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04" r:id="rId2"/>
    <p:sldId id="305" r:id="rId3"/>
    <p:sldId id="306" r:id="rId4"/>
    <p:sldId id="336" r:id="rId5"/>
    <p:sldId id="337" r:id="rId6"/>
    <p:sldId id="263" r:id="rId7"/>
    <p:sldId id="322" r:id="rId8"/>
    <p:sldId id="323" r:id="rId9"/>
    <p:sldId id="324" r:id="rId10"/>
    <p:sldId id="325" r:id="rId11"/>
    <p:sldId id="326" r:id="rId12"/>
    <p:sldId id="327" r:id="rId13"/>
    <p:sldId id="265" r:id="rId14"/>
    <p:sldId id="303" r:id="rId15"/>
    <p:sldId id="310" r:id="rId16"/>
    <p:sldId id="316" r:id="rId17"/>
    <p:sldId id="328" r:id="rId18"/>
    <p:sldId id="330" r:id="rId19"/>
    <p:sldId id="331" r:id="rId20"/>
    <p:sldId id="332" r:id="rId21"/>
    <p:sldId id="333" r:id="rId22"/>
    <p:sldId id="334" r:id="rId23"/>
    <p:sldId id="261" r:id="rId24"/>
    <p:sldId id="335" r:id="rId25"/>
    <p:sldId id="318" r:id="rId26"/>
    <p:sldId id="319" r:id="rId27"/>
    <p:sldId id="320" r:id="rId28"/>
    <p:sldId id="32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1.xml.rels><?xml version="1.0" encoding="UTF-8" standalone="yes"?>
<Relationships xmlns="http://schemas.openxmlformats.org/package/2006/relationships"><Relationship Id="rId1" Type="http://schemas.openxmlformats.org/officeDocument/2006/relationships/oleObject" Target="file:///F:\Big%2010%20data%20al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Big%2010%20data%20al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Big%2010%20data%20all.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American%20Community%20Survey\SDOH%20REQUEST\SES%20TAB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American%20Community%20Survey\SDOH%20REQUEST\SES%20TAB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American%20Community%20Survey\SDOH%20REQUEST\SES%20TAB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American%20Community%20Survey\SDOH%20REQUEST\SES%20TAB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American%20Community%20Survey\SDOH%20REQUEST\SES%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smtClean="0"/>
              <a:t>White - African American </a:t>
            </a:r>
          </a:p>
          <a:p>
            <a:pPr>
              <a:defRPr sz="2800"/>
            </a:pPr>
            <a:r>
              <a:rPr lang="en-US" sz="2800" dirty="0" smtClean="0"/>
              <a:t>Infant Mortality Comparison</a:t>
            </a:r>
          </a:p>
          <a:p>
            <a:pPr>
              <a:defRPr sz="2800"/>
            </a:pPr>
            <a:r>
              <a:rPr lang="en-US" sz="2800" dirty="0" smtClean="0"/>
              <a:t>United</a:t>
            </a:r>
            <a:r>
              <a:rPr lang="en-US" sz="2800" baseline="0" dirty="0" smtClean="0"/>
              <a:t> States</a:t>
            </a:r>
            <a:endParaRPr lang="en-US" sz="2800" dirty="0"/>
          </a:p>
        </c:rich>
      </c:tx>
      <c:layout>
        <c:manualLayout>
          <c:xMode val="edge"/>
          <c:yMode val="edge"/>
          <c:x val="0.253501454848923"/>
          <c:y val="1.2457978844978601E-2"/>
        </c:manualLayout>
      </c:layout>
      <c:overlay val="1"/>
    </c:title>
    <c:autoTitleDeleted val="0"/>
    <c:plotArea>
      <c:layout>
        <c:manualLayout>
          <c:layoutTarget val="inner"/>
          <c:xMode val="edge"/>
          <c:yMode val="edge"/>
          <c:x val="5.98548450472264E-2"/>
          <c:y val="6.3755096408734196E-2"/>
          <c:w val="0.93281957358425405"/>
          <c:h val="0.80569231538893904"/>
        </c:manualLayout>
      </c:layout>
      <c:lineChart>
        <c:grouping val="standard"/>
        <c:varyColors val="0"/>
        <c:ser>
          <c:idx val="0"/>
          <c:order val="0"/>
          <c:tx>
            <c:strRef>
              <c:f>'Sheet3 (2)'!$B$1</c:f>
              <c:strCache>
                <c:ptCount val="1"/>
                <c:pt idx="0">
                  <c:v>White IMR</c:v>
                </c:pt>
              </c:strCache>
            </c:strRef>
          </c:tx>
          <c:dLbls>
            <c:dLbl>
              <c:idx val="0"/>
              <c:layout>
                <c:manualLayout>
                  <c:x val="-1.95850283113531E-2"/>
                  <c:y val="-2.4437779393162301E-2"/>
                </c:manualLayout>
              </c:layout>
              <c:dLblPos val="r"/>
              <c:showLegendKey val="0"/>
              <c:showVal val="1"/>
              <c:showCatName val="0"/>
              <c:showSerName val="0"/>
              <c:showPercent val="0"/>
              <c:showBubbleSize val="0"/>
            </c:dLbl>
            <c:dLbl>
              <c:idx val="36"/>
              <c:layout/>
              <c:dLblPos val="t"/>
              <c:showLegendKey val="0"/>
              <c:showVal val="1"/>
              <c:showCatName val="0"/>
              <c:showSerName val="0"/>
              <c:showPercent val="0"/>
              <c:showBubbleSize val="0"/>
            </c:dLbl>
            <c:txPr>
              <a:bodyPr/>
              <a:lstStyle/>
              <a:p>
                <a:pPr>
                  <a:defRPr sz="1100"/>
                </a:pPr>
                <a:endParaRPr lang="en-US"/>
              </a:p>
            </c:txPr>
            <c:showLegendKey val="0"/>
            <c:showVal val="0"/>
            <c:showCatName val="0"/>
            <c:showSerName val="0"/>
            <c:showPercent val="0"/>
            <c:showBubbleSize val="0"/>
          </c:dLbls>
          <c:cat>
            <c:numRef>
              <c:f>'Sheet3 (2)'!$A$2:$A$38</c:f>
              <c:numCache>
                <c:formatCode>General</c:formatCode>
                <c:ptCount val="37"/>
                <c:pt idx="0">
                  <c:v>1975</c:v>
                </c:pt>
                <c:pt idx="1">
                  <c:v>1976</c:v>
                </c:pt>
                <c:pt idx="2">
                  <c:v>1977</c:v>
                </c:pt>
                <c:pt idx="3">
                  <c:v>1978</c:v>
                </c:pt>
                <c:pt idx="4">
                  <c:v>1979</c:v>
                </c:pt>
                <c:pt idx="5">
                  <c:v>1980</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numCache>
            </c:numRef>
          </c:cat>
          <c:val>
            <c:numRef>
              <c:f>'Sheet3 (2)'!$B$2:$B$38</c:f>
              <c:numCache>
                <c:formatCode>0.0</c:formatCode>
                <c:ptCount val="37"/>
                <c:pt idx="0">
                  <c:v>14.17</c:v>
                </c:pt>
                <c:pt idx="1">
                  <c:v>13.31</c:v>
                </c:pt>
                <c:pt idx="2">
                  <c:v>12.34</c:v>
                </c:pt>
                <c:pt idx="3">
                  <c:v>12.01</c:v>
                </c:pt>
                <c:pt idx="4">
                  <c:v>11.42</c:v>
                </c:pt>
                <c:pt idx="5">
                  <c:v>10.86</c:v>
                </c:pt>
                <c:pt idx="6">
                  <c:v>11</c:v>
                </c:pt>
                <c:pt idx="7">
                  <c:v>10.34</c:v>
                </c:pt>
                <c:pt idx="8">
                  <c:v>9.94</c:v>
                </c:pt>
                <c:pt idx="9">
                  <c:v>9.61</c:v>
                </c:pt>
                <c:pt idx="10">
                  <c:v>9.3000000000000007</c:v>
                </c:pt>
                <c:pt idx="11">
                  <c:v>9.17</c:v>
                </c:pt>
                <c:pt idx="12">
                  <c:v>8.8000000000000007</c:v>
                </c:pt>
                <c:pt idx="13">
                  <c:v>8.48</c:v>
                </c:pt>
                <c:pt idx="14">
                  <c:v>8.36</c:v>
                </c:pt>
                <c:pt idx="15">
                  <c:v>8.08</c:v>
                </c:pt>
                <c:pt idx="16">
                  <c:v>7.56</c:v>
                </c:pt>
                <c:pt idx="17">
                  <c:v>7.3</c:v>
                </c:pt>
                <c:pt idx="18">
                  <c:v>6.92</c:v>
                </c:pt>
                <c:pt idx="19">
                  <c:v>6.8199999999999976</c:v>
                </c:pt>
                <c:pt idx="20">
                  <c:v>6.57</c:v>
                </c:pt>
                <c:pt idx="21">
                  <c:v>6.29</c:v>
                </c:pt>
                <c:pt idx="22">
                  <c:v>6.07</c:v>
                </c:pt>
                <c:pt idx="23">
                  <c:v>6.03</c:v>
                </c:pt>
                <c:pt idx="24">
                  <c:v>5.95</c:v>
                </c:pt>
                <c:pt idx="25">
                  <c:v>5.77</c:v>
                </c:pt>
                <c:pt idx="26">
                  <c:v>5.68</c:v>
                </c:pt>
                <c:pt idx="27">
                  <c:v>5.6499999999999977</c:v>
                </c:pt>
                <c:pt idx="28">
                  <c:v>5.79</c:v>
                </c:pt>
                <c:pt idx="29">
                  <c:v>5.72</c:v>
                </c:pt>
                <c:pt idx="30">
                  <c:v>5.6599999999999957</c:v>
                </c:pt>
                <c:pt idx="31">
                  <c:v>5.73</c:v>
                </c:pt>
                <c:pt idx="32">
                  <c:v>5.56</c:v>
                </c:pt>
                <c:pt idx="33">
                  <c:v>5.64</c:v>
                </c:pt>
                <c:pt idx="34">
                  <c:v>5.55</c:v>
                </c:pt>
                <c:pt idx="35">
                  <c:v>5.3</c:v>
                </c:pt>
                <c:pt idx="36">
                  <c:v>5.2</c:v>
                </c:pt>
              </c:numCache>
            </c:numRef>
          </c:val>
          <c:smooth val="0"/>
        </c:ser>
        <c:ser>
          <c:idx val="1"/>
          <c:order val="1"/>
          <c:tx>
            <c:strRef>
              <c:f>'Sheet3 (2)'!$C$1</c:f>
              <c:strCache>
                <c:ptCount val="1"/>
                <c:pt idx="0">
                  <c:v>African American IMR</c:v>
                </c:pt>
              </c:strCache>
            </c:strRef>
          </c:tx>
          <c:dLbls>
            <c:dLbl>
              <c:idx val="0"/>
              <c:layout>
                <c:manualLayout>
                  <c:x val="-2.25152608587612E-2"/>
                  <c:y val="-2.64570101012414E-2"/>
                </c:manualLayout>
              </c:layout>
              <c:dLblPos val="r"/>
              <c:showLegendKey val="0"/>
              <c:showVal val="1"/>
              <c:showCatName val="0"/>
              <c:showSerName val="0"/>
              <c:showPercent val="0"/>
              <c:showBubbleSize val="0"/>
            </c:dLbl>
            <c:dLbl>
              <c:idx val="36"/>
              <c:layout/>
              <c:dLblPos val="t"/>
              <c:showLegendKey val="0"/>
              <c:showVal val="1"/>
              <c:showCatName val="0"/>
              <c:showSerName val="0"/>
              <c:showPercent val="0"/>
              <c:showBubbleSize val="0"/>
            </c:dLbl>
            <c:txPr>
              <a:bodyPr/>
              <a:lstStyle/>
              <a:p>
                <a:pPr>
                  <a:defRPr sz="1100"/>
                </a:pPr>
                <a:endParaRPr lang="en-US"/>
              </a:p>
            </c:txPr>
            <c:showLegendKey val="0"/>
            <c:showVal val="0"/>
            <c:showCatName val="0"/>
            <c:showSerName val="0"/>
            <c:showPercent val="0"/>
            <c:showBubbleSize val="0"/>
          </c:dLbls>
          <c:cat>
            <c:numRef>
              <c:f>'Sheet3 (2)'!$A$2:$A$38</c:f>
              <c:numCache>
                <c:formatCode>General</c:formatCode>
                <c:ptCount val="37"/>
                <c:pt idx="0">
                  <c:v>1975</c:v>
                </c:pt>
                <c:pt idx="1">
                  <c:v>1976</c:v>
                </c:pt>
                <c:pt idx="2">
                  <c:v>1977</c:v>
                </c:pt>
                <c:pt idx="3">
                  <c:v>1978</c:v>
                </c:pt>
                <c:pt idx="4">
                  <c:v>1979</c:v>
                </c:pt>
                <c:pt idx="5">
                  <c:v>1980</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numCache>
            </c:numRef>
          </c:cat>
          <c:val>
            <c:numRef>
              <c:f>'Sheet3 (2)'!$C$2:$C$38</c:f>
              <c:numCache>
                <c:formatCode>0.0</c:formatCode>
                <c:ptCount val="37"/>
                <c:pt idx="0">
                  <c:v>26.21</c:v>
                </c:pt>
                <c:pt idx="1">
                  <c:v>25.54</c:v>
                </c:pt>
                <c:pt idx="2">
                  <c:v>23.64</c:v>
                </c:pt>
                <c:pt idx="3">
                  <c:v>23.11</c:v>
                </c:pt>
                <c:pt idx="4">
                  <c:v>21.78</c:v>
                </c:pt>
                <c:pt idx="5">
                  <c:v>22.19</c:v>
                </c:pt>
                <c:pt idx="6">
                  <c:v>21.37</c:v>
                </c:pt>
                <c:pt idx="7">
                  <c:v>20.81</c:v>
                </c:pt>
                <c:pt idx="8">
                  <c:v>20.48</c:v>
                </c:pt>
                <c:pt idx="9">
                  <c:v>19.98</c:v>
                </c:pt>
                <c:pt idx="10">
                  <c:v>19.149999999999999</c:v>
                </c:pt>
                <c:pt idx="11">
                  <c:v>19.010000000000009</c:v>
                </c:pt>
                <c:pt idx="12">
                  <c:v>18.899999999999999</c:v>
                </c:pt>
                <c:pt idx="13">
                  <c:v>18.75</c:v>
                </c:pt>
                <c:pt idx="14">
                  <c:v>18.54</c:v>
                </c:pt>
                <c:pt idx="15">
                  <c:v>18.61</c:v>
                </c:pt>
                <c:pt idx="16">
                  <c:v>17.96</c:v>
                </c:pt>
                <c:pt idx="17">
                  <c:v>17.57</c:v>
                </c:pt>
                <c:pt idx="18">
                  <c:v>16.850000000000001</c:v>
                </c:pt>
                <c:pt idx="19">
                  <c:v>16.52</c:v>
                </c:pt>
                <c:pt idx="20">
                  <c:v>15.83</c:v>
                </c:pt>
                <c:pt idx="21">
                  <c:v>15.12</c:v>
                </c:pt>
                <c:pt idx="22">
                  <c:v>14.68</c:v>
                </c:pt>
                <c:pt idx="23">
                  <c:v>14.16</c:v>
                </c:pt>
                <c:pt idx="24">
                  <c:v>14.31</c:v>
                </c:pt>
                <c:pt idx="25">
                  <c:v>14.56</c:v>
                </c:pt>
                <c:pt idx="26">
                  <c:v>14.09</c:v>
                </c:pt>
                <c:pt idx="27">
                  <c:v>14.02</c:v>
                </c:pt>
                <c:pt idx="28">
                  <c:v>14.36</c:v>
                </c:pt>
                <c:pt idx="29">
                  <c:v>14.01</c:v>
                </c:pt>
                <c:pt idx="30">
                  <c:v>13.79</c:v>
                </c:pt>
                <c:pt idx="31">
                  <c:v>13.73</c:v>
                </c:pt>
                <c:pt idx="32">
                  <c:v>13.29</c:v>
                </c:pt>
                <c:pt idx="33">
                  <c:v>13.24</c:v>
                </c:pt>
                <c:pt idx="34">
                  <c:v>12.74</c:v>
                </c:pt>
                <c:pt idx="35">
                  <c:v>12.64</c:v>
                </c:pt>
                <c:pt idx="36">
                  <c:v>11.63</c:v>
                </c:pt>
              </c:numCache>
            </c:numRef>
          </c:val>
          <c:smooth val="0"/>
        </c:ser>
        <c:ser>
          <c:idx val="2"/>
          <c:order val="2"/>
          <c:tx>
            <c:strRef>
              <c:f>'Sheet3 (2)'!$D$1</c:f>
              <c:strCache>
                <c:ptCount val="1"/>
                <c:pt idx="0">
                  <c:v>African American / White Disparity Ratio</c:v>
                </c:pt>
              </c:strCache>
            </c:strRef>
          </c:tx>
          <c:dLbls>
            <c:dLbl>
              <c:idx val="0"/>
              <c:layout>
                <c:manualLayout>
                  <c:x val="-2.3196482244290498E-2"/>
                  <c:y val="-2.4230768496948302E-2"/>
                </c:manualLayout>
              </c:layout>
              <c:spPr/>
              <c:txPr>
                <a:bodyPr/>
                <a:lstStyle/>
                <a:p>
                  <a:pPr>
                    <a:defRPr sz="1200"/>
                  </a:pPr>
                  <a:endParaRPr lang="en-US"/>
                </a:p>
              </c:txPr>
              <c:dLblPos val="r"/>
              <c:showLegendKey val="0"/>
              <c:showVal val="1"/>
              <c:showCatName val="0"/>
              <c:showSerName val="0"/>
              <c:showPercent val="0"/>
              <c:showBubbleSize val="0"/>
            </c:dLbl>
            <c:dLbl>
              <c:idx val="36"/>
              <c:layout/>
              <c:dLblPos val="t"/>
              <c:showLegendKey val="0"/>
              <c:showVal val="1"/>
              <c:showCatName val="0"/>
              <c:showSerName val="0"/>
              <c:showPercent val="0"/>
              <c:showBubbleSize val="0"/>
            </c:dLbl>
            <c:txPr>
              <a:bodyPr/>
              <a:lstStyle/>
              <a:p>
                <a:pPr>
                  <a:defRPr sz="1100"/>
                </a:pPr>
                <a:endParaRPr lang="en-US"/>
              </a:p>
            </c:txPr>
            <c:showLegendKey val="0"/>
            <c:showVal val="0"/>
            <c:showCatName val="0"/>
            <c:showSerName val="0"/>
            <c:showPercent val="0"/>
            <c:showBubbleSize val="0"/>
          </c:dLbls>
          <c:cat>
            <c:numRef>
              <c:f>'Sheet3 (2)'!$A$2:$A$38</c:f>
              <c:numCache>
                <c:formatCode>General</c:formatCode>
                <c:ptCount val="37"/>
                <c:pt idx="0">
                  <c:v>1975</c:v>
                </c:pt>
                <c:pt idx="1">
                  <c:v>1976</c:v>
                </c:pt>
                <c:pt idx="2">
                  <c:v>1977</c:v>
                </c:pt>
                <c:pt idx="3">
                  <c:v>1978</c:v>
                </c:pt>
                <c:pt idx="4">
                  <c:v>1979</c:v>
                </c:pt>
                <c:pt idx="5">
                  <c:v>1980</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numCache>
            </c:numRef>
          </c:cat>
          <c:val>
            <c:numRef>
              <c:f>'Sheet3 (2)'!$D$2:$D$38</c:f>
              <c:numCache>
                <c:formatCode>0.0</c:formatCode>
                <c:ptCount val="37"/>
                <c:pt idx="0">
                  <c:v>1.84968242766408</c:v>
                </c:pt>
                <c:pt idx="1">
                  <c:v>1.91885800150263</c:v>
                </c:pt>
                <c:pt idx="2">
                  <c:v>1.915721231766613</c:v>
                </c:pt>
                <c:pt idx="3">
                  <c:v>1.9242298084929219</c:v>
                </c:pt>
                <c:pt idx="4">
                  <c:v>1.9071803852889671</c:v>
                </c:pt>
                <c:pt idx="5">
                  <c:v>2.0432780847145491</c:v>
                </c:pt>
                <c:pt idx="6">
                  <c:v>1.9427272727272731</c:v>
                </c:pt>
                <c:pt idx="7">
                  <c:v>2.0125725338491192</c:v>
                </c:pt>
                <c:pt idx="8">
                  <c:v>2.060362173038226</c:v>
                </c:pt>
                <c:pt idx="9">
                  <c:v>2.0790842872008328</c:v>
                </c:pt>
                <c:pt idx="10">
                  <c:v>2.0591397849462361</c:v>
                </c:pt>
                <c:pt idx="11">
                  <c:v>2.0730643402399132</c:v>
                </c:pt>
                <c:pt idx="12">
                  <c:v>2.14772727272728</c:v>
                </c:pt>
                <c:pt idx="13">
                  <c:v>2.2110849056603779</c:v>
                </c:pt>
                <c:pt idx="14">
                  <c:v>2.2177033492822971</c:v>
                </c:pt>
                <c:pt idx="15">
                  <c:v>2.3032178217821779</c:v>
                </c:pt>
                <c:pt idx="16">
                  <c:v>2.3756613756613758</c:v>
                </c:pt>
                <c:pt idx="17">
                  <c:v>2.406849315068492</c:v>
                </c:pt>
                <c:pt idx="18">
                  <c:v>2.4349710982658972</c:v>
                </c:pt>
                <c:pt idx="19">
                  <c:v>2.4222873900293251</c:v>
                </c:pt>
                <c:pt idx="20">
                  <c:v>2.4094368340943682</c:v>
                </c:pt>
                <c:pt idx="21">
                  <c:v>2.4038155802861678</c:v>
                </c:pt>
                <c:pt idx="22">
                  <c:v>2.418451400329487</c:v>
                </c:pt>
                <c:pt idx="23">
                  <c:v>2.3482587064676621</c:v>
                </c:pt>
                <c:pt idx="24">
                  <c:v>2.4050420168067221</c:v>
                </c:pt>
                <c:pt idx="25">
                  <c:v>2.523396880415945</c:v>
                </c:pt>
                <c:pt idx="26">
                  <c:v>2.4806338028169019</c:v>
                </c:pt>
                <c:pt idx="27">
                  <c:v>2.481415929203536</c:v>
                </c:pt>
                <c:pt idx="28">
                  <c:v>2.4801381692573412</c:v>
                </c:pt>
                <c:pt idx="29">
                  <c:v>2.4493006993006992</c:v>
                </c:pt>
                <c:pt idx="30">
                  <c:v>2.4363957597173149</c:v>
                </c:pt>
                <c:pt idx="31">
                  <c:v>2.3961605584642229</c:v>
                </c:pt>
                <c:pt idx="32">
                  <c:v>2.3902877697841731</c:v>
                </c:pt>
                <c:pt idx="33">
                  <c:v>2.3475177304964552</c:v>
                </c:pt>
                <c:pt idx="34">
                  <c:v>2.2954954954954951</c:v>
                </c:pt>
                <c:pt idx="35">
                  <c:v>2.3849056603773602</c:v>
                </c:pt>
                <c:pt idx="36">
                  <c:v>2.2365384615384611</c:v>
                </c:pt>
              </c:numCache>
            </c:numRef>
          </c:val>
          <c:smooth val="0"/>
        </c:ser>
        <c:dLbls>
          <c:showLegendKey val="0"/>
          <c:showVal val="0"/>
          <c:showCatName val="0"/>
          <c:showSerName val="0"/>
          <c:showPercent val="0"/>
          <c:showBubbleSize val="0"/>
        </c:dLbls>
        <c:marker val="1"/>
        <c:smooth val="0"/>
        <c:axId val="37011456"/>
        <c:axId val="39540928"/>
      </c:lineChart>
      <c:catAx>
        <c:axId val="37011456"/>
        <c:scaling>
          <c:orientation val="minMax"/>
        </c:scaling>
        <c:delete val="0"/>
        <c:axPos val="b"/>
        <c:title>
          <c:tx>
            <c:rich>
              <a:bodyPr/>
              <a:lstStyle/>
              <a:p>
                <a:pPr>
                  <a:defRPr sz="1100"/>
                </a:pPr>
                <a:r>
                  <a:rPr lang="en-US" sz="1100"/>
                  <a:t>Year</a:t>
                </a:r>
              </a:p>
            </c:rich>
          </c:tx>
          <c:layout/>
          <c:overlay val="0"/>
        </c:title>
        <c:numFmt formatCode="General" sourceLinked="1"/>
        <c:majorTickMark val="none"/>
        <c:minorTickMark val="none"/>
        <c:tickLblPos val="nextTo"/>
        <c:txPr>
          <a:bodyPr/>
          <a:lstStyle/>
          <a:p>
            <a:pPr>
              <a:defRPr sz="1050"/>
            </a:pPr>
            <a:endParaRPr lang="en-US"/>
          </a:p>
        </c:txPr>
        <c:crossAx val="39540928"/>
        <c:crosses val="autoZero"/>
        <c:auto val="1"/>
        <c:lblAlgn val="ctr"/>
        <c:lblOffset val="100"/>
        <c:noMultiLvlLbl val="0"/>
      </c:catAx>
      <c:valAx>
        <c:axId val="39540928"/>
        <c:scaling>
          <c:orientation val="minMax"/>
        </c:scaling>
        <c:delete val="0"/>
        <c:axPos val="l"/>
        <c:numFmt formatCode="0.0" sourceLinked="1"/>
        <c:majorTickMark val="out"/>
        <c:minorTickMark val="none"/>
        <c:tickLblPos val="nextTo"/>
        <c:txPr>
          <a:bodyPr/>
          <a:lstStyle/>
          <a:p>
            <a:pPr>
              <a:defRPr sz="1050"/>
            </a:pPr>
            <a:endParaRPr lang="en-US"/>
          </a:p>
        </c:txPr>
        <c:crossAx val="37011456"/>
        <c:crosses val="autoZero"/>
        <c:crossBetween val="between"/>
        <c:majorUnit val="5"/>
      </c:valAx>
    </c:plotArea>
    <c:legend>
      <c:legendPos val="t"/>
      <c:layout>
        <c:manualLayout>
          <c:xMode val="edge"/>
          <c:yMode val="edge"/>
          <c:x val="0.34061092349162803"/>
          <c:y val="0.26085961361954602"/>
          <c:w val="0.607729422788026"/>
          <c:h val="3.6513574000194601E-2"/>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latin typeface="Segoe UI" panose="020B0502040204020203" pitchFamily="34" charset="0"/>
                <a:ea typeface="Segoe UI" panose="020B0502040204020203" pitchFamily="34" charset="0"/>
                <a:cs typeface="Segoe UI" panose="020B0502040204020203" pitchFamily="34" charset="0"/>
              </a:defRPr>
            </a:pPr>
            <a:r>
              <a:rPr lang="en-US" sz="2800" dirty="0" smtClean="0">
                <a:latin typeface="Segoe UI" panose="020B0502040204020203" pitchFamily="34" charset="0"/>
                <a:ea typeface="Segoe UI" panose="020B0502040204020203" pitchFamily="34" charset="0"/>
                <a:cs typeface="Segoe UI" panose="020B0502040204020203" pitchFamily="34" charset="0"/>
              </a:rPr>
              <a:t>What Creates Health?</a:t>
            </a:r>
            <a:endParaRPr lang="en-US" sz="2800" dirty="0">
              <a:latin typeface="Segoe UI" panose="020B0502040204020203" pitchFamily="34" charset="0"/>
              <a:ea typeface="Segoe UI" panose="020B0502040204020203" pitchFamily="34" charset="0"/>
              <a:cs typeface="Segoe UI" panose="020B0502040204020203" pitchFamily="34" charset="0"/>
            </a:endParaRPr>
          </a:p>
        </c:rich>
      </c:tx>
      <c:layout>
        <c:manualLayout>
          <c:xMode val="edge"/>
          <c:yMode val="edge"/>
          <c:x val="0.237549019607843"/>
          <c:y val="4.5454545454545497E-2"/>
        </c:manualLayout>
      </c:layout>
      <c:overlay val="0"/>
    </c:title>
    <c:autoTitleDeleted val="0"/>
    <c:plotArea>
      <c:layout/>
      <c:pieChart>
        <c:varyColors val="1"/>
        <c:ser>
          <c:idx val="0"/>
          <c:order val="0"/>
          <c:spPr>
            <a:ln w="57150">
              <a:solidFill>
                <a:schemeClr val="bg1"/>
              </a:solidFill>
            </a:ln>
          </c:spPr>
          <c:dPt>
            <c:idx val="0"/>
            <c:bubble3D val="0"/>
            <c:explosion val="14"/>
          </c:dPt>
          <c:dLbls>
            <c:dLbl>
              <c:idx val="0"/>
              <c:layout>
                <c:manualLayout>
                  <c:x val="-0.21187548247645499"/>
                  <c:y val="4.9917879583234001E-2"/>
                </c:manualLayout>
              </c:layou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dLbl>
            <c:dLbl>
              <c:idx val="1"/>
              <c:layout>
                <c:manualLayout>
                  <c:x val="0.122326115485564"/>
                  <c:y val="-0.174242424242424"/>
                </c:manualLayout>
              </c:layout>
              <c:spPr/>
              <c:txPr>
                <a:bodyPr/>
                <a:lstStyle/>
                <a:p>
                  <a:pPr>
                    <a:defRPr sz="120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dLbl>
            <c:dLbl>
              <c:idx val="2"/>
              <c:layout>
                <c:manualLayout>
                  <c:x val="0.17647058823529399"/>
                  <c:y val="1.47405153901217E-2"/>
                </c:manualLayout>
              </c:layout>
              <c:spPr/>
              <c:txPr>
                <a:bodyPr/>
                <a:lstStyle/>
                <a:p>
                  <a:pPr>
                    <a:defRPr sz="120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dLbl>
            <c:dLbl>
              <c:idx val="3"/>
              <c:layout>
                <c:manualLayout>
                  <c:x val="0.17647058823529399"/>
                  <c:y val="0.108938200906705"/>
                </c:manualLayout>
              </c:layout>
              <c:spPr/>
              <c:txPr>
                <a:bodyPr/>
                <a:lstStyle/>
                <a:p>
                  <a:pPr>
                    <a:defRPr sz="120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dLbl>
            <c:dLbl>
              <c:idx val="4"/>
              <c:layout>
                <c:manualLayout>
                  <c:x val="0.104549174000309"/>
                  <c:y val="0.15979559373260199"/>
                </c:manualLayout>
              </c:layout>
              <c:spPr/>
              <c:txPr>
                <a:bodyPr/>
                <a:lstStyle/>
                <a:p>
                  <a:pPr>
                    <a:defRPr sz="120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bestFit"/>
              <c:showLegendKey val="0"/>
              <c:showVal val="0"/>
              <c:showCatName val="1"/>
              <c:showSerName val="0"/>
              <c:showPercent val="1"/>
              <c:showBubbleSize val="0"/>
            </c:dLbl>
            <c:txPr>
              <a:bodyPr/>
              <a:lstStyle/>
              <a:p>
                <a:pPr>
                  <a:defRPr sz="1200">
                    <a:latin typeface="Segoe UI" panose="020B0502040204020203" pitchFamily="34" charset="0"/>
                    <a:ea typeface="Segoe UI" panose="020B0502040204020203" pitchFamily="34" charset="0"/>
                    <a:cs typeface="Segoe UI" panose="020B0502040204020203" pitchFamily="34" charset="0"/>
                  </a:defRPr>
                </a:pPr>
                <a:endParaRPr lang="en-US"/>
              </a:p>
            </c:txPr>
            <c:dLblPos val="outEnd"/>
            <c:showLegendKey val="0"/>
            <c:showVal val="0"/>
            <c:showCatName val="1"/>
            <c:showSerName val="0"/>
            <c:showPercent val="1"/>
            <c:showBubbleSize val="0"/>
            <c:showLeaderLines val="1"/>
          </c:dLbls>
          <c:cat>
            <c:strRef>
              <c:f>Sheet1!$A$2:$A$6</c:f>
              <c:strCache>
                <c:ptCount val="5"/>
                <c:pt idx="0">
                  <c:v>Social and Economic Factors</c:v>
                </c:pt>
                <c:pt idx="1">
                  <c:v>Health Behaviors</c:v>
                </c:pt>
                <c:pt idx="2">
                  <c:v>Clinical Care</c:v>
                </c:pt>
                <c:pt idx="3">
                  <c:v>Physical Environment</c:v>
                </c:pt>
                <c:pt idx="4">
                  <c:v>Genes and Biology</c:v>
                </c:pt>
              </c:strCache>
            </c:strRef>
          </c:cat>
          <c:val>
            <c:numRef>
              <c:f>Sheet1!$B$2:$B$6</c:f>
              <c:numCache>
                <c:formatCode>0%</c:formatCode>
                <c:ptCount val="5"/>
                <c:pt idx="0">
                  <c:v>0.4</c:v>
                </c:pt>
                <c:pt idx="1">
                  <c:v>0.3</c:v>
                </c:pt>
                <c:pt idx="2">
                  <c:v>0.1</c:v>
                </c:pt>
                <c:pt idx="3">
                  <c:v>0.1</c:v>
                </c:pt>
                <c:pt idx="4">
                  <c:v>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Four Year High School Graduation, SY 2010-2011</a:t>
            </a:r>
          </a:p>
        </c:rich>
      </c:tx>
      <c:layout/>
      <c:overlay val="0"/>
    </c:title>
    <c:autoTitleDeleted val="0"/>
    <c:plotArea>
      <c:layout/>
      <c:barChart>
        <c:barDir val="col"/>
        <c:grouping val="clustered"/>
        <c:varyColors val="0"/>
        <c:ser>
          <c:idx val="0"/>
          <c:order val="0"/>
          <c:tx>
            <c:strRef>
              <c:f>Summary!$B$3</c:f>
              <c:strCache>
                <c:ptCount val="1"/>
                <c:pt idx="0">
                  <c:v>Black</c:v>
                </c:pt>
              </c:strCache>
            </c:strRef>
          </c:tx>
          <c:spPr>
            <a:solidFill>
              <a:schemeClr val="accent1">
                <a:lumMod val="40000"/>
                <a:lumOff val="60000"/>
              </a:schemeClr>
            </a:solidFill>
            <a:ln w="25400">
              <a:noFill/>
            </a:ln>
            <a:effectLst/>
          </c:spPr>
          <c:invertIfNegative val="0"/>
          <c:dLbls>
            <c:dLbl>
              <c:idx val="6"/>
              <c:layout>
                <c:manualLayout>
                  <c:x val="0"/>
                  <c:y val="1.3101265561621301E-2"/>
                </c:manualLayout>
              </c:layout>
              <c:showLegendKey val="0"/>
              <c:showVal val="1"/>
              <c:showCatName val="0"/>
              <c:showSerName val="0"/>
              <c:showPercent val="0"/>
              <c:showBubbleSize val="0"/>
            </c:dLbl>
            <c:dLbl>
              <c:idx val="9"/>
              <c:layout>
                <c:manualLayout>
                  <c:x val="1.08699060833406E-16"/>
                  <c:y val="1.3101265561621301E-2"/>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strRef>
              <c:f>Summary!$A$5:$A$15</c:f>
              <c:strCache>
                <c:ptCount val="11"/>
                <c:pt idx="0">
                  <c:v>IL</c:v>
                </c:pt>
                <c:pt idx="1">
                  <c:v>IN</c:v>
                </c:pt>
                <c:pt idx="2">
                  <c:v>IA</c:v>
                </c:pt>
                <c:pt idx="3">
                  <c:v>MD</c:v>
                </c:pt>
                <c:pt idx="4">
                  <c:v>MI</c:v>
                </c:pt>
                <c:pt idx="5">
                  <c:v>MN</c:v>
                </c:pt>
                <c:pt idx="6">
                  <c:v>NE</c:v>
                </c:pt>
                <c:pt idx="7">
                  <c:v>NJ</c:v>
                </c:pt>
                <c:pt idx="8">
                  <c:v>OH</c:v>
                </c:pt>
                <c:pt idx="9">
                  <c:v>PA</c:v>
                </c:pt>
                <c:pt idx="10">
                  <c:v>WI</c:v>
                </c:pt>
              </c:strCache>
            </c:strRef>
          </c:cat>
          <c:val>
            <c:numRef>
              <c:f>Summary!$D$23:$D$33</c:f>
              <c:numCache>
                <c:formatCode>0</c:formatCode>
                <c:ptCount val="11"/>
                <c:pt idx="0">
                  <c:v>74</c:v>
                </c:pt>
                <c:pt idx="1">
                  <c:v>75</c:v>
                </c:pt>
                <c:pt idx="2">
                  <c:v>73</c:v>
                </c:pt>
                <c:pt idx="3">
                  <c:v>76</c:v>
                </c:pt>
                <c:pt idx="4">
                  <c:v>57</c:v>
                </c:pt>
                <c:pt idx="5">
                  <c:v>49</c:v>
                </c:pt>
                <c:pt idx="6">
                  <c:v>70</c:v>
                </c:pt>
                <c:pt idx="7">
                  <c:v>69</c:v>
                </c:pt>
                <c:pt idx="8">
                  <c:v>59</c:v>
                </c:pt>
                <c:pt idx="9">
                  <c:v>65</c:v>
                </c:pt>
                <c:pt idx="10">
                  <c:v>64</c:v>
                </c:pt>
              </c:numCache>
            </c:numRef>
          </c:val>
        </c:ser>
        <c:dLbls>
          <c:showLegendKey val="0"/>
          <c:showVal val="1"/>
          <c:showCatName val="0"/>
          <c:showSerName val="0"/>
          <c:showPercent val="0"/>
          <c:showBubbleSize val="0"/>
        </c:dLbls>
        <c:gapWidth val="150"/>
        <c:axId val="94537216"/>
        <c:axId val="43081024"/>
      </c:barChart>
      <c:lineChart>
        <c:grouping val="standard"/>
        <c:varyColors val="0"/>
        <c:ser>
          <c:idx val="2"/>
          <c:order val="1"/>
          <c:tx>
            <c:strRef>
              <c:f>Summary!$F$21</c:f>
              <c:strCache>
                <c:ptCount val="1"/>
                <c:pt idx="0">
                  <c:v>White/Black Disparity Ratio</c:v>
                </c:pt>
              </c:strCache>
            </c:strRef>
          </c:tx>
          <c:spPr>
            <a:ln w="25400">
              <a:solidFill>
                <a:schemeClr val="tx1"/>
              </a:solidFill>
              <a:prstDash val="sysDash"/>
            </a:ln>
          </c:spPr>
          <c:marker>
            <c:symbol val="none"/>
          </c:marker>
          <c:dLbls>
            <c:dLblPos val="t"/>
            <c:showLegendKey val="0"/>
            <c:showVal val="1"/>
            <c:showCatName val="0"/>
            <c:showSerName val="0"/>
            <c:showPercent val="0"/>
            <c:showBubbleSize val="0"/>
            <c:showLeaderLines val="0"/>
          </c:dLbls>
          <c:cat>
            <c:strRef>
              <c:f>Summary!$A$5:$A$15</c:f>
              <c:strCache>
                <c:ptCount val="11"/>
                <c:pt idx="0">
                  <c:v>IL</c:v>
                </c:pt>
                <c:pt idx="1">
                  <c:v>IN</c:v>
                </c:pt>
                <c:pt idx="2">
                  <c:v>IA</c:v>
                </c:pt>
                <c:pt idx="3">
                  <c:v>MD</c:v>
                </c:pt>
                <c:pt idx="4">
                  <c:v>MI</c:v>
                </c:pt>
                <c:pt idx="5">
                  <c:v>MN</c:v>
                </c:pt>
                <c:pt idx="6">
                  <c:v>NE</c:v>
                </c:pt>
                <c:pt idx="7">
                  <c:v>NJ</c:v>
                </c:pt>
                <c:pt idx="8">
                  <c:v>OH</c:v>
                </c:pt>
                <c:pt idx="9">
                  <c:v>PA</c:v>
                </c:pt>
                <c:pt idx="10">
                  <c:v>WI</c:v>
                </c:pt>
              </c:strCache>
            </c:strRef>
          </c:cat>
          <c:val>
            <c:numRef>
              <c:f>Summary!$F$23:$F$33</c:f>
              <c:numCache>
                <c:formatCode>0.0</c:formatCode>
                <c:ptCount val="11"/>
                <c:pt idx="0">
                  <c:v>1.2027027027027031</c:v>
                </c:pt>
                <c:pt idx="1">
                  <c:v>1.1733333333333329</c:v>
                </c:pt>
                <c:pt idx="2">
                  <c:v>1.2328767123287669</c:v>
                </c:pt>
                <c:pt idx="3">
                  <c:v>1.171052631578948</c:v>
                </c:pt>
                <c:pt idx="4">
                  <c:v>1.403508771929824</c:v>
                </c:pt>
                <c:pt idx="5">
                  <c:v>1.7142857142857151</c:v>
                </c:pt>
                <c:pt idx="6">
                  <c:v>1.285714285714286</c:v>
                </c:pt>
                <c:pt idx="7">
                  <c:v>1.304347826086957</c:v>
                </c:pt>
                <c:pt idx="8">
                  <c:v>1.4406779661016951</c:v>
                </c:pt>
                <c:pt idx="9">
                  <c:v>1.3538461538461539</c:v>
                </c:pt>
                <c:pt idx="10">
                  <c:v>1.421875</c:v>
                </c:pt>
              </c:numCache>
            </c:numRef>
          </c:val>
          <c:smooth val="0"/>
        </c:ser>
        <c:dLbls>
          <c:showLegendKey val="0"/>
          <c:showVal val="1"/>
          <c:showCatName val="0"/>
          <c:showSerName val="0"/>
          <c:showPercent val="0"/>
          <c:showBubbleSize val="0"/>
        </c:dLbls>
        <c:marker val="1"/>
        <c:smooth val="0"/>
        <c:axId val="94538752"/>
        <c:axId val="89055232"/>
      </c:lineChart>
      <c:catAx>
        <c:axId val="94537216"/>
        <c:scaling>
          <c:orientation val="minMax"/>
        </c:scaling>
        <c:delete val="0"/>
        <c:axPos val="b"/>
        <c:title>
          <c:tx>
            <c:rich>
              <a:bodyPr/>
              <a:lstStyle/>
              <a:p>
                <a:pPr>
                  <a:defRPr/>
                </a:pPr>
                <a:r>
                  <a:rPr lang="en-US"/>
                  <a:t>Big Ten States</a:t>
                </a:r>
              </a:p>
            </c:rich>
          </c:tx>
          <c:layout/>
          <c:overlay val="0"/>
        </c:title>
        <c:numFmt formatCode="General" sourceLinked="1"/>
        <c:majorTickMark val="none"/>
        <c:minorTickMark val="none"/>
        <c:tickLblPos val="nextTo"/>
        <c:spPr>
          <a:ln w="3175">
            <a:solidFill>
              <a:srgbClr val="808080"/>
            </a:solidFill>
            <a:prstDash val="solid"/>
          </a:ln>
        </c:spPr>
        <c:crossAx val="43081024"/>
        <c:crosses val="autoZero"/>
        <c:auto val="1"/>
        <c:lblAlgn val="ctr"/>
        <c:lblOffset val="100"/>
        <c:noMultiLvlLbl val="0"/>
      </c:catAx>
      <c:valAx>
        <c:axId val="43081024"/>
        <c:scaling>
          <c:orientation val="minMax"/>
        </c:scaling>
        <c:delete val="0"/>
        <c:axPos val="l"/>
        <c:title>
          <c:tx>
            <c:rich>
              <a:bodyPr rot="-5400000" vert="horz"/>
              <a:lstStyle/>
              <a:p>
                <a:pPr>
                  <a:defRPr b="0"/>
                </a:pPr>
                <a:r>
                  <a:rPr lang="en-US" b="0"/>
                  <a:t>Graduation Rate</a:t>
                </a:r>
              </a:p>
            </c:rich>
          </c:tx>
          <c:layout/>
          <c:overlay val="0"/>
        </c:title>
        <c:numFmt formatCode="0" sourceLinked="1"/>
        <c:majorTickMark val="out"/>
        <c:minorTickMark val="none"/>
        <c:tickLblPos val="nextTo"/>
        <c:spPr>
          <a:ln w="3175">
            <a:solidFill>
              <a:srgbClr val="808080"/>
            </a:solidFill>
            <a:prstDash val="solid"/>
          </a:ln>
        </c:spPr>
        <c:crossAx val="94537216"/>
        <c:crosses val="autoZero"/>
        <c:crossBetween val="between"/>
      </c:valAx>
      <c:valAx>
        <c:axId val="89055232"/>
        <c:scaling>
          <c:orientation val="minMax"/>
          <c:max val="4"/>
        </c:scaling>
        <c:delete val="0"/>
        <c:axPos val="r"/>
        <c:title>
          <c:tx>
            <c:rich>
              <a:bodyPr rot="-5400000" vert="horz"/>
              <a:lstStyle/>
              <a:p>
                <a:pPr>
                  <a:defRPr b="0"/>
                </a:pPr>
                <a:r>
                  <a:rPr lang="en-US" b="0"/>
                  <a:t>White/Black Disparity Ratio</a:t>
                </a:r>
              </a:p>
            </c:rich>
          </c:tx>
          <c:layout/>
          <c:overlay val="0"/>
        </c:title>
        <c:numFmt formatCode="0.0" sourceLinked="1"/>
        <c:majorTickMark val="out"/>
        <c:minorTickMark val="none"/>
        <c:tickLblPos val="nextTo"/>
        <c:crossAx val="94538752"/>
        <c:crosses val="max"/>
        <c:crossBetween val="between"/>
      </c:valAx>
      <c:catAx>
        <c:axId val="94538752"/>
        <c:scaling>
          <c:orientation val="minMax"/>
        </c:scaling>
        <c:delete val="1"/>
        <c:axPos val="b"/>
        <c:majorTickMark val="out"/>
        <c:minorTickMark val="none"/>
        <c:tickLblPos val="nextTo"/>
        <c:crossAx val="89055232"/>
        <c:crosses val="autoZero"/>
        <c:auto val="1"/>
        <c:lblAlgn val="ctr"/>
        <c:lblOffset val="100"/>
        <c:noMultiLvlLbl val="0"/>
      </c:catAx>
      <c:spPr>
        <a:solidFill>
          <a:srgbClr val="FFFFFF"/>
        </a:solidFill>
        <a:ln w="25400">
          <a:noFill/>
        </a:ln>
      </c:spPr>
    </c:plotArea>
    <c:legend>
      <c:legendPos val="t"/>
      <c:layout>
        <c:manualLayout>
          <c:xMode val="edge"/>
          <c:yMode val="edge"/>
          <c:x val="0.136360921551473"/>
          <c:y val="0.10457004260151"/>
          <c:w val="0.79378920968212296"/>
          <c:h val="3.94148925762981E-2"/>
        </c:manualLayout>
      </c:layout>
      <c:overlay val="0"/>
    </c:legend>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Poverty</a:t>
            </a:r>
            <a:r>
              <a:rPr lang="en-US" baseline="0"/>
              <a:t>, 2012 ACS</a:t>
            </a:r>
            <a:endParaRPr lang="en-US"/>
          </a:p>
        </c:rich>
      </c:tx>
      <c:layout/>
      <c:overlay val="0"/>
    </c:title>
    <c:autoTitleDeleted val="0"/>
    <c:plotArea>
      <c:layout/>
      <c:barChart>
        <c:barDir val="col"/>
        <c:grouping val="clustered"/>
        <c:varyColors val="0"/>
        <c:ser>
          <c:idx val="0"/>
          <c:order val="0"/>
          <c:tx>
            <c:strRef>
              <c:f>Summary!$B$3</c:f>
              <c:strCache>
                <c:ptCount val="1"/>
                <c:pt idx="0">
                  <c:v>Black</c:v>
                </c:pt>
              </c:strCache>
            </c:strRef>
          </c:tx>
          <c:spPr>
            <a:solidFill>
              <a:schemeClr val="accent1">
                <a:lumMod val="40000"/>
                <a:lumOff val="60000"/>
              </a:schemeClr>
            </a:solidFill>
            <a:ln w="25400">
              <a:noFill/>
            </a:ln>
            <a:effectLst/>
          </c:spPr>
          <c:invertIfNegative val="0"/>
          <c:dPt>
            <c:idx val="11"/>
            <c:invertIfNegative val="0"/>
            <c:bubble3D val="0"/>
            <c:spPr>
              <a:noFill/>
              <a:ln w="25400">
                <a:noFill/>
              </a:ln>
              <a:effectLst/>
            </c:spPr>
          </c:dPt>
          <c:dLbls>
            <c:dLbl>
              <c:idx val="6"/>
              <c:layout>
                <c:manualLayout>
                  <c:x val="0"/>
                  <c:y val="1.3101265561621301E-2"/>
                </c:manualLayout>
              </c:layout>
              <c:showLegendKey val="0"/>
              <c:showVal val="1"/>
              <c:showCatName val="0"/>
              <c:showSerName val="0"/>
              <c:showPercent val="0"/>
              <c:showBubbleSize val="0"/>
            </c:dLbl>
            <c:dLbl>
              <c:idx val="9"/>
              <c:layout>
                <c:manualLayout>
                  <c:x val="1.08699060833406E-16"/>
                  <c:y val="1.3101265561621301E-2"/>
                </c:manualLayout>
              </c:layout>
              <c:showLegendKey val="0"/>
              <c:showVal val="1"/>
              <c:showCatName val="0"/>
              <c:showSerName val="0"/>
              <c:showPercent val="0"/>
              <c:showBubbleSize val="0"/>
            </c:dLbl>
            <c:dLbl>
              <c:idx val="11"/>
              <c:layout>
                <c:manualLayout>
                  <c:x val="2.2222222222222199E-2"/>
                  <c:y val="2.1802934434627601E-2"/>
                </c:manualLayout>
              </c:layout>
              <c:spPr>
                <a:noFill/>
                <a:ln w="25400">
                  <a:noFill/>
                </a:ln>
              </c:spPr>
              <c:txPr>
                <a:bodyPr/>
                <a:lstStyle/>
                <a:p>
                  <a:pPr>
                    <a:defRPr>
                      <a:solidFill>
                        <a:srgbClr val="FF0000"/>
                      </a:solidFill>
                    </a:defRPr>
                  </a:pPr>
                  <a:endParaRPr lang="en-US"/>
                </a:p>
              </c:txPr>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strRef>
              <c:f>Summary!$A$5:$A$16</c:f>
              <c:strCache>
                <c:ptCount val="12"/>
                <c:pt idx="0">
                  <c:v>IL</c:v>
                </c:pt>
                <c:pt idx="1">
                  <c:v>IN</c:v>
                </c:pt>
                <c:pt idx="2">
                  <c:v>IA</c:v>
                </c:pt>
                <c:pt idx="3">
                  <c:v>MD</c:v>
                </c:pt>
                <c:pt idx="4">
                  <c:v>MI</c:v>
                </c:pt>
                <c:pt idx="5">
                  <c:v>MN</c:v>
                </c:pt>
                <c:pt idx="6">
                  <c:v>NE</c:v>
                </c:pt>
                <c:pt idx="7">
                  <c:v>NJ</c:v>
                </c:pt>
                <c:pt idx="8">
                  <c:v>OH</c:v>
                </c:pt>
                <c:pt idx="9">
                  <c:v>PA</c:v>
                </c:pt>
                <c:pt idx="10">
                  <c:v>WI</c:v>
                </c:pt>
                <c:pt idx="11">
                  <c:v>US</c:v>
                </c:pt>
              </c:strCache>
            </c:strRef>
          </c:cat>
          <c:val>
            <c:numRef>
              <c:f>Summary!$N$5:$N$16</c:f>
              <c:numCache>
                <c:formatCode>0.0</c:formatCode>
                <c:ptCount val="12"/>
                <c:pt idx="0">
                  <c:v>31.977225725335991</c:v>
                </c:pt>
                <c:pt idx="1">
                  <c:v>32.945050805871062</c:v>
                </c:pt>
                <c:pt idx="2">
                  <c:v>35.515120391227732</c:v>
                </c:pt>
                <c:pt idx="3">
                  <c:v>16.256576525504691</c:v>
                </c:pt>
                <c:pt idx="4">
                  <c:v>36.364780533850762</c:v>
                </c:pt>
                <c:pt idx="5">
                  <c:v>37.835794439178969</c:v>
                </c:pt>
                <c:pt idx="6">
                  <c:v>34.203515586097012</c:v>
                </c:pt>
                <c:pt idx="7">
                  <c:v>20.661610319861371</c:v>
                </c:pt>
                <c:pt idx="8">
                  <c:v>35.640402607126283</c:v>
                </c:pt>
                <c:pt idx="9">
                  <c:v>29.450383546060081</c:v>
                </c:pt>
                <c:pt idx="10">
                  <c:v>38.202687769579008</c:v>
                </c:pt>
                <c:pt idx="11">
                  <c:v>28.1</c:v>
                </c:pt>
              </c:numCache>
            </c:numRef>
          </c:val>
        </c:ser>
        <c:dLbls>
          <c:showLegendKey val="0"/>
          <c:showVal val="1"/>
          <c:showCatName val="0"/>
          <c:showSerName val="0"/>
          <c:showPercent val="0"/>
          <c:showBubbleSize val="0"/>
        </c:dLbls>
        <c:gapWidth val="150"/>
        <c:axId val="94643712"/>
        <c:axId val="43082880"/>
      </c:barChart>
      <c:lineChart>
        <c:grouping val="standard"/>
        <c:varyColors val="0"/>
        <c:ser>
          <c:idx val="1"/>
          <c:order val="1"/>
          <c:tx>
            <c:strRef>
              <c:f>Summary!$U$4</c:f>
              <c:strCache>
                <c:ptCount val="1"/>
                <c:pt idx="0">
                  <c:v>US Black</c:v>
                </c:pt>
              </c:strCache>
            </c:strRef>
          </c:tx>
          <c:spPr>
            <a:ln w="19050">
              <a:solidFill>
                <a:srgbClr val="FF0000"/>
              </a:solidFill>
              <a:prstDash val="solid"/>
            </a:ln>
          </c:spPr>
          <c:marker>
            <c:symbol val="none"/>
          </c:marker>
          <c:dLbls>
            <c:delete val="1"/>
          </c:dLbls>
          <c:cat>
            <c:strRef>
              <c:f>Summary!$A$5:$A$15</c:f>
              <c:strCache>
                <c:ptCount val="11"/>
                <c:pt idx="0">
                  <c:v>IL</c:v>
                </c:pt>
                <c:pt idx="1">
                  <c:v>IN</c:v>
                </c:pt>
                <c:pt idx="2">
                  <c:v>IA</c:v>
                </c:pt>
                <c:pt idx="3">
                  <c:v>MD</c:v>
                </c:pt>
                <c:pt idx="4">
                  <c:v>MI</c:v>
                </c:pt>
                <c:pt idx="5">
                  <c:v>MN</c:v>
                </c:pt>
                <c:pt idx="6">
                  <c:v>NE</c:v>
                </c:pt>
                <c:pt idx="7">
                  <c:v>NJ</c:v>
                </c:pt>
                <c:pt idx="8">
                  <c:v>OH</c:v>
                </c:pt>
                <c:pt idx="9">
                  <c:v>PA</c:v>
                </c:pt>
                <c:pt idx="10">
                  <c:v>WI</c:v>
                </c:pt>
              </c:strCache>
            </c:strRef>
          </c:cat>
          <c:val>
            <c:numRef>
              <c:f>Summary!$Y$5:$Y$16</c:f>
              <c:numCache>
                <c:formatCode>0.0</c:formatCode>
                <c:ptCount val="12"/>
                <c:pt idx="0">
                  <c:v>28.1</c:v>
                </c:pt>
                <c:pt idx="1">
                  <c:v>28.1</c:v>
                </c:pt>
                <c:pt idx="2">
                  <c:v>28.1</c:v>
                </c:pt>
                <c:pt idx="3">
                  <c:v>28.1</c:v>
                </c:pt>
                <c:pt idx="4">
                  <c:v>28.1</c:v>
                </c:pt>
                <c:pt idx="5">
                  <c:v>28.1</c:v>
                </c:pt>
                <c:pt idx="6">
                  <c:v>28.1</c:v>
                </c:pt>
                <c:pt idx="7">
                  <c:v>28.1</c:v>
                </c:pt>
                <c:pt idx="8">
                  <c:v>28.1</c:v>
                </c:pt>
                <c:pt idx="9">
                  <c:v>28.1</c:v>
                </c:pt>
                <c:pt idx="10">
                  <c:v>28.1</c:v>
                </c:pt>
                <c:pt idx="11">
                  <c:v>28.1</c:v>
                </c:pt>
              </c:numCache>
            </c:numRef>
          </c:val>
          <c:smooth val="0"/>
        </c:ser>
        <c:ser>
          <c:idx val="2"/>
          <c:order val="2"/>
          <c:tx>
            <c:strRef>
              <c:f>Summary!$P$3</c:f>
              <c:strCache>
                <c:ptCount val="1"/>
                <c:pt idx="0">
                  <c:v>Black/White Disparity Ratio</c:v>
                </c:pt>
              </c:strCache>
            </c:strRef>
          </c:tx>
          <c:spPr>
            <a:ln w="25400">
              <a:solidFill>
                <a:schemeClr val="tx1"/>
              </a:solidFill>
              <a:prstDash val="sysDash"/>
            </a:ln>
          </c:spPr>
          <c:marker>
            <c:symbol val="none"/>
          </c:marker>
          <c:dLbls>
            <c:dLblPos val="t"/>
            <c:showLegendKey val="0"/>
            <c:showVal val="1"/>
            <c:showCatName val="0"/>
            <c:showSerName val="0"/>
            <c:showPercent val="0"/>
            <c:showBubbleSize val="0"/>
            <c:showLeaderLines val="0"/>
          </c:dLbls>
          <c:cat>
            <c:strRef>
              <c:f>Summary!$A$5:$A$15</c:f>
              <c:strCache>
                <c:ptCount val="11"/>
                <c:pt idx="0">
                  <c:v>IL</c:v>
                </c:pt>
                <c:pt idx="1">
                  <c:v>IN</c:v>
                </c:pt>
                <c:pt idx="2">
                  <c:v>IA</c:v>
                </c:pt>
                <c:pt idx="3">
                  <c:v>MD</c:v>
                </c:pt>
                <c:pt idx="4">
                  <c:v>MI</c:v>
                </c:pt>
                <c:pt idx="5">
                  <c:v>MN</c:v>
                </c:pt>
                <c:pt idx="6">
                  <c:v>NE</c:v>
                </c:pt>
                <c:pt idx="7">
                  <c:v>NJ</c:v>
                </c:pt>
                <c:pt idx="8">
                  <c:v>OH</c:v>
                </c:pt>
                <c:pt idx="9">
                  <c:v>PA</c:v>
                </c:pt>
                <c:pt idx="10">
                  <c:v>WI</c:v>
                </c:pt>
              </c:strCache>
            </c:strRef>
          </c:cat>
          <c:val>
            <c:numRef>
              <c:f>Summary!$P$5:$P$15</c:f>
              <c:numCache>
                <c:formatCode>0.0</c:formatCode>
                <c:ptCount val="11"/>
                <c:pt idx="0">
                  <c:v>2.9841476429665872</c:v>
                </c:pt>
                <c:pt idx="1">
                  <c:v>2.5642478825708399</c:v>
                </c:pt>
                <c:pt idx="2">
                  <c:v>3.1031940773657229</c:v>
                </c:pt>
                <c:pt idx="3">
                  <c:v>2.2539746148164919</c:v>
                </c:pt>
                <c:pt idx="4">
                  <c:v>2.6587742247044179</c:v>
                </c:pt>
                <c:pt idx="5">
                  <c:v>4.3234503526949979</c:v>
                </c:pt>
                <c:pt idx="6">
                  <c:v>3.1540138784345668</c:v>
                </c:pt>
                <c:pt idx="7">
                  <c:v>2.5578080936573762</c:v>
                </c:pt>
                <c:pt idx="8">
                  <c:v>2.75546892485738</c:v>
                </c:pt>
                <c:pt idx="9">
                  <c:v>2.7768090085076729</c:v>
                </c:pt>
                <c:pt idx="10">
                  <c:v>3.608812847513307</c:v>
                </c:pt>
              </c:numCache>
            </c:numRef>
          </c:val>
          <c:smooth val="0"/>
        </c:ser>
        <c:dLbls>
          <c:showLegendKey val="0"/>
          <c:showVal val="1"/>
          <c:showCatName val="0"/>
          <c:showSerName val="0"/>
          <c:showPercent val="0"/>
          <c:showBubbleSize val="0"/>
        </c:dLbls>
        <c:marker val="1"/>
        <c:smooth val="0"/>
        <c:axId val="94643712"/>
        <c:axId val="43082880"/>
      </c:lineChart>
      <c:catAx>
        <c:axId val="94643712"/>
        <c:scaling>
          <c:orientation val="minMax"/>
        </c:scaling>
        <c:delete val="0"/>
        <c:axPos val="b"/>
        <c:title>
          <c:tx>
            <c:rich>
              <a:bodyPr/>
              <a:lstStyle/>
              <a:p>
                <a:pPr>
                  <a:defRPr/>
                </a:pPr>
                <a:r>
                  <a:rPr lang="en-US"/>
                  <a:t>Big Ten States</a:t>
                </a:r>
              </a:p>
            </c:rich>
          </c:tx>
          <c:layout/>
          <c:overlay val="0"/>
        </c:title>
        <c:numFmt formatCode="General" sourceLinked="1"/>
        <c:majorTickMark val="none"/>
        <c:minorTickMark val="none"/>
        <c:tickLblPos val="nextTo"/>
        <c:spPr>
          <a:ln w="3175">
            <a:solidFill>
              <a:srgbClr val="808080"/>
            </a:solidFill>
            <a:prstDash val="solid"/>
          </a:ln>
        </c:spPr>
        <c:crossAx val="43082880"/>
        <c:crosses val="autoZero"/>
        <c:auto val="1"/>
        <c:lblAlgn val="ctr"/>
        <c:lblOffset val="100"/>
        <c:noMultiLvlLbl val="0"/>
      </c:catAx>
      <c:valAx>
        <c:axId val="43082880"/>
        <c:scaling>
          <c:orientation val="minMax"/>
        </c:scaling>
        <c:delete val="0"/>
        <c:axPos val="l"/>
        <c:title>
          <c:tx>
            <c:rich>
              <a:bodyPr rot="-5400000" vert="horz"/>
              <a:lstStyle/>
              <a:p>
                <a:pPr>
                  <a:defRPr/>
                </a:pPr>
                <a:r>
                  <a:rPr lang="en-US"/>
                  <a:t>Percent Below</a:t>
                </a:r>
                <a:r>
                  <a:rPr lang="en-US" baseline="0"/>
                  <a:t> Poverty</a:t>
                </a:r>
                <a:endParaRPr lang="en-US"/>
              </a:p>
            </c:rich>
          </c:tx>
          <c:layout/>
          <c:overlay val="0"/>
        </c:title>
        <c:numFmt formatCode="0.0" sourceLinked="1"/>
        <c:majorTickMark val="out"/>
        <c:minorTickMark val="none"/>
        <c:tickLblPos val="nextTo"/>
        <c:spPr>
          <a:ln w="3175">
            <a:solidFill>
              <a:srgbClr val="808080"/>
            </a:solidFill>
            <a:prstDash val="solid"/>
          </a:ln>
        </c:spPr>
        <c:crossAx val="94643712"/>
        <c:crosses val="autoZero"/>
        <c:crossBetween val="between"/>
      </c:valAx>
      <c:spPr>
        <a:solidFill>
          <a:srgbClr val="FFFFFF"/>
        </a:solidFill>
        <a:ln w="25400">
          <a:noFill/>
        </a:ln>
      </c:spPr>
    </c:plotArea>
    <c:legend>
      <c:legendPos val="t"/>
      <c:layout>
        <c:manualLayout>
          <c:xMode val="edge"/>
          <c:yMode val="edge"/>
          <c:x val="0.136360921551473"/>
          <c:y val="0.10457004260151"/>
          <c:w val="0.79378920968212296"/>
          <c:h val="3.94148925762981E-2"/>
        </c:manualLayout>
      </c:layout>
      <c:overlay val="0"/>
    </c:legend>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Owner Occupied Housing, 2012 ACS</a:t>
            </a:r>
          </a:p>
        </c:rich>
      </c:tx>
      <c:layout/>
      <c:overlay val="0"/>
    </c:title>
    <c:autoTitleDeleted val="0"/>
    <c:plotArea>
      <c:layout/>
      <c:barChart>
        <c:barDir val="col"/>
        <c:grouping val="clustered"/>
        <c:varyColors val="0"/>
        <c:ser>
          <c:idx val="0"/>
          <c:order val="0"/>
          <c:tx>
            <c:strRef>
              <c:f>Summary!$B$3</c:f>
              <c:strCache>
                <c:ptCount val="1"/>
                <c:pt idx="0">
                  <c:v>Black</c:v>
                </c:pt>
              </c:strCache>
            </c:strRef>
          </c:tx>
          <c:spPr>
            <a:solidFill>
              <a:schemeClr val="accent1">
                <a:lumMod val="40000"/>
                <a:lumOff val="60000"/>
              </a:schemeClr>
            </a:solidFill>
            <a:ln w="25400">
              <a:noFill/>
            </a:ln>
            <a:effectLst/>
          </c:spPr>
          <c:invertIfNegative val="0"/>
          <c:dPt>
            <c:idx val="11"/>
            <c:invertIfNegative val="0"/>
            <c:bubble3D val="0"/>
            <c:spPr>
              <a:noFill/>
              <a:ln w="25400">
                <a:noFill/>
              </a:ln>
              <a:effectLst/>
            </c:spPr>
          </c:dPt>
          <c:dLbls>
            <c:dLbl>
              <c:idx val="6"/>
              <c:layout>
                <c:manualLayout>
                  <c:x val="0"/>
                  <c:y val="1.3101265561621301E-2"/>
                </c:manualLayout>
              </c:layout>
              <c:showLegendKey val="0"/>
              <c:showVal val="1"/>
              <c:showCatName val="0"/>
              <c:showSerName val="0"/>
              <c:showPercent val="0"/>
              <c:showBubbleSize val="0"/>
            </c:dLbl>
            <c:dLbl>
              <c:idx val="7"/>
              <c:layout>
                <c:manualLayout>
                  <c:x val="0"/>
                  <c:y val="6.5408803303882799E-3"/>
                </c:manualLayout>
              </c:layout>
              <c:showLegendKey val="0"/>
              <c:showVal val="1"/>
              <c:showCatName val="0"/>
              <c:showSerName val="0"/>
              <c:showPercent val="0"/>
              <c:showBubbleSize val="0"/>
            </c:dLbl>
            <c:dLbl>
              <c:idx val="9"/>
              <c:layout>
                <c:manualLayout>
                  <c:x val="1.08699060833406E-16"/>
                  <c:y val="1.3101265561621301E-2"/>
                </c:manualLayout>
              </c:layout>
              <c:showLegendKey val="0"/>
              <c:showVal val="1"/>
              <c:showCatName val="0"/>
              <c:showSerName val="0"/>
              <c:showPercent val="0"/>
              <c:showBubbleSize val="0"/>
            </c:dLbl>
            <c:dLbl>
              <c:idx val="11"/>
              <c:layout>
                <c:manualLayout>
                  <c:x val="2.5185185185185199E-2"/>
                  <c:y val="1.96226409911648E-2"/>
                </c:manualLayout>
              </c:layout>
              <c:spPr>
                <a:noFill/>
                <a:ln w="25400">
                  <a:noFill/>
                </a:ln>
              </c:spPr>
              <c:txPr>
                <a:bodyPr/>
                <a:lstStyle/>
                <a:p>
                  <a:pPr>
                    <a:defRPr>
                      <a:solidFill>
                        <a:srgbClr val="FF0000"/>
                      </a:solidFill>
                    </a:defRPr>
                  </a:pPr>
                  <a:endParaRPr lang="en-US"/>
                </a:p>
              </c:txPr>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strRef>
              <c:f>Summary!$A$5:$A$16</c:f>
              <c:strCache>
                <c:ptCount val="12"/>
                <c:pt idx="0">
                  <c:v>IL</c:v>
                </c:pt>
                <c:pt idx="1">
                  <c:v>IN</c:v>
                </c:pt>
                <c:pt idx="2">
                  <c:v>IA</c:v>
                </c:pt>
                <c:pt idx="3">
                  <c:v>MD</c:v>
                </c:pt>
                <c:pt idx="4">
                  <c:v>MI</c:v>
                </c:pt>
                <c:pt idx="5">
                  <c:v>MN</c:v>
                </c:pt>
                <c:pt idx="6">
                  <c:v>NE</c:v>
                </c:pt>
                <c:pt idx="7">
                  <c:v>NJ</c:v>
                </c:pt>
                <c:pt idx="8">
                  <c:v>OH</c:v>
                </c:pt>
                <c:pt idx="9">
                  <c:v>PA</c:v>
                </c:pt>
                <c:pt idx="10">
                  <c:v>WI</c:v>
                </c:pt>
                <c:pt idx="11">
                  <c:v>US</c:v>
                </c:pt>
              </c:strCache>
            </c:strRef>
          </c:cat>
          <c:val>
            <c:numRef>
              <c:f>Summary!$B$5:$B$16</c:f>
              <c:numCache>
                <c:formatCode>0.0</c:formatCode>
                <c:ptCount val="12"/>
                <c:pt idx="0">
                  <c:v>39.351515371756562</c:v>
                </c:pt>
                <c:pt idx="1">
                  <c:v>38.183319792989899</c:v>
                </c:pt>
                <c:pt idx="2">
                  <c:v>29.84328003799272</c:v>
                </c:pt>
                <c:pt idx="3">
                  <c:v>50.563234117086587</c:v>
                </c:pt>
                <c:pt idx="4">
                  <c:v>42.793268855783467</c:v>
                </c:pt>
                <c:pt idx="5">
                  <c:v>21.254788491319601</c:v>
                </c:pt>
                <c:pt idx="6">
                  <c:v>32.649640074943292</c:v>
                </c:pt>
                <c:pt idx="7">
                  <c:v>40.215298255586738</c:v>
                </c:pt>
                <c:pt idx="8">
                  <c:v>36.287949590385367</c:v>
                </c:pt>
                <c:pt idx="9">
                  <c:v>43.282240629630493</c:v>
                </c:pt>
                <c:pt idx="10">
                  <c:v>27.762481791551281</c:v>
                </c:pt>
                <c:pt idx="11">
                  <c:v>42.5</c:v>
                </c:pt>
              </c:numCache>
            </c:numRef>
          </c:val>
        </c:ser>
        <c:dLbls>
          <c:showLegendKey val="0"/>
          <c:showVal val="1"/>
          <c:showCatName val="0"/>
          <c:showSerName val="0"/>
          <c:showPercent val="0"/>
          <c:showBubbleSize val="0"/>
        </c:dLbls>
        <c:gapWidth val="150"/>
        <c:axId val="94753280"/>
        <c:axId val="43085184"/>
      </c:barChart>
      <c:lineChart>
        <c:grouping val="standard"/>
        <c:varyColors val="0"/>
        <c:ser>
          <c:idx val="1"/>
          <c:order val="1"/>
          <c:tx>
            <c:strRef>
              <c:f>Summary!$U$4</c:f>
              <c:strCache>
                <c:ptCount val="1"/>
                <c:pt idx="0">
                  <c:v>US Black</c:v>
                </c:pt>
              </c:strCache>
            </c:strRef>
          </c:tx>
          <c:spPr>
            <a:ln w="19050">
              <a:solidFill>
                <a:srgbClr val="FF0000"/>
              </a:solidFill>
              <a:prstDash val="solid"/>
            </a:ln>
          </c:spPr>
          <c:marker>
            <c:symbol val="none"/>
          </c:marker>
          <c:dLbls>
            <c:delete val="1"/>
          </c:dLbls>
          <c:cat>
            <c:strRef>
              <c:f>Summary!$A$5:$A$15</c:f>
              <c:strCache>
                <c:ptCount val="11"/>
                <c:pt idx="0">
                  <c:v>IL</c:v>
                </c:pt>
                <c:pt idx="1">
                  <c:v>IN</c:v>
                </c:pt>
                <c:pt idx="2">
                  <c:v>IA</c:v>
                </c:pt>
                <c:pt idx="3">
                  <c:v>MD</c:v>
                </c:pt>
                <c:pt idx="4">
                  <c:v>MI</c:v>
                </c:pt>
                <c:pt idx="5">
                  <c:v>MN</c:v>
                </c:pt>
                <c:pt idx="6">
                  <c:v>NE</c:v>
                </c:pt>
                <c:pt idx="7">
                  <c:v>NJ</c:v>
                </c:pt>
                <c:pt idx="8">
                  <c:v>OH</c:v>
                </c:pt>
                <c:pt idx="9">
                  <c:v>PA</c:v>
                </c:pt>
                <c:pt idx="10">
                  <c:v>WI</c:v>
                </c:pt>
              </c:strCache>
            </c:strRef>
          </c:cat>
          <c:val>
            <c:numRef>
              <c:f>Summary!$U$5:$U$16</c:f>
              <c:numCache>
                <c:formatCode>General</c:formatCode>
                <c:ptCount val="12"/>
                <c:pt idx="0">
                  <c:v>42.5</c:v>
                </c:pt>
                <c:pt idx="1">
                  <c:v>42.5</c:v>
                </c:pt>
                <c:pt idx="2">
                  <c:v>42.5</c:v>
                </c:pt>
                <c:pt idx="3">
                  <c:v>42.5</c:v>
                </c:pt>
                <c:pt idx="4">
                  <c:v>42.5</c:v>
                </c:pt>
                <c:pt idx="5">
                  <c:v>42.5</c:v>
                </c:pt>
                <c:pt idx="6">
                  <c:v>42.5</c:v>
                </c:pt>
                <c:pt idx="7">
                  <c:v>42.5</c:v>
                </c:pt>
                <c:pt idx="8">
                  <c:v>42.5</c:v>
                </c:pt>
                <c:pt idx="9">
                  <c:v>42.5</c:v>
                </c:pt>
                <c:pt idx="10">
                  <c:v>42.5</c:v>
                </c:pt>
                <c:pt idx="11">
                  <c:v>42.5</c:v>
                </c:pt>
              </c:numCache>
            </c:numRef>
          </c:val>
          <c:smooth val="0"/>
        </c:ser>
        <c:ser>
          <c:idx val="2"/>
          <c:order val="2"/>
          <c:tx>
            <c:strRef>
              <c:f>Summary!$D$3</c:f>
              <c:strCache>
                <c:ptCount val="1"/>
                <c:pt idx="0">
                  <c:v> White/Black Disparity Ratio</c:v>
                </c:pt>
              </c:strCache>
            </c:strRef>
          </c:tx>
          <c:spPr>
            <a:ln w="25400">
              <a:solidFill>
                <a:schemeClr val="tx1"/>
              </a:solidFill>
              <a:prstDash val="sysDash"/>
            </a:ln>
          </c:spPr>
          <c:marker>
            <c:symbol val="none"/>
          </c:marker>
          <c:dLbls>
            <c:dLbl>
              <c:idx val="11"/>
              <c:spPr/>
              <c:txPr>
                <a:bodyPr/>
                <a:lstStyle/>
                <a:p>
                  <a:pPr>
                    <a:defRPr>
                      <a:solidFill>
                        <a:srgbClr val="FF0000"/>
                      </a:solidFill>
                    </a:defRPr>
                  </a:pPr>
                  <a:endParaRPr lang="en-US"/>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Summary!$A$5:$A$15</c:f>
              <c:strCache>
                <c:ptCount val="11"/>
                <c:pt idx="0">
                  <c:v>IL</c:v>
                </c:pt>
                <c:pt idx="1">
                  <c:v>IN</c:v>
                </c:pt>
                <c:pt idx="2">
                  <c:v>IA</c:v>
                </c:pt>
                <c:pt idx="3">
                  <c:v>MD</c:v>
                </c:pt>
                <c:pt idx="4">
                  <c:v>MI</c:v>
                </c:pt>
                <c:pt idx="5">
                  <c:v>MN</c:v>
                </c:pt>
                <c:pt idx="6">
                  <c:v>NE</c:v>
                </c:pt>
                <c:pt idx="7">
                  <c:v>NJ</c:v>
                </c:pt>
                <c:pt idx="8">
                  <c:v>OH</c:v>
                </c:pt>
                <c:pt idx="9">
                  <c:v>PA</c:v>
                </c:pt>
                <c:pt idx="10">
                  <c:v>WI</c:v>
                </c:pt>
              </c:strCache>
            </c:strRef>
          </c:cat>
          <c:val>
            <c:numRef>
              <c:f>Summary!$D$5:$D$16</c:f>
              <c:numCache>
                <c:formatCode>0.0</c:formatCode>
                <c:ptCount val="12"/>
                <c:pt idx="0">
                  <c:v>1.8611169787582811</c:v>
                </c:pt>
                <c:pt idx="1">
                  <c:v>1.92870475363911</c:v>
                </c:pt>
                <c:pt idx="2">
                  <c:v>2.475336104474096</c:v>
                </c:pt>
                <c:pt idx="3">
                  <c:v>1.482534278613804</c:v>
                </c:pt>
                <c:pt idx="4">
                  <c:v>1.787861265557215</c:v>
                </c:pt>
                <c:pt idx="5">
                  <c:v>3.5505472495026722</c:v>
                </c:pt>
                <c:pt idx="6">
                  <c:v>2.1156537490376661</c:v>
                </c:pt>
                <c:pt idx="7">
                  <c:v>1.804729601527794</c:v>
                </c:pt>
                <c:pt idx="8">
                  <c:v>1.965221609266222</c:v>
                </c:pt>
                <c:pt idx="9">
                  <c:v>1.688773752044076</c:v>
                </c:pt>
                <c:pt idx="10">
                  <c:v>2.5591407986483228</c:v>
                </c:pt>
                <c:pt idx="11">
                  <c:v>1.628235294117647</c:v>
                </c:pt>
              </c:numCache>
            </c:numRef>
          </c:val>
          <c:smooth val="0"/>
        </c:ser>
        <c:dLbls>
          <c:showLegendKey val="0"/>
          <c:showVal val="1"/>
          <c:showCatName val="0"/>
          <c:showSerName val="0"/>
          <c:showPercent val="0"/>
          <c:showBubbleSize val="0"/>
        </c:dLbls>
        <c:marker val="1"/>
        <c:smooth val="0"/>
        <c:axId val="94753280"/>
        <c:axId val="43085184"/>
      </c:lineChart>
      <c:catAx>
        <c:axId val="94753280"/>
        <c:scaling>
          <c:orientation val="minMax"/>
        </c:scaling>
        <c:delete val="0"/>
        <c:axPos val="b"/>
        <c:title>
          <c:tx>
            <c:rich>
              <a:bodyPr/>
              <a:lstStyle/>
              <a:p>
                <a:pPr>
                  <a:defRPr/>
                </a:pPr>
                <a:r>
                  <a:rPr lang="en-US"/>
                  <a:t>Big Ten States</a:t>
                </a:r>
              </a:p>
            </c:rich>
          </c:tx>
          <c:layout/>
          <c:overlay val="0"/>
        </c:title>
        <c:numFmt formatCode="General" sourceLinked="1"/>
        <c:majorTickMark val="none"/>
        <c:minorTickMark val="none"/>
        <c:tickLblPos val="nextTo"/>
        <c:spPr>
          <a:ln w="3175">
            <a:solidFill>
              <a:srgbClr val="808080"/>
            </a:solidFill>
            <a:prstDash val="solid"/>
          </a:ln>
        </c:spPr>
        <c:crossAx val="43085184"/>
        <c:crosses val="autoZero"/>
        <c:auto val="1"/>
        <c:lblAlgn val="ctr"/>
        <c:lblOffset val="100"/>
        <c:noMultiLvlLbl val="0"/>
      </c:catAx>
      <c:valAx>
        <c:axId val="43085184"/>
        <c:scaling>
          <c:orientation val="minMax"/>
        </c:scaling>
        <c:delete val="0"/>
        <c:axPos val="l"/>
        <c:title>
          <c:tx>
            <c:rich>
              <a:bodyPr rot="-5400000" vert="horz"/>
              <a:lstStyle/>
              <a:p>
                <a:pPr>
                  <a:defRPr/>
                </a:pPr>
                <a:r>
                  <a:rPr lang="en-US"/>
                  <a:t>Percent</a:t>
                </a:r>
                <a:r>
                  <a:rPr lang="en-US" baseline="0"/>
                  <a:t> of Owner Occupied Housing</a:t>
                </a:r>
                <a:endParaRPr lang="en-US"/>
              </a:p>
            </c:rich>
          </c:tx>
          <c:layout/>
          <c:overlay val="0"/>
        </c:title>
        <c:numFmt formatCode="0.0" sourceLinked="1"/>
        <c:majorTickMark val="out"/>
        <c:minorTickMark val="none"/>
        <c:tickLblPos val="nextTo"/>
        <c:spPr>
          <a:ln w="3175">
            <a:solidFill>
              <a:srgbClr val="808080"/>
            </a:solidFill>
            <a:prstDash val="solid"/>
          </a:ln>
        </c:spPr>
        <c:crossAx val="94753280"/>
        <c:crosses val="autoZero"/>
        <c:crossBetween val="between"/>
      </c:valAx>
      <c:spPr>
        <a:solidFill>
          <a:srgbClr val="FFFFFF"/>
        </a:solidFill>
        <a:ln w="25400">
          <a:noFill/>
        </a:ln>
      </c:spPr>
    </c:plotArea>
    <c:legend>
      <c:legendPos val="t"/>
      <c:layout>
        <c:manualLayout>
          <c:xMode val="edge"/>
          <c:yMode val="edge"/>
          <c:x val="0.136360921551473"/>
          <c:y val="0.10457004260151"/>
          <c:w val="0.79378920968212296"/>
          <c:h val="3.94148925762981E-2"/>
        </c:manualLayout>
      </c:layout>
      <c:overlay val="0"/>
    </c:legend>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'Sheet3 (2)'!$C$1</c:f>
              <c:strCache>
                <c:ptCount val="1"/>
                <c:pt idx="0">
                  <c:v>African American IMR</c:v>
                </c:pt>
              </c:strCache>
            </c:strRef>
          </c:tx>
          <c:cat>
            <c:numRef>
              <c:f>'Sheet3 (2)'!$A$2:$A$38</c:f>
              <c:numCache>
                <c:formatCode>General</c:formatCode>
                <c:ptCount val="37"/>
                <c:pt idx="0">
                  <c:v>1975</c:v>
                </c:pt>
                <c:pt idx="1">
                  <c:v>1976</c:v>
                </c:pt>
                <c:pt idx="2">
                  <c:v>1977</c:v>
                </c:pt>
                <c:pt idx="3">
                  <c:v>1978</c:v>
                </c:pt>
                <c:pt idx="4">
                  <c:v>1979</c:v>
                </c:pt>
                <c:pt idx="5">
                  <c:v>1980</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numCache>
            </c:numRef>
          </c:cat>
          <c:val>
            <c:numRef>
              <c:f>'Sheet3 (2)'!$C$2:$C$38</c:f>
              <c:numCache>
                <c:formatCode>0.0</c:formatCode>
                <c:ptCount val="37"/>
                <c:pt idx="0">
                  <c:v>26.21</c:v>
                </c:pt>
                <c:pt idx="1">
                  <c:v>25.54</c:v>
                </c:pt>
                <c:pt idx="2">
                  <c:v>23.64</c:v>
                </c:pt>
                <c:pt idx="3">
                  <c:v>23.11</c:v>
                </c:pt>
                <c:pt idx="4">
                  <c:v>21.78</c:v>
                </c:pt>
                <c:pt idx="5">
                  <c:v>22.19</c:v>
                </c:pt>
                <c:pt idx="6">
                  <c:v>21.37</c:v>
                </c:pt>
                <c:pt idx="7">
                  <c:v>20.81</c:v>
                </c:pt>
                <c:pt idx="8">
                  <c:v>20.48</c:v>
                </c:pt>
                <c:pt idx="9">
                  <c:v>19.98</c:v>
                </c:pt>
                <c:pt idx="10">
                  <c:v>19.149999999999999</c:v>
                </c:pt>
                <c:pt idx="11">
                  <c:v>19.010000000000009</c:v>
                </c:pt>
                <c:pt idx="12">
                  <c:v>18.899999999999999</c:v>
                </c:pt>
                <c:pt idx="13">
                  <c:v>18.75</c:v>
                </c:pt>
                <c:pt idx="14">
                  <c:v>18.54</c:v>
                </c:pt>
                <c:pt idx="15">
                  <c:v>18.61</c:v>
                </c:pt>
                <c:pt idx="16">
                  <c:v>17.96</c:v>
                </c:pt>
                <c:pt idx="17">
                  <c:v>17.57</c:v>
                </c:pt>
                <c:pt idx="18">
                  <c:v>16.850000000000001</c:v>
                </c:pt>
                <c:pt idx="19">
                  <c:v>16.52</c:v>
                </c:pt>
                <c:pt idx="20">
                  <c:v>15.83</c:v>
                </c:pt>
                <c:pt idx="21">
                  <c:v>15.12</c:v>
                </c:pt>
                <c:pt idx="22">
                  <c:v>14.68</c:v>
                </c:pt>
                <c:pt idx="23">
                  <c:v>14.16</c:v>
                </c:pt>
                <c:pt idx="24">
                  <c:v>14.31</c:v>
                </c:pt>
                <c:pt idx="25">
                  <c:v>14.56</c:v>
                </c:pt>
                <c:pt idx="26">
                  <c:v>14.09</c:v>
                </c:pt>
                <c:pt idx="27">
                  <c:v>14.02</c:v>
                </c:pt>
                <c:pt idx="28">
                  <c:v>14.36</c:v>
                </c:pt>
                <c:pt idx="29">
                  <c:v>14.01</c:v>
                </c:pt>
                <c:pt idx="30">
                  <c:v>13.79</c:v>
                </c:pt>
                <c:pt idx="31">
                  <c:v>13.73</c:v>
                </c:pt>
                <c:pt idx="32">
                  <c:v>13.29</c:v>
                </c:pt>
                <c:pt idx="33">
                  <c:v>13.24</c:v>
                </c:pt>
                <c:pt idx="34">
                  <c:v>12.74</c:v>
                </c:pt>
                <c:pt idx="35">
                  <c:v>12.64</c:v>
                </c:pt>
                <c:pt idx="36">
                  <c:v>11.63</c:v>
                </c:pt>
              </c:numCache>
            </c:numRef>
          </c:val>
          <c:smooth val="0"/>
        </c:ser>
        <c:dLbls>
          <c:showLegendKey val="0"/>
          <c:showVal val="0"/>
          <c:showCatName val="0"/>
          <c:showSerName val="0"/>
          <c:showPercent val="0"/>
          <c:showBubbleSize val="0"/>
        </c:dLbls>
        <c:marker val="1"/>
        <c:smooth val="0"/>
        <c:axId val="37015040"/>
        <c:axId val="39539200"/>
      </c:lineChart>
      <c:lineChart>
        <c:grouping val="standard"/>
        <c:varyColors val="0"/>
        <c:ser>
          <c:idx val="2"/>
          <c:order val="1"/>
          <c:tx>
            <c:strRef>
              <c:f>'Sheet3 (2)'!$D$1</c:f>
              <c:strCache>
                <c:ptCount val="1"/>
                <c:pt idx="0">
                  <c:v>African American / White Disparity Ratio</c:v>
                </c:pt>
              </c:strCache>
            </c:strRef>
          </c:tx>
          <c:dLbls>
            <c:dLbl>
              <c:idx val="0"/>
              <c:layout>
                <c:manualLayout>
                  <c:x val="-2.3196482244290498E-2"/>
                  <c:y val="-2.4230768496948302E-2"/>
                </c:manualLayout>
              </c:layout>
              <c:dLblPos val="r"/>
              <c:showLegendKey val="0"/>
              <c:showVal val="1"/>
              <c:showCatName val="0"/>
              <c:showSerName val="0"/>
              <c:showPercent val="0"/>
              <c:showBubbleSize val="0"/>
            </c:dLbl>
            <c:dLbl>
              <c:idx val="36"/>
              <c:layout/>
              <c:dLblPos val="t"/>
              <c:showLegendKey val="0"/>
              <c:showVal val="1"/>
              <c:showCatName val="0"/>
              <c:showSerName val="0"/>
              <c:showPercent val="0"/>
              <c:showBubbleSize val="0"/>
            </c:dLbl>
            <c:showLegendKey val="0"/>
            <c:showVal val="0"/>
            <c:showCatName val="0"/>
            <c:showSerName val="0"/>
            <c:showPercent val="0"/>
            <c:showBubbleSize val="0"/>
          </c:dLbls>
          <c:cat>
            <c:numRef>
              <c:f>'Sheet3 (2)'!$A$2:$A$38</c:f>
              <c:numCache>
                <c:formatCode>General</c:formatCode>
                <c:ptCount val="37"/>
                <c:pt idx="0">
                  <c:v>1975</c:v>
                </c:pt>
                <c:pt idx="1">
                  <c:v>1976</c:v>
                </c:pt>
                <c:pt idx="2">
                  <c:v>1977</c:v>
                </c:pt>
                <c:pt idx="3">
                  <c:v>1978</c:v>
                </c:pt>
                <c:pt idx="4">
                  <c:v>1979</c:v>
                </c:pt>
                <c:pt idx="5">
                  <c:v>1980</c:v>
                </c:pt>
                <c:pt idx="6">
                  <c:v>1980</c:v>
                </c:pt>
                <c:pt idx="7">
                  <c:v>1981</c:v>
                </c:pt>
                <c:pt idx="8">
                  <c:v>1982</c:v>
                </c:pt>
                <c:pt idx="9">
                  <c:v>1983</c:v>
                </c:pt>
                <c:pt idx="10">
                  <c:v>1984</c:v>
                </c:pt>
                <c:pt idx="11">
                  <c:v>1985</c:v>
                </c:pt>
                <c:pt idx="12">
                  <c:v>1986</c:v>
                </c:pt>
                <c:pt idx="13">
                  <c:v>1987</c:v>
                </c:pt>
                <c:pt idx="14">
                  <c:v>1988</c:v>
                </c:pt>
                <c:pt idx="15">
                  <c:v>1989</c:v>
                </c:pt>
                <c:pt idx="16">
                  <c:v>1990</c:v>
                </c:pt>
                <c:pt idx="17">
                  <c:v>1991</c:v>
                </c:pt>
                <c:pt idx="18">
                  <c:v>1992</c:v>
                </c:pt>
                <c:pt idx="19">
                  <c:v>1993</c:v>
                </c:pt>
                <c:pt idx="20">
                  <c:v>1994</c:v>
                </c:pt>
                <c:pt idx="21">
                  <c:v>1995</c:v>
                </c:pt>
                <c:pt idx="22">
                  <c:v>1996</c:v>
                </c:pt>
                <c:pt idx="23">
                  <c:v>1997</c:v>
                </c:pt>
                <c:pt idx="24">
                  <c:v>1998</c:v>
                </c:pt>
                <c:pt idx="25">
                  <c:v>1999</c:v>
                </c:pt>
                <c:pt idx="26">
                  <c:v>2000</c:v>
                </c:pt>
                <c:pt idx="27">
                  <c:v>2001</c:v>
                </c:pt>
                <c:pt idx="28">
                  <c:v>2002</c:v>
                </c:pt>
                <c:pt idx="29">
                  <c:v>2003</c:v>
                </c:pt>
                <c:pt idx="30">
                  <c:v>2004</c:v>
                </c:pt>
                <c:pt idx="31">
                  <c:v>2005</c:v>
                </c:pt>
                <c:pt idx="32">
                  <c:v>2006</c:v>
                </c:pt>
                <c:pt idx="33">
                  <c:v>2007</c:v>
                </c:pt>
                <c:pt idx="34">
                  <c:v>2008</c:v>
                </c:pt>
                <c:pt idx="35">
                  <c:v>2009</c:v>
                </c:pt>
                <c:pt idx="36">
                  <c:v>2010</c:v>
                </c:pt>
              </c:numCache>
            </c:numRef>
          </c:cat>
          <c:val>
            <c:numRef>
              <c:f>'Sheet3 (2)'!$D$2:$D$38</c:f>
              <c:numCache>
                <c:formatCode>0.0</c:formatCode>
                <c:ptCount val="37"/>
                <c:pt idx="0">
                  <c:v>1.84968242766408</c:v>
                </c:pt>
                <c:pt idx="1">
                  <c:v>1.91885800150263</c:v>
                </c:pt>
                <c:pt idx="2">
                  <c:v>1.915721231766613</c:v>
                </c:pt>
                <c:pt idx="3">
                  <c:v>1.9242298084929219</c:v>
                </c:pt>
                <c:pt idx="4">
                  <c:v>1.9071803852889671</c:v>
                </c:pt>
                <c:pt idx="5">
                  <c:v>2.0432780847145491</c:v>
                </c:pt>
                <c:pt idx="6">
                  <c:v>1.9427272727272731</c:v>
                </c:pt>
                <c:pt idx="7">
                  <c:v>2.0125725338491192</c:v>
                </c:pt>
                <c:pt idx="8">
                  <c:v>2.060362173038226</c:v>
                </c:pt>
                <c:pt idx="9">
                  <c:v>2.0790842872008328</c:v>
                </c:pt>
                <c:pt idx="10">
                  <c:v>2.0591397849462361</c:v>
                </c:pt>
                <c:pt idx="11">
                  <c:v>2.0730643402399132</c:v>
                </c:pt>
                <c:pt idx="12">
                  <c:v>2.14772727272728</c:v>
                </c:pt>
                <c:pt idx="13">
                  <c:v>2.2110849056603779</c:v>
                </c:pt>
                <c:pt idx="14">
                  <c:v>2.2177033492822971</c:v>
                </c:pt>
                <c:pt idx="15">
                  <c:v>2.3032178217821779</c:v>
                </c:pt>
                <c:pt idx="16">
                  <c:v>2.3756613756613758</c:v>
                </c:pt>
                <c:pt idx="17">
                  <c:v>2.406849315068492</c:v>
                </c:pt>
                <c:pt idx="18">
                  <c:v>2.4349710982658972</c:v>
                </c:pt>
                <c:pt idx="19">
                  <c:v>2.4222873900293251</c:v>
                </c:pt>
                <c:pt idx="20">
                  <c:v>2.4094368340943682</c:v>
                </c:pt>
                <c:pt idx="21">
                  <c:v>2.4038155802861678</c:v>
                </c:pt>
                <c:pt idx="22">
                  <c:v>2.418451400329487</c:v>
                </c:pt>
                <c:pt idx="23">
                  <c:v>2.3482587064676621</c:v>
                </c:pt>
                <c:pt idx="24">
                  <c:v>2.4050420168067221</c:v>
                </c:pt>
                <c:pt idx="25">
                  <c:v>2.523396880415945</c:v>
                </c:pt>
                <c:pt idx="26">
                  <c:v>2.4806338028169019</c:v>
                </c:pt>
                <c:pt idx="27">
                  <c:v>2.481415929203536</c:v>
                </c:pt>
                <c:pt idx="28">
                  <c:v>2.4801381692573412</c:v>
                </c:pt>
                <c:pt idx="29">
                  <c:v>2.4493006993006992</c:v>
                </c:pt>
                <c:pt idx="30">
                  <c:v>2.4363957597173149</c:v>
                </c:pt>
                <c:pt idx="31">
                  <c:v>2.3961605584642229</c:v>
                </c:pt>
                <c:pt idx="32">
                  <c:v>2.3902877697841731</c:v>
                </c:pt>
                <c:pt idx="33">
                  <c:v>2.3475177304964552</c:v>
                </c:pt>
                <c:pt idx="34">
                  <c:v>2.2954954954954951</c:v>
                </c:pt>
                <c:pt idx="35">
                  <c:v>2.3849056603773602</c:v>
                </c:pt>
                <c:pt idx="36">
                  <c:v>2.2365384615384611</c:v>
                </c:pt>
              </c:numCache>
            </c:numRef>
          </c:val>
          <c:smooth val="0"/>
        </c:ser>
        <c:dLbls>
          <c:showLegendKey val="0"/>
          <c:showVal val="0"/>
          <c:showCatName val="0"/>
          <c:showSerName val="0"/>
          <c:showPercent val="0"/>
          <c:showBubbleSize val="0"/>
        </c:dLbls>
        <c:marker val="1"/>
        <c:smooth val="0"/>
        <c:axId val="36794880"/>
        <c:axId val="37061184"/>
      </c:lineChart>
      <c:catAx>
        <c:axId val="37015040"/>
        <c:scaling>
          <c:orientation val="minMax"/>
        </c:scaling>
        <c:delete val="0"/>
        <c:axPos val="b"/>
        <c:title>
          <c:tx>
            <c:rich>
              <a:bodyPr/>
              <a:lstStyle/>
              <a:p>
                <a:pPr>
                  <a:defRPr/>
                </a:pPr>
                <a:r>
                  <a:rPr lang="en-US"/>
                  <a:t>Year</a:t>
                </a:r>
              </a:p>
            </c:rich>
          </c:tx>
          <c:layout/>
          <c:overlay val="0"/>
        </c:title>
        <c:numFmt formatCode="General" sourceLinked="1"/>
        <c:majorTickMark val="none"/>
        <c:minorTickMark val="none"/>
        <c:tickLblPos val="nextTo"/>
        <c:txPr>
          <a:bodyPr/>
          <a:lstStyle/>
          <a:p>
            <a:pPr>
              <a:defRPr sz="1000"/>
            </a:pPr>
            <a:endParaRPr lang="en-US"/>
          </a:p>
        </c:txPr>
        <c:crossAx val="39539200"/>
        <c:crosses val="autoZero"/>
        <c:auto val="1"/>
        <c:lblAlgn val="ctr"/>
        <c:lblOffset val="100"/>
        <c:noMultiLvlLbl val="0"/>
      </c:catAx>
      <c:valAx>
        <c:axId val="39539200"/>
        <c:scaling>
          <c:orientation val="minMax"/>
          <c:min val="0"/>
        </c:scaling>
        <c:delete val="0"/>
        <c:axPos val="l"/>
        <c:title>
          <c:tx>
            <c:rich>
              <a:bodyPr rot="-5400000" vert="horz"/>
              <a:lstStyle/>
              <a:p>
                <a:pPr>
                  <a:defRPr/>
                </a:pPr>
                <a:r>
                  <a:rPr lang="en-US"/>
                  <a:t>Infant Mortality Rate (IMR)</a:t>
                </a:r>
              </a:p>
            </c:rich>
          </c:tx>
          <c:layout/>
          <c:overlay val="0"/>
        </c:title>
        <c:numFmt formatCode="0.0" sourceLinked="1"/>
        <c:majorTickMark val="out"/>
        <c:minorTickMark val="none"/>
        <c:tickLblPos val="nextTo"/>
        <c:crossAx val="37015040"/>
        <c:crosses val="autoZero"/>
        <c:crossBetween val="between"/>
        <c:majorUnit val="5"/>
      </c:valAx>
      <c:valAx>
        <c:axId val="37061184"/>
        <c:scaling>
          <c:orientation val="minMax"/>
          <c:max val="4"/>
          <c:min val="1.5"/>
        </c:scaling>
        <c:delete val="0"/>
        <c:axPos val="r"/>
        <c:title>
          <c:tx>
            <c:rich>
              <a:bodyPr rot="-5400000" vert="horz"/>
              <a:lstStyle/>
              <a:p>
                <a:pPr>
                  <a:defRPr/>
                </a:pPr>
                <a:r>
                  <a:rPr lang="en-US"/>
                  <a:t>Disparity Ratio</a:t>
                </a:r>
              </a:p>
            </c:rich>
          </c:tx>
          <c:layout/>
          <c:overlay val="0"/>
        </c:title>
        <c:numFmt formatCode="0.0" sourceLinked="1"/>
        <c:majorTickMark val="out"/>
        <c:minorTickMark val="none"/>
        <c:tickLblPos val="nextTo"/>
        <c:crossAx val="36794880"/>
        <c:crosses val="max"/>
        <c:crossBetween val="between"/>
      </c:valAx>
      <c:catAx>
        <c:axId val="36794880"/>
        <c:scaling>
          <c:orientation val="minMax"/>
        </c:scaling>
        <c:delete val="1"/>
        <c:axPos val="b"/>
        <c:numFmt formatCode="General" sourceLinked="1"/>
        <c:majorTickMark val="out"/>
        <c:minorTickMark val="none"/>
        <c:tickLblPos val="nextTo"/>
        <c:crossAx val="37061184"/>
        <c:crosses val="autoZero"/>
        <c:auto val="1"/>
        <c:lblAlgn val="ctr"/>
        <c:lblOffset val="100"/>
        <c:noMultiLvlLbl val="0"/>
      </c:catAx>
    </c:plotArea>
    <c:legend>
      <c:legendPos val="t"/>
      <c:layout>
        <c:manualLayout>
          <c:xMode val="edge"/>
          <c:yMode val="edge"/>
          <c:x val="0.192634129016796"/>
          <c:y val="0.171634610186717"/>
          <c:w val="0.64887000311712195"/>
          <c:h val="3.6513574000194601E-2"/>
        </c:manualLayout>
      </c:layout>
      <c:overlay val="0"/>
    </c:legend>
    <c:plotVisOnly val="1"/>
    <c:dispBlanksAs val="gap"/>
    <c:showDLblsOverMax val="0"/>
  </c:chart>
  <c:txPr>
    <a:bodyPr/>
    <a:lstStyle/>
    <a:p>
      <a:pPr>
        <a:defRPr sz="11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4"/>
          <c:order val="0"/>
          <c:tx>
            <c:strRef>
              <c:f>Sheet1!$F$1</c:f>
              <c:strCache>
                <c:ptCount val="1"/>
                <c:pt idx="0">
                  <c:v>due to higher NH Other Race IMR</c:v>
                </c:pt>
              </c:strCache>
            </c:strRef>
          </c:tx>
          <c:spPr>
            <a:solidFill>
              <a:srgbClr val="669C1E"/>
            </a:solidFill>
          </c:spPr>
          <c:invertIfNegative val="0"/>
          <c:cat>
            <c:strRef>
              <c:f>Sheet1!$A$2:$A$8</c:f>
              <c:strCache>
                <c:ptCount val="7"/>
                <c:pt idx="0">
                  <c:v>OH</c:v>
                </c:pt>
                <c:pt idx="1">
                  <c:v>MI</c:v>
                </c:pt>
                <c:pt idx="2">
                  <c:v>IN</c:v>
                </c:pt>
                <c:pt idx="3">
                  <c:v>IL</c:v>
                </c:pt>
                <c:pt idx="4">
                  <c:v>WI</c:v>
                </c:pt>
                <c:pt idx="5">
                  <c:v>MN</c:v>
                </c:pt>
                <c:pt idx="6">
                  <c:v>Total</c:v>
                </c:pt>
              </c:strCache>
            </c:strRef>
          </c:cat>
          <c:val>
            <c:numRef>
              <c:f>Sheet1!$F$2:$F$8</c:f>
              <c:numCache>
                <c:formatCode>0.00</c:formatCode>
                <c:ptCount val="7"/>
                <c:pt idx="0">
                  <c:v>4.0028887547484399E-4</c:v>
                </c:pt>
                <c:pt idx="1">
                  <c:v>3.4289372045820103E-2</c:v>
                </c:pt>
                <c:pt idx="2">
                  <c:v>1.9757340665327E-2</c:v>
                </c:pt>
                <c:pt idx="3">
                  <c:v>3.1482085963089698E-2</c:v>
                </c:pt>
                <c:pt idx="4">
                  <c:v>0.109109934282242</c:v>
                </c:pt>
                <c:pt idx="5">
                  <c:v>6.8129608754843002E-2</c:v>
                </c:pt>
                <c:pt idx="6">
                  <c:v>3.58166940393582E-2</c:v>
                </c:pt>
              </c:numCache>
            </c:numRef>
          </c:val>
        </c:ser>
        <c:ser>
          <c:idx val="3"/>
          <c:order val="1"/>
          <c:tx>
            <c:strRef>
              <c:f>Sheet1!$E$1</c:f>
              <c:strCache>
                <c:ptCount val="1"/>
                <c:pt idx="0">
                  <c:v>due to higher Hispanic IMR</c:v>
                </c:pt>
              </c:strCache>
            </c:strRef>
          </c:tx>
          <c:spPr>
            <a:solidFill>
              <a:srgbClr val="E7299E"/>
            </a:solidFill>
          </c:spPr>
          <c:invertIfNegative val="0"/>
          <c:cat>
            <c:strRef>
              <c:f>Sheet1!$A$2:$A$8</c:f>
              <c:strCache>
                <c:ptCount val="7"/>
                <c:pt idx="0">
                  <c:v>OH</c:v>
                </c:pt>
                <c:pt idx="1">
                  <c:v>MI</c:v>
                </c:pt>
                <c:pt idx="2">
                  <c:v>IN</c:v>
                </c:pt>
                <c:pt idx="3">
                  <c:v>IL</c:v>
                </c:pt>
                <c:pt idx="4">
                  <c:v>WI</c:v>
                </c:pt>
                <c:pt idx="5">
                  <c:v>MN</c:v>
                </c:pt>
                <c:pt idx="6">
                  <c:v>Total</c:v>
                </c:pt>
              </c:strCache>
            </c:strRef>
          </c:cat>
          <c:val>
            <c:numRef>
              <c:f>Sheet1!$E$2:$E$8</c:f>
              <c:numCache>
                <c:formatCode>0.00</c:formatCode>
                <c:ptCount val="7"/>
                <c:pt idx="0">
                  <c:v>8.6390417762884295E-2</c:v>
                </c:pt>
                <c:pt idx="1">
                  <c:v>0.104348199440846</c:v>
                </c:pt>
                <c:pt idx="2">
                  <c:v>0.13418760907958599</c:v>
                </c:pt>
                <c:pt idx="3">
                  <c:v>9.0033534675494103E-2</c:v>
                </c:pt>
                <c:pt idx="4">
                  <c:v>7.8102070626771505E-2</c:v>
                </c:pt>
                <c:pt idx="5">
                  <c:v>-6.7129155093357804E-2</c:v>
                </c:pt>
                <c:pt idx="6">
                  <c:v>7.9663645755551404E-2</c:v>
                </c:pt>
              </c:numCache>
            </c:numRef>
          </c:val>
        </c:ser>
        <c:ser>
          <c:idx val="1"/>
          <c:order val="2"/>
          <c:tx>
            <c:strRef>
              <c:f>Sheet1!$C$1</c:f>
              <c:strCache>
                <c:ptCount val="1"/>
                <c:pt idx="0">
                  <c:v>due to higher NH White IMR</c:v>
                </c:pt>
              </c:strCache>
            </c:strRef>
          </c:tx>
          <c:spPr>
            <a:solidFill>
              <a:srgbClr val="D95F02"/>
            </a:solidFill>
          </c:spPr>
          <c:invertIfNegative val="0"/>
          <c:cat>
            <c:strRef>
              <c:f>Sheet1!$A$2:$A$8</c:f>
              <c:strCache>
                <c:ptCount val="7"/>
                <c:pt idx="0">
                  <c:v>OH</c:v>
                </c:pt>
                <c:pt idx="1">
                  <c:v>MI</c:v>
                </c:pt>
                <c:pt idx="2">
                  <c:v>IN</c:v>
                </c:pt>
                <c:pt idx="3">
                  <c:v>IL</c:v>
                </c:pt>
                <c:pt idx="4">
                  <c:v>WI</c:v>
                </c:pt>
                <c:pt idx="5">
                  <c:v>MN</c:v>
                </c:pt>
                <c:pt idx="6">
                  <c:v>Total</c:v>
                </c:pt>
              </c:strCache>
            </c:strRef>
          </c:cat>
          <c:val>
            <c:numRef>
              <c:f>Sheet1!$C$2:$C$8</c:f>
              <c:numCache>
                <c:formatCode>0.00</c:formatCode>
                <c:ptCount val="7"/>
                <c:pt idx="0">
                  <c:v>0.68195459798652902</c:v>
                </c:pt>
                <c:pt idx="1">
                  <c:v>0.35490710945777898</c:v>
                </c:pt>
                <c:pt idx="2">
                  <c:v>0.79943991169136297</c:v>
                </c:pt>
                <c:pt idx="3">
                  <c:v>4.7831672516931698E-2</c:v>
                </c:pt>
                <c:pt idx="4">
                  <c:v>-4.1410183401028103E-2</c:v>
                </c:pt>
                <c:pt idx="5">
                  <c:v>-0.59878146584540903</c:v>
                </c:pt>
                <c:pt idx="6">
                  <c:v>0.26114779586058401</c:v>
                </c:pt>
              </c:numCache>
            </c:numRef>
          </c:val>
        </c:ser>
        <c:ser>
          <c:idx val="2"/>
          <c:order val="3"/>
          <c:tx>
            <c:strRef>
              <c:f>Sheet1!$D$1</c:f>
              <c:strCache>
                <c:ptCount val="1"/>
                <c:pt idx="0">
                  <c:v>due to higher NH Black IMR</c:v>
                </c:pt>
              </c:strCache>
            </c:strRef>
          </c:tx>
          <c:spPr>
            <a:solidFill>
              <a:srgbClr val="75709F"/>
            </a:solidFill>
          </c:spPr>
          <c:invertIfNegative val="0"/>
          <c:cat>
            <c:strRef>
              <c:f>Sheet1!$A$2:$A$8</c:f>
              <c:strCache>
                <c:ptCount val="7"/>
                <c:pt idx="0">
                  <c:v>OH</c:v>
                </c:pt>
                <c:pt idx="1">
                  <c:v>MI</c:v>
                </c:pt>
                <c:pt idx="2">
                  <c:v>IN</c:v>
                </c:pt>
                <c:pt idx="3">
                  <c:v>IL</c:v>
                </c:pt>
                <c:pt idx="4">
                  <c:v>WI</c:v>
                </c:pt>
                <c:pt idx="5">
                  <c:v>MN</c:v>
                </c:pt>
                <c:pt idx="6">
                  <c:v>Total</c:v>
                </c:pt>
              </c:strCache>
            </c:strRef>
          </c:cat>
          <c:val>
            <c:numRef>
              <c:f>Sheet1!$D$2:$D$8</c:f>
              <c:numCache>
                <c:formatCode>0.00</c:formatCode>
                <c:ptCount val="7"/>
                <c:pt idx="0">
                  <c:v>0.32615373419469401</c:v>
                </c:pt>
                <c:pt idx="1">
                  <c:v>0.42872439366916998</c:v>
                </c:pt>
                <c:pt idx="2">
                  <c:v>0.22218602618757699</c:v>
                </c:pt>
                <c:pt idx="3">
                  <c:v>0.190859410673763</c:v>
                </c:pt>
                <c:pt idx="4">
                  <c:v>0.15312974980021299</c:v>
                </c:pt>
                <c:pt idx="5">
                  <c:v>-0.13931986613573899</c:v>
                </c:pt>
                <c:pt idx="6">
                  <c:v>0.22776352411736001</c:v>
                </c:pt>
              </c:numCache>
            </c:numRef>
          </c:val>
        </c:ser>
        <c:ser>
          <c:idx val="0"/>
          <c:order val="4"/>
          <c:tx>
            <c:strRef>
              <c:f>Sheet1!$B$1</c:f>
              <c:strCache>
                <c:ptCount val="1"/>
                <c:pt idx="0">
                  <c:v>due to racial/ethnic composition</c:v>
                </c:pt>
              </c:strCache>
            </c:strRef>
          </c:tx>
          <c:spPr>
            <a:solidFill>
              <a:srgbClr val="1B9E77"/>
            </a:solidFill>
          </c:spPr>
          <c:invertIfNegative val="0"/>
          <c:cat>
            <c:strRef>
              <c:f>Sheet1!$A$2:$A$8</c:f>
              <c:strCache>
                <c:ptCount val="7"/>
                <c:pt idx="0">
                  <c:v>OH</c:v>
                </c:pt>
                <c:pt idx="1">
                  <c:v>MI</c:v>
                </c:pt>
                <c:pt idx="2">
                  <c:v>IN</c:v>
                </c:pt>
                <c:pt idx="3">
                  <c:v>IL</c:v>
                </c:pt>
                <c:pt idx="4">
                  <c:v>WI</c:v>
                </c:pt>
                <c:pt idx="5">
                  <c:v>MN</c:v>
                </c:pt>
                <c:pt idx="6">
                  <c:v>Total</c:v>
                </c:pt>
              </c:strCache>
            </c:strRef>
          </c:cat>
          <c:val>
            <c:numRef>
              <c:f>Sheet1!$B$2:$B$8</c:f>
              <c:numCache>
                <c:formatCode>0.00</c:formatCode>
                <c:ptCount val="7"/>
                <c:pt idx="0">
                  <c:v>0.124730734032701</c:v>
                </c:pt>
                <c:pt idx="1">
                  <c:v>0.28578463654366298</c:v>
                </c:pt>
                <c:pt idx="2">
                  <c:v>-0.21258732611381101</c:v>
                </c:pt>
                <c:pt idx="3">
                  <c:v>0.16763098045633101</c:v>
                </c:pt>
                <c:pt idx="4">
                  <c:v>-0.28989323973062497</c:v>
                </c:pt>
                <c:pt idx="5">
                  <c:v>-0.36897783777368098</c:v>
                </c:pt>
                <c:pt idx="6">
                  <c:v>2.3964945042254202E-2</c:v>
                </c:pt>
              </c:numCache>
            </c:numRef>
          </c:val>
        </c:ser>
        <c:dLbls>
          <c:showLegendKey val="0"/>
          <c:showVal val="0"/>
          <c:showCatName val="0"/>
          <c:showSerName val="0"/>
          <c:showPercent val="0"/>
          <c:showBubbleSize val="0"/>
        </c:dLbls>
        <c:gapWidth val="30"/>
        <c:overlap val="100"/>
        <c:axId val="36197888"/>
        <c:axId val="37064064"/>
      </c:barChart>
      <c:catAx>
        <c:axId val="36197888"/>
        <c:scaling>
          <c:orientation val="minMax"/>
        </c:scaling>
        <c:delete val="0"/>
        <c:axPos val="b"/>
        <c:majorTickMark val="out"/>
        <c:minorTickMark val="none"/>
        <c:tickLblPos val="nextTo"/>
        <c:txPr>
          <a:bodyPr/>
          <a:lstStyle/>
          <a:p>
            <a:pPr>
              <a:defRPr>
                <a:solidFill>
                  <a:schemeClr val="tx1"/>
                </a:solidFill>
              </a:defRPr>
            </a:pPr>
            <a:endParaRPr lang="en-US"/>
          </a:p>
        </c:txPr>
        <c:crossAx val="37064064"/>
        <c:crosses val="autoZero"/>
        <c:auto val="1"/>
        <c:lblAlgn val="ctr"/>
        <c:lblOffset val="100"/>
        <c:noMultiLvlLbl val="0"/>
      </c:catAx>
      <c:valAx>
        <c:axId val="37064064"/>
        <c:scaling>
          <c:orientation val="minMax"/>
        </c:scaling>
        <c:delete val="0"/>
        <c:axPos val="l"/>
        <c:majorGridlines/>
        <c:title>
          <c:tx>
            <c:rich>
              <a:bodyPr rot="-5400000" vert="horz"/>
              <a:lstStyle/>
              <a:p>
                <a:pPr>
                  <a:defRPr/>
                </a:pPr>
                <a:r>
                  <a:rPr lang="en-US" dirty="0" smtClean="0"/>
                  <a:t>Excess Deaths per 1,000</a:t>
                </a:r>
                <a:endParaRPr lang="en-US" dirty="0"/>
              </a:p>
            </c:rich>
          </c:tx>
          <c:layout>
            <c:manualLayout>
              <c:xMode val="edge"/>
              <c:yMode val="edge"/>
              <c:x val="4.3859649122806998E-3"/>
              <c:y val="0.20911262420837301"/>
            </c:manualLayout>
          </c:layout>
          <c:overlay val="0"/>
        </c:title>
        <c:numFmt formatCode="0.00" sourceLinked="1"/>
        <c:majorTickMark val="out"/>
        <c:minorTickMark val="none"/>
        <c:tickLblPos val="nextTo"/>
        <c:txPr>
          <a:bodyPr/>
          <a:lstStyle/>
          <a:p>
            <a:pPr>
              <a:defRPr>
                <a:solidFill>
                  <a:schemeClr val="tx1"/>
                </a:solidFill>
              </a:defRPr>
            </a:pPr>
            <a:endParaRPr lang="en-US"/>
          </a:p>
        </c:txPr>
        <c:crossAx val="36197888"/>
        <c:crosses val="autoZero"/>
        <c:crossBetween val="between"/>
      </c:valAx>
    </c:plotArea>
    <c:legend>
      <c:legendPos val="r"/>
      <c:layout>
        <c:manualLayout>
          <c:xMode val="edge"/>
          <c:yMode val="edge"/>
          <c:x val="0.65386337124526095"/>
          <c:y val="0.101253810515022"/>
          <c:w val="0.33687736949547997"/>
          <c:h val="0.84238868059681504"/>
        </c:manualLayout>
      </c:layout>
      <c:overlay val="0"/>
      <c:txPr>
        <a:bodyPr/>
        <a:lstStyle/>
        <a:p>
          <a:pPr>
            <a:defRPr sz="1600">
              <a:solidFill>
                <a:schemeClr val="tx1"/>
              </a:solidFill>
            </a:defRPr>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45406824147"/>
          <c:y val="4.5569277344731797E-2"/>
          <c:w val="0.83860390277302299"/>
          <c:h val="0.77189975188045701"/>
        </c:manualLayout>
      </c:layout>
      <c:barChart>
        <c:barDir val="col"/>
        <c:grouping val="clustered"/>
        <c:varyColors val="0"/>
        <c:ser>
          <c:idx val="0"/>
          <c:order val="0"/>
          <c:tx>
            <c:strRef>
              <c:f>Sheet1!$B$1</c:f>
              <c:strCache>
                <c:ptCount val="1"/>
                <c:pt idx="0">
                  <c:v>Series 1</c:v>
                </c:pt>
              </c:strCache>
            </c:strRef>
          </c:tx>
          <c:spPr>
            <a:solidFill>
              <a:srgbClr val="75709F"/>
            </a:solidFill>
          </c:spPr>
          <c:invertIfNegative val="0"/>
          <c:dLbls>
            <c:dLbl>
              <c:idx val="7"/>
              <c:layout>
                <c:manualLayout>
                  <c:x val="-1.1411617015504699E-7"/>
                  <c:y val="-4.4611636333976301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Sheet1!$A$2:$A$10</c:f>
              <c:strCache>
                <c:ptCount val="9"/>
                <c:pt idx="0">
                  <c:v>All Other</c:v>
                </c:pt>
                <c:pt idx="2">
                  <c:v>OH</c:v>
                </c:pt>
                <c:pt idx="3">
                  <c:v>MI</c:v>
                </c:pt>
                <c:pt idx="4">
                  <c:v>IN</c:v>
                </c:pt>
                <c:pt idx="5">
                  <c:v>IL</c:v>
                </c:pt>
                <c:pt idx="6">
                  <c:v>WI</c:v>
                </c:pt>
                <c:pt idx="7">
                  <c:v>MN*</c:v>
                </c:pt>
                <c:pt idx="8">
                  <c:v>Total</c:v>
                </c:pt>
              </c:strCache>
            </c:strRef>
          </c:cat>
          <c:val>
            <c:numRef>
              <c:f>Sheet1!$B$2:$B$10</c:f>
              <c:numCache>
                <c:formatCode>General</c:formatCode>
                <c:ptCount val="9"/>
                <c:pt idx="0" formatCode="0.00">
                  <c:v>12.551791497455399</c:v>
                </c:pt>
                <c:pt idx="2" formatCode="0.00">
                  <c:v>14.54473760670753</c:v>
                </c:pt>
                <c:pt idx="3" formatCode="0.00">
                  <c:v>14.86117439002458</c:v>
                </c:pt>
                <c:pt idx="4" formatCode="0.00">
                  <c:v>14.465886178861799</c:v>
                </c:pt>
                <c:pt idx="5" formatCode="0.00">
                  <c:v>13.64421098234593</c:v>
                </c:pt>
                <c:pt idx="6" formatCode="0.00">
                  <c:v>14.0700174584214</c:v>
                </c:pt>
                <c:pt idx="7" formatCode="0.00">
                  <c:v>14.05031803180318</c:v>
                </c:pt>
                <c:pt idx="8" formatCode="0.00">
                  <c:v>14.07064691039181</c:v>
                </c:pt>
              </c:numCache>
            </c:numRef>
          </c:val>
        </c:ser>
        <c:dLbls>
          <c:showLegendKey val="0"/>
          <c:showVal val="0"/>
          <c:showCatName val="0"/>
          <c:showSerName val="0"/>
          <c:showPercent val="0"/>
          <c:showBubbleSize val="0"/>
        </c:dLbls>
        <c:gapWidth val="30"/>
        <c:axId val="32749568"/>
        <c:axId val="37066368"/>
      </c:barChart>
      <c:catAx>
        <c:axId val="32749568"/>
        <c:scaling>
          <c:orientation val="minMax"/>
        </c:scaling>
        <c:delete val="0"/>
        <c:axPos val="b"/>
        <c:majorTickMark val="out"/>
        <c:minorTickMark val="none"/>
        <c:tickLblPos val="nextTo"/>
        <c:txPr>
          <a:bodyPr/>
          <a:lstStyle/>
          <a:p>
            <a:pPr>
              <a:defRPr sz="1600"/>
            </a:pPr>
            <a:endParaRPr lang="en-US"/>
          </a:p>
        </c:txPr>
        <c:crossAx val="37066368"/>
        <c:crosses val="autoZero"/>
        <c:auto val="1"/>
        <c:lblAlgn val="ctr"/>
        <c:lblOffset val="100"/>
        <c:noMultiLvlLbl val="0"/>
      </c:catAx>
      <c:valAx>
        <c:axId val="37066368"/>
        <c:scaling>
          <c:orientation val="minMax"/>
          <c:max val="16"/>
          <c:min val="0"/>
        </c:scaling>
        <c:delete val="0"/>
        <c:axPos val="l"/>
        <c:majorGridlines/>
        <c:title>
          <c:tx>
            <c:rich>
              <a:bodyPr rot="-5400000" vert="horz"/>
              <a:lstStyle/>
              <a:p>
                <a:pPr>
                  <a:defRPr/>
                </a:pPr>
                <a:r>
                  <a:rPr lang="en-US" dirty="0"/>
                  <a:t>Deaths per 1,000</a:t>
                </a:r>
              </a:p>
            </c:rich>
          </c:tx>
          <c:layout/>
          <c:overlay val="0"/>
        </c:title>
        <c:numFmt formatCode="0.0" sourceLinked="0"/>
        <c:majorTickMark val="out"/>
        <c:minorTickMark val="none"/>
        <c:tickLblPos val="nextTo"/>
        <c:crossAx val="32749568"/>
        <c:crosses val="autoZero"/>
        <c:crossBetween val="between"/>
        <c:majorUnit val="2"/>
      </c:valAx>
    </c:plotArea>
    <c:plotVisOnly val="1"/>
    <c:dispBlanksAs val="gap"/>
    <c:showDLblsOverMax val="0"/>
  </c:chart>
  <c:spPr>
    <a:noFill/>
  </c:spPr>
  <c:txPr>
    <a:bodyPr/>
    <a:lstStyle/>
    <a:p>
      <a:pPr>
        <a:defRPr sz="1800">
          <a:solidFill>
            <a:schemeClr val="tx1"/>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27708322292401"/>
          <c:y val="3.8633797859700197E-2"/>
          <c:w val="0.81716463200939604"/>
          <c:h val="0.82527269594938502"/>
        </c:manualLayout>
      </c:layout>
      <c:barChart>
        <c:barDir val="col"/>
        <c:grouping val="clustered"/>
        <c:varyColors val="0"/>
        <c:ser>
          <c:idx val="0"/>
          <c:order val="0"/>
          <c:tx>
            <c:strRef>
              <c:f>LBW!$J$6</c:f>
              <c:strCache>
                <c:ptCount val="1"/>
                <c:pt idx="0">
                  <c:v>Lower </c:v>
                </c:pt>
              </c:strCache>
            </c:strRef>
          </c:tx>
          <c:spPr>
            <a:solidFill>
              <a:srgbClr val="FF0000"/>
            </a:solidFill>
            <a:ln>
              <a:solidFill>
                <a:schemeClr val="tx1"/>
              </a:solidFill>
            </a:ln>
          </c:spPr>
          <c:invertIfNegative val="0"/>
          <c:dPt>
            <c:idx val="3"/>
            <c:invertIfNegative val="0"/>
            <c:bubble3D val="0"/>
            <c:spPr>
              <a:solidFill>
                <a:srgbClr val="7030A0"/>
              </a:solidFill>
              <a:ln>
                <a:solidFill>
                  <a:schemeClr val="tx1"/>
                </a:solidFill>
              </a:ln>
            </c:spPr>
          </c:dPt>
          <c:dPt>
            <c:idx val="4"/>
            <c:invertIfNegative val="0"/>
            <c:bubble3D val="0"/>
            <c:spPr>
              <a:solidFill>
                <a:srgbClr val="7030A0"/>
              </a:solidFill>
              <a:ln>
                <a:solidFill>
                  <a:schemeClr val="tx1"/>
                </a:solidFill>
              </a:ln>
            </c:spPr>
          </c:dPt>
          <c:errBars>
            <c:errBarType val="both"/>
            <c:errValType val="cust"/>
            <c:noEndCap val="0"/>
            <c:plus>
              <c:numRef>
                <c:f>(LBW!$O$6,LBW!$O$9,LBW!$O$12,LBW!$O$16,LBW!$O$17)</c:f>
                <c:numCache>
                  <c:formatCode>General</c:formatCode>
                  <c:ptCount val="5"/>
                  <c:pt idx="0">
                    <c:v>1.3817090949852311</c:v>
                  </c:pt>
                  <c:pt idx="1">
                    <c:v>1.2092009604279279</c:v>
                  </c:pt>
                  <c:pt idx="2">
                    <c:v>1.399522061947325</c:v>
                  </c:pt>
                  <c:pt idx="3">
                    <c:v>0.21477156778377299</c:v>
                  </c:pt>
                  <c:pt idx="4">
                    <c:v>0.20881601802163</c:v>
                  </c:pt>
                </c:numCache>
              </c:numRef>
            </c:plus>
            <c:minus>
              <c:numRef>
                <c:f>(LBW!$P$6,LBW!$P$9,LBW!$P$12,LBW!$P$16:$P$17)</c:f>
                <c:numCache>
                  <c:formatCode>General</c:formatCode>
                  <c:ptCount val="5"/>
                  <c:pt idx="0">
                    <c:v>1.3817090949852311</c:v>
                  </c:pt>
                  <c:pt idx="1">
                    <c:v>1.2092009604279279</c:v>
                  </c:pt>
                  <c:pt idx="2">
                    <c:v>1.399522061947325</c:v>
                  </c:pt>
                  <c:pt idx="3">
                    <c:v>0.21477156778377299</c:v>
                  </c:pt>
                  <c:pt idx="4">
                    <c:v>4.33590598602418E-2</c:v>
                  </c:pt>
                </c:numCache>
              </c:numRef>
            </c:minus>
            <c:spPr>
              <a:ln w="25400"/>
            </c:spPr>
          </c:errBars>
          <c:cat>
            <c:strLit>
              <c:ptCount val="5"/>
              <c:pt idx="0">
                <c:v>Cuyahoga County</c:v>
              </c:pt>
              <c:pt idx="1">
                <c:v> Franklin County</c:v>
              </c:pt>
              <c:pt idx="2">
                <c:v> Hamilton County</c:v>
              </c:pt>
              <c:pt idx="3">
                <c:v>Ohio</c:v>
              </c:pt>
              <c:pt idx="4">
                <c:v>United States</c:v>
              </c:pt>
            </c:strLit>
          </c:cat>
          <c:val>
            <c:numRef>
              <c:f>(LBW!$L$6,LBW!$L$9,LBW!$L$12,LBW!$L$16,LBW!$L$17)</c:f>
              <c:numCache>
                <c:formatCode>0.0</c:formatCode>
                <c:ptCount val="5"/>
                <c:pt idx="0">
                  <c:v>13.73</c:v>
                </c:pt>
                <c:pt idx="1">
                  <c:v>12</c:v>
                </c:pt>
                <c:pt idx="2">
                  <c:v>11.95</c:v>
                </c:pt>
                <c:pt idx="3" formatCode="0.00">
                  <c:v>8.6423801035612904</c:v>
                </c:pt>
                <c:pt idx="4" formatCode="0.00">
                  <c:v>8.16972443596128</c:v>
                </c:pt>
              </c:numCache>
            </c:numRef>
          </c:val>
        </c:ser>
        <c:ser>
          <c:idx val="1"/>
          <c:order val="1"/>
          <c:tx>
            <c:strRef>
              <c:f>LBW!$J$7</c:f>
              <c:strCache>
                <c:ptCount val="1"/>
                <c:pt idx="0">
                  <c:v>Middle</c:v>
                </c:pt>
              </c:strCache>
            </c:strRef>
          </c:tx>
          <c:spPr>
            <a:solidFill>
              <a:srgbClr val="92D050"/>
            </a:solidFill>
            <a:ln>
              <a:solidFill>
                <a:schemeClr val="tx1"/>
              </a:solidFill>
            </a:ln>
          </c:spPr>
          <c:invertIfNegative val="0"/>
          <c:errBars>
            <c:errBarType val="both"/>
            <c:errValType val="cust"/>
            <c:noEndCap val="0"/>
            <c:plus>
              <c:numRef>
                <c:f>(LBW!$O$7,LBW!$O$10,LBW!$O$13)</c:f>
                <c:numCache>
                  <c:formatCode>General</c:formatCode>
                  <c:ptCount val="3"/>
                  <c:pt idx="0">
                    <c:v>1.14387937714666</c:v>
                  </c:pt>
                  <c:pt idx="1">
                    <c:v>1.0197265756239631</c:v>
                  </c:pt>
                  <c:pt idx="2">
                    <c:v>1.401096725552234</c:v>
                  </c:pt>
                </c:numCache>
              </c:numRef>
            </c:plus>
            <c:minus>
              <c:numRef>
                <c:f>(LBW!$P$7,LBW!$P$10,LBW!$P$13)</c:f>
                <c:numCache>
                  <c:formatCode>General</c:formatCode>
                  <c:ptCount val="3"/>
                  <c:pt idx="0">
                    <c:v>1.14387937714666</c:v>
                  </c:pt>
                  <c:pt idx="1">
                    <c:v>1.0197265756239631</c:v>
                  </c:pt>
                  <c:pt idx="2">
                    <c:v>1.401096725552234</c:v>
                  </c:pt>
                </c:numCache>
              </c:numRef>
            </c:minus>
            <c:spPr>
              <a:ln w="25400"/>
            </c:spPr>
          </c:errBars>
          <c:cat>
            <c:strLit>
              <c:ptCount val="5"/>
              <c:pt idx="0">
                <c:v>Cuyahoga County</c:v>
              </c:pt>
              <c:pt idx="1">
                <c:v> Franklin County</c:v>
              </c:pt>
              <c:pt idx="2">
                <c:v> Hamilton County</c:v>
              </c:pt>
              <c:pt idx="3">
                <c:v>Ohio</c:v>
              </c:pt>
              <c:pt idx="4">
                <c:v>United States</c:v>
              </c:pt>
            </c:strLit>
          </c:cat>
          <c:val>
            <c:numRef>
              <c:f>(LBW!$L$7,LBW!$L$10,LBW!$L$13)</c:f>
              <c:numCache>
                <c:formatCode>0.0</c:formatCode>
                <c:ptCount val="3"/>
                <c:pt idx="0">
                  <c:v>9.48</c:v>
                </c:pt>
                <c:pt idx="1">
                  <c:v>8.76</c:v>
                </c:pt>
                <c:pt idx="2">
                  <c:v>9.52</c:v>
                </c:pt>
              </c:numCache>
            </c:numRef>
          </c:val>
        </c:ser>
        <c:ser>
          <c:idx val="2"/>
          <c:order val="2"/>
          <c:tx>
            <c:strRef>
              <c:f>LBW!$J$8</c:f>
              <c:strCache>
                <c:ptCount val="1"/>
                <c:pt idx="0">
                  <c:v>Higher</c:v>
                </c:pt>
              </c:strCache>
            </c:strRef>
          </c:tx>
          <c:spPr>
            <a:solidFill>
              <a:srgbClr val="00B0F0"/>
            </a:solidFill>
            <a:ln>
              <a:solidFill>
                <a:schemeClr val="tx1"/>
              </a:solidFill>
            </a:ln>
          </c:spPr>
          <c:invertIfNegative val="0"/>
          <c:errBars>
            <c:errBarType val="both"/>
            <c:errValType val="cust"/>
            <c:noEndCap val="0"/>
            <c:plus>
              <c:numRef>
                <c:f>(LBW!$O$8,LBW!$O$11,LBW!$O$14)</c:f>
                <c:numCache>
                  <c:formatCode>General</c:formatCode>
                  <c:ptCount val="3"/>
                  <c:pt idx="0">
                    <c:v>0.61128840181078903</c:v>
                  </c:pt>
                  <c:pt idx="1">
                    <c:v>1.0130831546980521</c:v>
                  </c:pt>
                  <c:pt idx="2">
                    <c:v>1.4669508606583279</c:v>
                  </c:pt>
                </c:numCache>
              </c:numRef>
            </c:plus>
            <c:minus>
              <c:numRef>
                <c:f>(LBW!$P$8,LBW!$P$11,LBW!$P$14)</c:f>
                <c:numCache>
                  <c:formatCode>General</c:formatCode>
                  <c:ptCount val="3"/>
                  <c:pt idx="0">
                    <c:v>1.1366344138618001</c:v>
                  </c:pt>
                  <c:pt idx="1">
                    <c:v>1.0130831546980521</c:v>
                  </c:pt>
                  <c:pt idx="2">
                    <c:v>1.466950860658327</c:v>
                  </c:pt>
                </c:numCache>
              </c:numRef>
            </c:minus>
            <c:spPr>
              <a:ln w="25400"/>
            </c:spPr>
          </c:errBars>
          <c:cat>
            <c:strLit>
              <c:ptCount val="5"/>
              <c:pt idx="0">
                <c:v>Cuyahoga County</c:v>
              </c:pt>
              <c:pt idx="1">
                <c:v> Franklin County</c:v>
              </c:pt>
              <c:pt idx="2">
                <c:v> Hamilton County</c:v>
              </c:pt>
              <c:pt idx="3">
                <c:v>Ohio</c:v>
              </c:pt>
              <c:pt idx="4">
                <c:v>United States</c:v>
              </c:pt>
            </c:strLit>
          </c:cat>
          <c:val>
            <c:numRef>
              <c:f>(LBW!$L$8,LBW!$L$11,LBW!$L$14)</c:f>
              <c:numCache>
                <c:formatCode>0.0</c:formatCode>
                <c:ptCount val="3"/>
                <c:pt idx="0">
                  <c:v>7.59</c:v>
                </c:pt>
                <c:pt idx="1">
                  <c:v>7.09</c:v>
                </c:pt>
                <c:pt idx="2">
                  <c:v>7.96</c:v>
                </c:pt>
              </c:numCache>
            </c:numRef>
          </c:val>
        </c:ser>
        <c:dLbls>
          <c:showLegendKey val="0"/>
          <c:showVal val="0"/>
          <c:showCatName val="0"/>
          <c:showSerName val="0"/>
          <c:showPercent val="0"/>
          <c:showBubbleSize val="0"/>
        </c:dLbls>
        <c:gapWidth val="25"/>
        <c:axId val="36879872"/>
        <c:axId val="36323328"/>
      </c:barChart>
      <c:catAx>
        <c:axId val="36879872"/>
        <c:scaling>
          <c:orientation val="minMax"/>
        </c:scaling>
        <c:delete val="0"/>
        <c:axPos val="b"/>
        <c:majorTickMark val="out"/>
        <c:minorTickMark val="none"/>
        <c:tickLblPos val="nextTo"/>
        <c:txPr>
          <a:bodyPr/>
          <a:lstStyle/>
          <a:p>
            <a:pPr>
              <a:defRPr sz="1400" b="1"/>
            </a:pPr>
            <a:endParaRPr lang="en-US"/>
          </a:p>
        </c:txPr>
        <c:crossAx val="36323328"/>
        <c:crosses val="autoZero"/>
        <c:auto val="1"/>
        <c:lblAlgn val="ctr"/>
        <c:lblOffset val="100"/>
        <c:noMultiLvlLbl val="0"/>
      </c:catAx>
      <c:valAx>
        <c:axId val="36323328"/>
        <c:scaling>
          <c:orientation val="minMax"/>
        </c:scaling>
        <c:delete val="0"/>
        <c:axPos val="l"/>
        <c:majorGridlines/>
        <c:title>
          <c:tx>
            <c:rich>
              <a:bodyPr rot="-5400000" vert="horz"/>
              <a:lstStyle/>
              <a:p>
                <a:pPr>
                  <a:defRPr sz="1200"/>
                </a:pPr>
                <a:r>
                  <a:rPr lang="en-US" sz="1200" dirty="0" smtClean="0"/>
                  <a:t>Percent of Low </a:t>
                </a:r>
                <a:r>
                  <a:rPr lang="en-US" sz="1200" baseline="0" dirty="0" smtClean="0"/>
                  <a:t> Birth Weight Births </a:t>
                </a:r>
                <a:endParaRPr lang="en-US" sz="1200" dirty="0"/>
              </a:p>
            </c:rich>
          </c:tx>
          <c:layout>
            <c:manualLayout>
              <c:xMode val="edge"/>
              <c:yMode val="edge"/>
              <c:x val="1.35696054514341E-2"/>
              <c:y val="0.23319225214244699"/>
            </c:manualLayout>
          </c:layout>
          <c:overlay val="0"/>
        </c:title>
        <c:numFmt formatCode="0" sourceLinked="0"/>
        <c:majorTickMark val="out"/>
        <c:minorTickMark val="none"/>
        <c:tickLblPos val="nextTo"/>
        <c:txPr>
          <a:bodyPr/>
          <a:lstStyle/>
          <a:p>
            <a:pPr>
              <a:defRPr sz="1200"/>
            </a:pPr>
            <a:endParaRPr lang="en-US"/>
          </a:p>
        </c:txPr>
        <c:crossAx val="36879872"/>
        <c:crosses val="autoZero"/>
        <c:crossBetween val="between"/>
      </c:valAx>
    </c:plotArea>
    <c:legend>
      <c:legendPos val="r"/>
      <c:layout>
        <c:manualLayout>
          <c:xMode val="edge"/>
          <c:yMode val="edge"/>
          <c:x val="0.73137032072991204"/>
          <c:y val="8.8023278396496193E-2"/>
          <c:w val="0.16887918905473501"/>
          <c:h val="0.21552396076396799"/>
        </c:manualLayout>
      </c:layout>
      <c:overlay val="0"/>
      <c:spPr>
        <a:solidFill>
          <a:schemeClr val="bg1"/>
        </a:solidFill>
      </c:spPr>
      <c:txPr>
        <a:bodyPr/>
        <a:lstStyle/>
        <a:p>
          <a:pPr>
            <a:defRPr sz="1400" b="1"/>
          </a:pPr>
          <a:endParaRPr lang="en-US"/>
        </a:p>
      </c:txPr>
    </c:legend>
    <c:plotVisOnly val="1"/>
    <c:dispBlanksAs val="gap"/>
    <c:showDLblsOverMax val="0"/>
  </c:chart>
  <c:spPr>
    <a:no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660090980637"/>
          <c:y val="2.4764500904941401E-2"/>
          <c:w val="0.87775826151625902"/>
          <c:h val="0.83418455839864603"/>
        </c:manualLayout>
      </c:layout>
      <c:barChart>
        <c:barDir val="col"/>
        <c:grouping val="clustered"/>
        <c:varyColors val="0"/>
        <c:ser>
          <c:idx val="0"/>
          <c:order val="0"/>
          <c:tx>
            <c:strRef>
              <c:f>LBW!$J$6</c:f>
              <c:strCache>
                <c:ptCount val="1"/>
                <c:pt idx="0">
                  <c:v>Lower </c:v>
                </c:pt>
              </c:strCache>
            </c:strRef>
          </c:tx>
          <c:spPr>
            <a:solidFill>
              <a:srgbClr val="FF0000"/>
            </a:solidFill>
            <a:ln>
              <a:solidFill>
                <a:schemeClr val="tx1"/>
              </a:solidFill>
            </a:ln>
          </c:spPr>
          <c:invertIfNegative val="0"/>
          <c:dPt>
            <c:idx val="3"/>
            <c:invertIfNegative val="0"/>
            <c:bubble3D val="0"/>
            <c:spPr>
              <a:solidFill>
                <a:srgbClr val="7030A0"/>
              </a:solidFill>
              <a:ln>
                <a:solidFill>
                  <a:schemeClr val="tx1"/>
                </a:solidFill>
              </a:ln>
            </c:spPr>
          </c:dPt>
          <c:dPt>
            <c:idx val="4"/>
            <c:invertIfNegative val="0"/>
            <c:bubble3D val="0"/>
            <c:spPr>
              <a:solidFill>
                <a:srgbClr val="7030A0"/>
              </a:solidFill>
              <a:ln>
                <a:solidFill>
                  <a:schemeClr val="tx1"/>
                </a:solidFill>
              </a:ln>
            </c:spPr>
          </c:dPt>
          <c:errBars>
            <c:errBarType val="both"/>
            <c:errValType val="cust"/>
            <c:noEndCap val="0"/>
            <c:plus>
              <c:numRef>
                <c:f>(PRETERM!$O$6,PRETERM!$O$9,PRETERM!$O$12,PRETERM!$O$16,PRETERM!$O$17)</c:f>
                <c:numCache>
                  <c:formatCode>General</c:formatCode>
                  <c:ptCount val="5"/>
                  <c:pt idx="0">
                    <c:v>1.5758761216829209</c:v>
                  </c:pt>
                  <c:pt idx="1">
                    <c:v>1.391019151787434</c:v>
                  </c:pt>
                  <c:pt idx="2">
                    <c:v>1.6320087355811119</c:v>
                  </c:pt>
                  <c:pt idx="3">
                    <c:v>0.25761751906897601</c:v>
                  </c:pt>
                  <c:pt idx="4">
                    <c:v>5.3168031688334901E-2</c:v>
                  </c:pt>
                </c:numCache>
              </c:numRef>
            </c:plus>
            <c:minus>
              <c:numRef>
                <c:f>(PRETERM!$P$6,PRETERM!$P$9,PRETERM!$P$12,PRETERM!$P$16,PRETERM!$P$17)</c:f>
                <c:numCache>
                  <c:formatCode>General</c:formatCode>
                  <c:ptCount val="5"/>
                  <c:pt idx="0">
                    <c:v>1.5758761216829209</c:v>
                  </c:pt>
                  <c:pt idx="1">
                    <c:v>1.391019151787434</c:v>
                  </c:pt>
                  <c:pt idx="2">
                    <c:v>1.6320087355811099</c:v>
                  </c:pt>
                  <c:pt idx="3">
                    <c:v>0.25761751906897601</c:v>
                  </c:pt>
                  <c:pt idx="4">
                    <c:v>5.3168031688334901E-2</c:v>
                  </c:pt>
                </c:numCache>
              </c:numRef>
            </c:minus>
            <c:spPr>
              <a:ln w="25400"/>
            </c:spPr>
          </c:errBars>
          <c:cat>
            <c:strLit>
              <c:ptCount val="5"/>
              <c:pt idx="0">
                <c:v>Cuyahoga County</c:v>
              </c:pt>
              <c:pt idx="1">
                <c:v> Franklin County</c:v>
              </c:pt>
              <c:pt idx="2">
                <c:v> Hamilton County</c:v>
              </c:pt>
              <c:pt idx="3">
                <c:v>Ohio</c:v>
              </c:pt>
              <c:pt idx="4">
                <c:v>United States</c:v>
              </c:pt>
            </c:strLit>
          </c:cat>
          <c:val>
            <c:numRef>
              <c:f>(PRETERM!$L$6,PRETERM!$L$9,PRETERM!$L$12,PRETERM!$L$16,PRETERM!$L$17)</c:f>
              <c:numCache>
                <c:formatCode>0.0</c:formatCode>
                <c:ptCount val="5"/>
                <c:pt idx="0">
                  <c:v>17.86</c:v>
                </c:pt>
                <c:pt idx="1">
                  <c:v>15.88</c:v>
                </c:pt>
                <c:pt idx="2">
                  <c:v>16.25</c:v>
                </c:pt>
                <c:pt idx="3" formatCode="0.00">
                  <c:v>12.42998629607701</c:v>
                </c:pt>
                <c:pt idx="4" formatCode="0.00">
                  <c:v>12.284256035320039</c:v>
                </c:pt>
              </c:numCache>
            </c:numRef>
          </c:val>
        </c:ser>
        <c:ser>
          <c:idx val="1"/>
          <c:order val="1"/>
          <c:tx>
            <c:strRef>
              <c:f>LBW!$J$7</c:f>
              <c:strCache>
                <c:ptCount val="1"/>
                <c:pt idx="0">
                  <c:v>Middle</c:v>
                </c:pt>
              </c:strCache>
            </c:strRef>
          </c:tx>
          <c:spPr>
            <a:solidFill>
              <a:srgbClr val="92D050"/>
            </a:solidFill>
            <a:ln>
              <a:solidFill>
                <a:schemeClr val="tx1"/>
              </a:solidFill>
            </a:ln>
          </c:spPr>
          <c:invertIfNegative val="0"/>
          <c:errBars>
            <c:errBarType val="both"/>
            <c:errValType val="cust"/>
            <c:noEndCap val="0"/>
            <c:plus>
              <c:numRef>
                <c:f>(PRETERM!$O$7,PRETERM!$O$10,PRETERM!$O$13)</c:f>
                <c:numCache>
                  <c:formatCode>General</c:formatCode>
                  <c:ptCount val="3"/>
                  <c:pt idx="0">
                    <c:v>1.3451707256883341</c:v>
                  </c:pt>
                  <c:pt idx="1">
                    <c:v>1.227816725811987</c:v>
                  </c:pt>
                  <c:pt idx="2">
                    <c:v>1.639790777798916</c:v>
                  </c:pt>
                </c:numCache>
              </c:numRef>
            </c:plus>
            <c:minus>
              <c:numRef>
                <c:f>(PRETERM!$P$7,PRETERM!$P$10,PRETERM!$P$13)</c:f>
                <c:numCache>
                  <c:formatCode>General</c:formatCode>
                  <c:ptCount val="3"/>
                  <c:pt idx="0">
                    <c:v>1.3451707256883341</c:v>
                  </c:pt>
                  <c:pt idx="1">
                    <c:v>1.227816725811987</c:v>
                  </c:pt>
                  <c:pt idx="2">
                    <c:v>1.639790777798916</c:v>
                  </c:pt>
                </c:numCache>
              </c:numRef>
            </c:minus>
            <c:spPr>
              <a:ln w="25400"/>
            </c:spPr>
          </c:errBars>
          <c:cat>
            <c:strLit>
              <c:ptCount val="5"/>
              <c:pt idx="0">
                <c:v>Cuyahoga County</c:v>
              </c:pt>
              <c:pt idx="1">
                <c:v> Franklin County</c:v>
              </c:pt>
              <c:pt idx="2">
                <c:v> Hamilton County</c:v>
              </c:pt>
              <c:pt idx="3">
                <c:v>Ohio</c:v>
              </c:pt>
              <c:pt idx="4">
                <c:v>United States</c:v>
              </c:pt>
            </c:strLit>
          </c:cat>
          <c:val>
            <c:numRef>
              <c:f>(PRETERM!$L$7,PRETERM!$L$10,PRETERM!$L$13)</c:f>
              <c:numCache>
                <c:formatCode>0.0</c:formatCode>
                <c:ptCount val="3"/>
                <c:pt idx="0">
                  <c:v>13.11</c:v>
                </c:pt>
                <c:pt idx="1">
                  <c:v>12.7</c:v>
                </c:pt>
                <c:pt idx="2">
                  <c:v>13.04</c:v>
                </c:pt>
              </c:numCache>
            </c:numRef>
          </c:val>
        </c:ser>
        <c:ser>
          <c:idx val="2"/>
          <c:order val="2"/>
          <c:tx>
            <c:strRef>
              <c:f>LBW!$J$8</c:f>
              <c:strCache>
                <c:ptCount val="1"/>
                <c:pt idx="0">
                  <c:v>Higher</c:v>
                </c:pt>
              </c:strCache>
            </c:strRef>
          </c:tx>
          <c:spPr>
            <a:solidFill>
              <a:srgbClr val="00B0F0"/>
            </a:solidFill>
            <a:ln>
              <a:solidFill>
                <a:schemeClr val="tx1"/>
              </a:solidFill>
            </a:ln>
          </c:spPr>
          <c:invertIfNegative val="0"/>
          <c:errBars>
            <c:errBarType val="both"/>
            <c:errValType val="cust"/>
            <c:noEndCap val="0"/>
            <c:plus>
              <c:numRef>
                <c:f>(PRETERM!$O$8,PRETERM!$O$11,PRETERM!$O$14)</c:f>
                <c:numCache>
                  <c:formatCode>General</c:formatCode>
                  <c:ptCount val="3"/>
                  <c:pt idx="0">
                    <c:v>0.73389500003422004</c:v>
                  </c:pt>
                  <c:pt idx="1">
                    <c:v>1.248038871568254</c:v>
                  </c:pt>
                  <c:pt idx="2">
                    <c:v>1.746278802245625</c:v>
                  </c:pt>
                </c:numCache>
              </c:numRef>
            </c:plus>
            <c:minus>
              <c:numRef>
                <c:f>(PRETERM!$P$8,PRETERM!$P$11,PRETERM!$P$14)</c:f>
                <c:numCache>
                  <c:formatCode>General</c:formatCode>
                  <c:ptCount val="3"/>
                  <c:pt idx="0">
                    <c:v>1.364610077222109</c:v>
                  </c:pt>
                  <c:pt idx="1">
                    <c:v>1.248038871568254</c:v>
                  </c:pt>
                  <c:pt idx="2">
                    <c:v>1.746278802245625</c:v>
                  </c:pt>
                </c:numCache>
              </c:numRef>
            </c:minus>
            <c:spPr>
              <a:ln w="25400"/>
            </c:spPr>
          </c:errBars>
          <c:cat>
            <c:strLit>
              <c:ptCount val="5"/>
              <c:pt idx="0">
                <c:v>Cuyahoga County</c:v>
              </c:pt>
              <c:pt idx="1">
                <c:v> Franklin County</c:v>
              </c:pt>
              <c:pt idx="2">
                <c:v> Hamilton County</c:v>
              </c:pt>
              <c:pt idx="3">
                <c:v>Ohio</c:v>
              </c:pt>
              <c:pt idx="4">
                <c:v>United States</c:v>
              </c:pt>
            </c:strLit>
          </c:cat>
          <c:val>
            <c:numRef>
              <c:f>(PRETERM!$L$8,PRETERM!$L$11,PRETERM!$L$14)</c:f>
              <c:numCache>
                <c:formatCode>0.0</c:formatCode>
                <c:ptCount val="3"/>
                <c:pt idx="0">
                  <c:v>10.94</c:v>
                </c:pt>
                <c:pt idx="1">
                  <c:v>10.76</c:v>
                </c:pt>
                <c:pt idx="2">
                  <c:v>11.28</c:v>
                </c:pt>
              </c:numCache>
            </c:numRef>
          </c:val>
        </c:ser>
        <c:dLbls>
          <c:showLegendKey val="0"/>
          <c:showVal val="0"/>
          <c:showCatName val="0"/>
          <c:showSerName val="0"/>
          <c:showPercent val="0"/>
          <c:showBubbleSize val="0"/>
        </c:dLbls>
        <c:gapWidth val="25"/>
        <c:axId val="36914688"/>
        <c:axId val="36325632"/>
      </c:barChart>
      <c:catAx>
        <c:axId val="36914688"/>
        <c:scaling>
          <c:orientation val="minMax"/>
        </c:scaling>
        <c:delete val="0"/>
        <c:axPos val="b"/>
        <c:majorTickMark val="out"/>
        <c:minorTickMark val="none"/>
        <c:tickLblPos val="nextTo"/>
        <c:txPr>
          <a:bodyPr/>
          <a:lstStyle/>
          <a:p>
            <a:pPr>
              <a:defRPr sz="1400" b="1"/>
            </a:pPr>
            <a:endParaRPr lang="en-US"/>
          </a:p>
        </c:txPr>
        <c:crossAx val="36325632"/>
        <c:crosses val="autoZero"/>
        <c:auto val="1"/>
        <c:lblAlgn val="ctr"/>
        <c:lblOffset val="100"/>
        <c:noMultiLvlLbl val="0"/>
      </c:catAx>
      <c:valAx>
        <c:axId val="36325632"/>
        <c:scaling>
          <c:orientation val="minMax"/>
        </c:scaling>
        <c:delete val="0"/>
        <c:axPos val="l"/>
        <c:majorGridlines/>
        <c:title>
          <c:tx>
            <c:rich>
              <a:bodyPr rot="-5400000" vert="horz"/>
              <a:lstStyle/>
              <a:p>
                <a:pPr>
                  <a:defRPr sz="1200"/>
                </a:pPr>
                <a:r>
                  <a:rPr lang="en-US" sz="1200" dirty="0" smtClean="0"/>
                  <a:t>Percent of Preterm Births</a:t>
                </a:r>
                <a:endParaRPr lang="en-US" sz="1200" dirty="0"/>
              </a:p>
            </c:rich>
          </c:tx>
          <c:layout>
            <c:manualLayout>
              <c:xMode val="edge"/>
              <c:yMode val="edge"/>
              <c:x val="0"/>
              <c:y val="0.25126758557593398"/>
            </c:manualLayout>
          </c:layout>
          <c:overlay val="0"/>
        </c:title>
        <c:numFmt formatCode="0" sourceLinked="0"/>
        <c:majorTickMark val="out"/>
        <c:minorTickMark val="none"/>
        <c:tickLblPos val="nextTo"/>
        <c:txPr>
          <a:bodyPr/>
          <a:lstStyle/>
          <a:p>
            <a:pPr>
              <a:defRPr sz="1200"/>
            </a:pPr>
            <a:endParaRPr lang="en-US"/>
          </a:p>
        </c:txPr>
        <c:crossAx val="36914688"/>
        <c:crosses val="autoZero"/>
        <c:crossBetween val="between"/>
      </c:valAx>
    </c:plotArea>
    <c:legend>
      <c:legendPos val="r"/>
      <c:layout>
        <c:manualLayout>
          <c:xMode val="edge"/>
          <c:yMode val="edge"/>
          <c:x val="0.781893995955668"/>
          <c:y val="5.86184693314208E-2"/>
          <c:w val="0.171813880907078"/>
          <c:h val="0.20453128905026699"/>
        </c:manualLayout>
      </c:layout>
      <c:overlay val="0"/>
      <c:spPr>
        <a:solidFill>
          <a:schemeClr val="bg1"/>
        </a:solidFill>
      </c:spPr>
      <c:txPr>
        <a:bodyPr/>
        <a:lstStyle/>
        <a:p>
          <a:pPr>
            <a:defRPr sz="1400" b="1"/>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477862837002"/>
          <c:y val="4.2857354799898398E-2"/>
          <c:w val="0.86907586037923201"/>
          <c:h val="0.85303704738855402"/>
        </c:manualLayout>
      </c:layout>
      <c:barChart>
        <c:barDir val="col"/>
        <c:grouping val="clustered"/>
        <c:varyColors val="0"/>
        <c:ser>
          <c:idx val="0"/>
          <c:order val="0"/>
          <c:tx>
            <c:strRef>
              <c:f>LBW!$J$6</c:f>
              <c:strCache>
                <c:ptCount val="1"/>
                <c:pt idx="0">
                  <c:v>Lower </c:v>
                </c:pt>
              </c:strCache>
            </c:strRef>
          </c:tx>
          <c:spPr>
            <a:solidFill>
              <a:srgbClr val="FF0000"/>
            </a:solidFill>
            <a:ln>
              <a:solidFill>
                <a:schemeClr val="tx1"/>
              </a:solidFill>
            </a:ln>
          </c:spPr>
          <c:invertIfNegative val="0"/>
          <c:dPt>
            <c:idx val="3"/>
            <c:invertIfNegative val="0"/>
            <c:bubble3D val="0"/>
            <c:spPr>
              <a:solidFill>
                <a:srgbClr val="7030A0"/>
              </a:solidFill>
              <a:ln>
                <a:solidFill>
                  <a:schemeClr val="tx1"/>
                </a:solidFill>
              </a:ln>
            </c:spPr>
          </c:dPt>
          <c:dPt>
            <c:idx val="4"/>
            <c:invertIfNegative val="0"/>
            <c:bubble3D val="0"/>
            <c:spPr>
              <a:solidFill>
                <a:srgbClr val="7030A0"/>
              </a:solidFill>
              <a:ln>
                <a:solidFill>
                  <a:schemeClr val="tx1"/>
                </a:solidFill>
              </a:ln>
            </c:spPr>
          </c:dPt>
          <c:errBars>
            <c:errBarType val="both"/>
            <c:errValType val="cust"/>
            <c:noEndCap val="0"/>
            <c:plus>
              <c:numRef>
                <c:f>('EARLY PNC'!$O$6,'EARLY PNC'!$O$9,'EARLY PNC'!$O$12,'EARLY PNC'!$O$16:$O$17)</c:f>
                <c:numCache>
                  <c:formatCode>General</c:formatCode>
                  <c:ptCount val="5"/>
                  <c:pt idx="0">
                    <c:v>3.1363315351817458</c:v>
                  </c:pt>
                  <c:pt idx="1">
                    <c:v>3.245379668290461</c:v>
                  </c:pt>
                  <c:pt idx="2">
                    <c:v>3.652272424950247</c:v>
                  </c:pt>
                  <c:pt idx="3">
                    <c:v>0.54044175484965296</c:v>
                  </c:pt>
                  <c:pt idx="4">
                    <c:v>0.15512717941257401</c:v>
                  </c:pt>
                </c:numCache>
              </c:numRef>
            </c:plus>
            <c:minus>
              <c:numRef>
                <c:f>('EARLY PNC'!$P$6,'EARLY PNC'!$P$9,'EARLY PNC'!$P$12,'EARLY PNC'!$P$16:$P$17)</c:f>
                <c:numCache>
                  <c:formatCode>General</c:formatCode>
                  <c:ptCount val="5"/>
                  <c:pt idx="0">
                    <c:v>3.1363315351817458</c:v>
                  </c:pt>
                  <c:pt idx="1">
                    <c:v>3.245379668290461</c:v>
                  </c:pt>
                  <c:pt idx="2">
                    <c:v>3.652272424950247</c:v>
                  </c:pt>
                  <c:pt idx="3">
                    <c:v>0.54044175484965296</c:v>
                  </c:pt>
                  <c:pt idx="4">
                    <c:v>0.15512717941257401</c:v>
                  </c:pt>
                </c:numCache>
              </c:numRef>
            </c:minus>
            <c:spPr>
              <a:ln w="25400"/>
            </c:spPr>
          </c:errBars>
          <c:cat>
            <c:strLit>
              <c:ptCount val="5"/>
              <c:pt idx="0">
                <c:v>Cuyahoga County</c:v>
              </c:pt>
              <c:pt idx="1">
                <c:v> Franklin County</c:v>
              </c:pt>
              <c:pt idx="2">
                <c:v> Hamilton County</c:v>
              </c:pt>
              <c:pt idx="3">
                <c:v>Ohio</c:v>
              </c:pt>
              <c:pt idx="4">
                <c:v>United States</c:v>
              </c:pt>
            </c:strLit>
          </c:cat>
          <c:val>
            <c:numRef>
              <c:f>('EARLY PNC'!$L$6,'EARLY PNC'!$L$9,'EARLY PNC'!$L$12,'EARLY PNC'!$L$16,'EARLY PNC'!$L$17)</c:f>
              <c:numCache>
                <c:formatCode>0</c:formatCode>
                <c:ptCount val="5"/>
                <c:pt idx="0">
                  <c:v>57.52</c:v>
                </c:pt>
                <c:pt idx="1">
                  <c:v>54.79</c:v>
                </c:pt>
                <c:pt idx="2">
                  <c:v>54.23</c:v>
                </c:pt>
                <c:pt idx="3">
                  <c:v>54.817941118136787</c:v>
                </c:pt>
                <c:pt idx="4">
                  <c:v>67.851947482913886</c:v>
                </c:pt>
              </c:numCache>
            </c:numRef>
          </c:val>
        </c:ser>
        <c:ser>
          <c:idx val="1"/>
          <c:order val="1"/>
          <c:tx>
            <c:strRef>
              <c:f>LBW!$J$7</c:f>
              <c:strCache>
                <c:ptCount val="1"/>
                <c:pt idx="0">
                  <c:v>Middle</c:v>
                </c:pt>
              </c:strCache>
            </c:strRef>
          </c:tx>
          <c:spPr>
            <a:solidFill>
              <a:srgbClr val="92D050"/>
            </a:solidFill>
            <a:ln>
              <a:solidFill>
                <a:schemeClr val="tx1"/>
              </a:solidFill>
            </a:ln>
          </c:spPr>
          <c:invertIfNegative val="0"/>
          <c:errBars>
            <c:errBarType val="both"/>
            <c:errValType val="cust"/>
            <c:noEndCap val="0"/>
            <c:plus>
              <c:numRef>
                <c:f>('EARLY PNC'!$O$7,'EARLY PNC'!$O$10,'EARLY PNC'!$O$13)</c:f>
                <c:numCache>
                  <c:formatCode>General</c:formatCode>
                  <c:ptCount val="3"/>
                  <c:pt idx="0">
                    <c:v>3.3130046785357901</c:v>
                  </c:pt>
                  <c:pt idx="1">
                    <c:v>3.454568883239558</c:v>
                  </c:pt>
                  <c:pt idx="2">
                    <c:v>4.6999231371757837</c:v>
                  </c:pt>
                </c:numCache>
              </c:numRef>
            </c:plus>
            <c:minus>
              <c:numRef>
                <c:f>('EARLY PNC'!$P$7,'EARLY PNC'!$P$10,'EARLY PNC'!$P$13)</c:f>
                <c:numCache>
                  <c:formatCode>General</c:formatCode>
                  <c:ptCount val="3"/>
                  <c:pt idx="0">
                    <c:v>3.3130046785357901</c:v>
                  </c:pt>
                  <c:pt idx="1">
                    <c:v>3.454568883239558</c:v>
                  </c:pt>
                  <c:pt idx="2">
                    <c:v>4.6999231371757837</c:v>
                  </c:pt>
                </c:numCache>
              </c:numRef>
            </c:minus>
            <c:spPr>
              <a:ln w="25400"/>
            </c:spPr>
          </c:errBars>
          <c:cat>
            <c:strLit>
              <c:ptCount val="5"/>
              <c:pt idx="0">
                <c:v>Cuyahoga County</c:v>
              </c:pt>
              <c:pt idx="1">
                <c:v> Franklin County</c:v>
              </c:pt>
              <c:pt idx="2">
                <c:v> Hamilton County</c:v>
              </c:pt>
              <c:pt idx="3">
                <c:v>Ohio</c:v>
              </c:pt>
              <c:pt idx="4">
                <c:v>United States</c:v>
              </c:pt>
            </c:strLit>
          </c:cat>
          <c:val>
            <c:numRef>
              <c:f>('EARLY PNC'!$L$7,'EARLY PNC'!$L$10,'EARLY PNC'!$L$13)</c:f>
              <c:numCache>
                <c:formatCode>0</c:formatCode>
                <c:ptCount val="3"/>
                <c:pt idx="0">
                  <c:v>69.52</c:v>
                </c:pt>
                <c:pt idx="1">
                  <c:v>69.169999999999973</c:v>
                </c:pt>
                <c:pt idx="2">
                  <c:v>71.260000000000005</c:v>
                </c:pt>
              </c:numCache>
            </c:numRef>
          </c:val>
        </c:ser>
        <c:ser>
          <c:idx val="2"/>
          <c:order val="2"/>
          <c:tx>
            <c:strRef>
              <c:f>LBW!$J$8</c:f>
              <c:strCache>
                <c:ptCount val="1"/>
                <c:pt idx="0">
                  <c:v>Higher</c:v>
                </c:pt>
              </c:strCache>
            </c:strRef>
          </c:tx>
          <c:spPr>
            <a:solidFill>
              <a:srgbClr val="00B0F0"/>
            </a:solidFill>
            <a:ln>
              <a:solidFill>
                <a:schemeClr val="tx1"/>
              </a:solidFill>
            </a:ln>
          </c:spPr>
          <c:invertIfNegative val="0"/>
          <c:errBars>
            <c:errBarType val="both"/>
            <c:errValType val="cust"/>
            <c:noEndCap val="0"/>
            <c:plus>
              <c:numRef>
                <c:f>('EARLY PNC'!$O$8,'EARLY PNC'!$O$11,'EARLY PNC'!$O$14)</c:f>
                <c:numCache>
                  <c:formatCode>General</c:formatCode>
                  <c:ptCount val="3"/>
                  <c:pt idx="0">
                    <c:v>2.1195657897821998</c:v>
                  </c:pt>
                  <c:pt idx="1">
                    <c:v>4.1891453475666056</c:v>
                  </c:pt>
                  <c:pt idx="2">
                    <c:v>5.641466511381239</c:v>
                  </c:pt>
                </c:numCache>
              </c:numRef>
            </c:plus>
            <c:minus>
              <c:numRef>
                <c:f>('EARLY PNC'!$P$8,'EARLY PNC'!$P$11,'EARLY PNC'!$P$14)</c:f>
                <c:numCache>
                  <c:formatCode>General</c:formatCode>
                  <c:ptCount val="3"/>
                  <c:pt idx="0">
                    <c:v>3.863417944437217</c:v>
                  </c:pt>
                  <c:pt idx="1">
                    <c:v>4.1891453475666056</c:v>
                  </c:pt>
                  <c:pt idx="2">
                    <c:v>5.641466511381239</c:v>
                  </c:pt>
                </c:numCache>
              </c:numRef>
            </c:minus>
            <c:spPr>
              <a:ln w="25400"/>
            </c:spPr>
          </c:errBars>
          <c:cat>
            <c:strLit>
              <c:ptCount val="5"/>
              <c:pt idx="0">
                <c:v>Cuyahoga County</c:v>
              </c:pt>
              <c:pt idx="1">
                <c:v> Franklin County</c:v>
              </c:pt>
              <c:pt idx="2">
                <c:v> Hamilton County</c:v>
              </c:pt>
              <c:pt idx="3">
                <c:v>Ohio</c:v>
              </c:pt>
              <c:pt idx="4">
                <c:v>United States</c:v>
              </c:pt>
            </c:strLit>
          </c:cat>
          <c:val>
            <c:numRef>
              <c:f>('EARLY PNC'!$L$8,'EARLY PNC'!$L$11,'EARLY PNC'!$L$14)</c:f>
              <c:numCache>
                <c:formatCode>0</c:formatCode>
                <c:ptCount val="3"/>
                <c:pt idx="0">
                  <c:v>78.290000000000006</c:v>
                </c:pt>
                <c:pt idx="1">
                  <c:v>80.39</c:v>
                </c:pt>
                <c:pt idx="2">
                  <c:v>79.06</c:v>
                </c:pt>
              </c:numCache>
            </c:numRef>
          </c:val>
        </c:ser>
        <c:dLbls>
          <c:showLegendKey val="0"/>
          <c:showVal val="0"/>
          <c:showCatName val="0"/>
          <c:showSerName val="0"/>
          <c:showPercent val="0"/>
          <c:showBubbleSize val="0"/>
        </c:dLbls>
        <c:gapWidth val="25"/>
        <c:axId val="42976768"/>
        <c:axId val="36327936"/>
      </c:barChart>
      <c:catAx>
        <c:axId val="42976768"/>
        <c:scaling>
          <c:orientation val="minMax"/>
        </c:scaling>
        <c:delete val="0"/>
        <c:axPos val="b"/>
        <c:majorTickMark val="out"/>
        <c:minorTickMark val="none"/>
        <c:tickLblPos val="nextTo"/>
        <c:txPr>
          <a:bodyPr/>
          <a:lstStyle/>
          <a:p>
            <a:pPr>
              <a:defRPr sz="1400" b="1"/>
            </a:pPr>
            <a:endParaRPr lang="en-US"/>
          </a:p>
        </c:txPr>
        <c:crossAx val="36327936"/>
        <c:crosses val="autoZero"/>
        <c:auto val="1"/>
        <c:lblAlgn val="ctr"/>
        <c:lblOffset val="100"/>
        <c:noMultiLvlLbl val="0"/>
      </c:catAx>
      <c:valAx>
        <c:axId val="36327936"/>
        <c:scaling>
          <c:orientation val="minMax"/>
        </c:scaling>
        <c:delete val="0"/>
        <c:axPos val="l"/>
        <c:majorGridlines/>
        <c:title>
          <c:tx>
            <c:rich>
              <a:bodyPr rot="-5400000" vert="horz"/>
              <a:lstStyle/>
              <a:p>
                <a:pPr>
                  <a:defRPr sz="1200"/>
                </a:pPr>
                <a:r>
                  <a:rPr lang="en-US" sz="1200" dirty="0" smtClean="0"/>
                  <a:t>Percent of Live Births</a:t>
                </a:r>
                <a:endParaRPr lang="en-US" sz="1200" dirty="0"/>
              </a:p>
            </c:rich>
          </c:tx>
          <c:layout>
            <c:manualLayout>
              <c:xMode val="edge"/>
              <c:yMode val="edge"/>
              <c:x val="0"/>
              <c:y val="0.29126834817490999"/>
            </c:manualLayout>
          </c:layout>
          <c:overlay val="0"/>
        </c:title>
        <c:numFmt formatCode="0" sourceLinked="1"/>
        <c:majorTickMark val="out"/>
        <c:minorTickMark val="none"/>
        <c:tickLblPos val="nextTo"/>
        <c:txPr>
          <a:bodyPr/>
          <a:lstStyle/>
          <a:p>
            <a:pPr>
              <a:defRPr sz="1200"/>
            </a:pPr>
            <a:endParaRPr lang="en-US"/>
          </a:p>
        </c:txPr>
        <c:crossAx val="42976768"/>
        <c:crosses val="autoZero"/>
        <c:crossBetween val="between"/>
      </c:valAx>
    </c:plotArea>
    <c:legend>
      <c:legendPos val="r"/>
      <c:layout>
        <c:manualLayout>
          <c:xMode val="edge"/>
          <c:yMode val="edge"/>
          <c:x val="0.64700108338392204"/>
          <c:y val="2.85791473898463E-2"/>
          <c:w val="0.21312822986493299"/>
          <c:h val="0.18917302739920699"/>
        </c:manualLayout>
      </c:layout>
      <c:overlay val="0"/>
      <c:spPr>
        <a:solidFill>
          <a:schemeClr val="bg1"/>
        </a:solidFill>
      </c:spPr>
      <c:txPr>
        <a:bodyPr/>
        <a:lstStyle/>
        <a:p>
          <a:pPr>
            <a:defRPr sz="1400" b="1"/>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354301290602"/>
          <c:y val="3.3632338871777502E-2"/>
          <c:w val="0.88506758852449596"/>
          <c:h val="0.85350771970490802"/>
        </c:manualLayout>
      </c:layout>
      <c:barChart>
        <c:barDir val="col"/>
        <c:grouping val="clustered"/>
        <c:varyColors val="0"/>
        <c:ser>
          <c:idx val="0"/>
          <c:order val="0"/>
          <c:tx>
            <c:strRef>
              <c:f>LBW!$J$6</c:f>
              <c:strCache>
                <c:ptCount val="1"/>
                <c:pt idx="0">
                  <c:v>Lower </c:v>
                </c:pt>
              </c:strCache>
            </c:strRef>
          </c:tx>
          <c:spPr>
            <a:solidFill>
              <a:srgbClr val="FF0000"/>
            </a:solidFill>
            <a:ln>
              <a:solidFill>
                <a:schemeClr val="tx1"/>
              </a:solidFill>
            </a:ln>
          </c:spPr>
          <c:invertIfNegative val="0"/>
          <c:dPt>
            <c:idx val="3"/>
            <c:invertIfNegative val="0"/>
            <c:bubble3D val="0"/>
            <c:spPr>
              <a:solidFill>
                <a:srgbClr val="7030A0"/>
              </a:solidFill>
              <a:ln>
                <a:solidFill>
                  <a:schemeClr val="tx1"/>
                </a:solidFill>
              </a:ln>
            </c:spPr>
          </c:dPt>
          <c:dPt>
            <c:idx val="4"/>
            <c:invertIfNegative val="0"/>
            <c:bubble3D val="0"/>
            <c:spPr>
              <a:solidFill>
                <a:srgbClr val="7030A0"/>
              </a:solidFill>
              <a:ln>
                <a:solidFill>
                  <a:schemeClr val="tx1"/>
                </a:solidFill>
              </a:ln>
            </c:spPr>
          </c:dPt>
          <c:errBars>
            <c:errBarType val="both"/>
            <c:errValType val="cust"/>
            <c:noEndCap val="0"/>
            <c:plus>
              <c:numRef>
                <c:f>(SMOKE!$O$6,SMOKE!$O$9,SMOKE!$O$12,SMOKE!$O$16:$O$17)</c:f>
                <c:numCache>
                  <c:formatCode>General</c:formatCode>
                  <c:ptCount val="5"/>
                  <c:pt idx="0">
                    <c:v>1.466676604210535</c:v>
                  </c:pt>
                  <c:pt idx="1">
                    <c:v>1.6354042525540129</c:v>
                  </c:pt>
                  <c:pt idx="2">
                    <c:v>1.656997039096531</c:v>
                  </c:pt>
                  <c:pt idx="3">
                    <c:v>0.31404458235576299</c:v>
                  </c:pt>
                  <c:pt idx="4">
                    <c:v>6.3141573829550907E-2</c:v>
                  </c:pt>
                </c:numCache>
              </c:numRef>
            </c:plus>
            <c:minus>
              <c:numRef>
                <c:f>(SMOKE!$P$6,SMOKE!$P$9,SMOKE!$P$12,SMOKE!$P$16:$P$17)</c:f>
                <c:numCache>
                  <c:formatCode>General</c:formatCode>
                  <c:ptCount val="5"/>
                  <c:pt idx="0">
                    <c:v>1.466676604210535</c:v>
                  </c:pt>
                  <c:pt idx="1">
                    <c:v>1.6354042525540129</c:v>
                  </c:pt>
                  <c:pt idx="2">
                    <c:v>1.656997039096531</c:v>
                  </c:pt>
                  <c:pt idx="3">
                    <c:v>0.31404458235576299</c:v>
                  </c:pt>
                  <c:pt idx="4">
                    <c:v>6.3141573829550907E-2</c:v>
                  </c:pt>
                </c:numCache>
              </c:numRef>
            </c:minus>
            <c:spPr>
              <a:ln w="25400"/>
            </c:spPr>
          </c:errBars>
          <c:cat>
            <c:strLit>
              <c:ptCount val="5"/>
              <c:pt idx="0">
                <c:v>Cuyahoga County</c:v>
              </c:pt>
              <c:pt idx="1">
                <c:v> Franklin County</c:v>
              </c:pt>
              <c:pt idx="2">
                <c:v> Hamilton County</c:v>
              </c:pt>
              <c:pt idx="3">
                <c:v>Ohio</c:v>
              </c:pt>
              <c:pt idx="4">
                <c:v>United States</c:v>
              </c:pt>
            </c:strLit>
          </c:cat>
          <c:val>
            <c:numRef>
              <c:f>(SMOKE!$L$6,SMOKE!$L$9,SMOKE!$L$12,SMOKE!$L$16,SMOKE!$L$17)</c:f>
              <c:numCache>
                <c:formatCode>0.0</c:formatCode>
                <c:ptCount val="5"/>
                <c:pt idx="0">
                  <c:v>15.47</c:v>
                </c:pt>
                <c:pt idx="1">
                  <c:v>21.95</c:v>
                </c:pt>
                <c:pt idx="2">
                  <c:v>16.75</c:v>
                </c:pt>
                <c:pt idx="3">
                  <c:v>18.510047808400241</c:v>
                </c:pt>
                <c:pt idx="4">
                  <c:v>9.4962573773795498</c:v>
                </c:pt>
              </c:numCache>
            </c:numRef>
          </c:val>
        </c:ser>
        <c:ser>
          <c:idx val="1"/>
          <c:order val="1"/>
          <c:tx>
            <c:strRef>
              <c:f>LBW!$J$7</c:f>
              <c:strCache>
                <c:ptCount val="1"/>
                <c:pt idx="0">
                  <c:v>Middle</c:v>
                </c:pt>
              </c:strCache>
            </c:strRef>
          </c:tx>
          <c:spPr>
            <a:solidFill>
              <a:srgbClr val="92D050"/>
            </a:solidFill>
            <a:ln>
              <a:solidFill>
                <a:schemeClr val="tx1"/>
              </a:solidFill>
            </a:ln>
          </c:spPr>
          <c:invertIfNegative val="0"/>
          <c:errBars>
            <c:errBarType val="both"/>
            <c:errValType val="cust"/>
            <c:noEndCap val="0"/>
            <c:plus>
              <c:numRef>
                <c:f>(LBW!$O$7,LBW!$O$10,LBW!$O$13)</c:f>
                <c:numCache>
                  <c:formatCode>General</c:formatCode>
                  <c:ptCount val="3"/>
                  <c:pt idx="0">
                    <c:v>1.14387937714666</c:v>
                  </c:pt>
                  <c:pt idx="1">
                    <c:v>1.0197265756239631</c:v>
                  </c:pt>
                  <c:pt idx="2">
                    <c:v>1.401096725552234</c:v>
                  </c:pt>
                </c:numCache>
              </c:numRef>
            </c:plus>
            <c:minus>
              <c:numRef>
                <c:f>(LBW!$P$7,LBW!$P$10,LBW!$P$13)</c:f>
                <c:numCache>
                  <c:formatCode>General</c:formatCode>
                  <c:ptCount val="3"/>
                  <c:pt idx="0">
                    <c:v>1.14387937714666</c:v>
                  </c:pt>
                  <c:pt idx="1">
                    <c:v>1.0197265756239631</c:v>
                  </c:pt>
                  <c:pt idx="2">
                    <c:v>1.401096725552234</c:v>
                  </c:pt>
                </c:numCache>
              </c:numRef>
            </c:minus>
            <c:spPr>
              <a:ln w="25400"/>
            </c:spPr>
          </c:errBars>
          <c:cat>
            <c:strLit>
              <c:ptCount val="5"/>
              <c:pt idx="0">
                <c:v>Cuyahoga County</c:v>
              </c:pt>
              <c:pt idx="1">
                <c:v> Franklin County</c:v>
              </c:pt>
              <c:pt idx="2">
                <c:v> Hamilton County</c:v>
              </c:pt>
              <c:pt idx="3">
                <c:v>Ohio</c:v>
              </c:pt>
              <c:pt idx="4">
                <c:v>United States</c:v>
              </c:pt>
            </c:strLit>
          </c:cat>
          <c:val>
            <c:numRef>
              <c:f>(SMOKE!$L$7,SMOKE!$L$10,SMOKE!$L$13)</c:f>
              <c:numCache>
                <c:formatCode>0.0</c:formatCode>
                <c:ptCount val="3"/>
                <c:pt idx="0">
                  <c:v>10.16</c:v>
                </c:pt>
                <c:pt idx="1">
                  <c:v>12.2</c:v>
                </c:pt>
                <c:pt idx="2">
                  <c:v>12.29</c:v>
                </c:pt>
              </c:numCache>
            </c:numRef>
          </c:val>
        </c:ser>
        <c:ser>
          <c:idx val="2"/>
          <c:order val="2"/>
          <c:tx>
            <c:strRef>
              <c:f>LBW!$J$8</c:f>
              <c:strCache>
                <c:ptCount val="1"/>
                <c:pt idx="0">
                  <c:v>Higher</c:v>
                </c:pt>
              </c:strCache>
            </c:strRef>
          </c:tx>
          <c:spPr>
            <a:solidFill>
              <a:srgbClr val="00B0F0"/>
            </a:solidFill>
            <a:ln>
              <a:solidFill>
                <a:schemeClr val="tx1"/>
              </a:solidFill>
            </a:ln>
          </c:spPr>
          <c:invertIfNegative val="0"/>
          <c:errBars>
            <c:errBarType val="both"/>
            <c:errValType val="cust"/>
            <c:noEndCap val="0"/>
            <c:plus>
              <c:numRef>
                <c:f>(LBW!$O$8,LBW!$O$11,LBW!$O$14)</c:f>
                <c:numCache>
                  <c:formatCode>General</c:formatCode>
                  <c:ptCount val="3"/>
                  <c:pt idx="0">
                    <c:v>0.61128840181078903</c:v>
                  </c:pt>
                  <c:pt idx="1">
                    <c:v>1.0130831546980521</c:v>
                  </c:pt>
                  <c:pt idx="2">
                    <c:v>1.4669508606583279</c:v>
                  </c:pt>
                </c:numCache>
              </c:numRef>
            </c:plus>
            <c:minus>
              <c:numRef>
                <c:f>(LBW!$P$8,LBW!$P$11,LBW!$P$14)</c:f>
                <c:numCache>
                  <c:formatCode>General</c:formatCode>
                  <c:ptCount val="3"/>
                  <c:pt idx="0">
                    <c:v>1.1366344138618001</c:v>
                  </c:pt>
                  <c:pt idx="1">
                    <c:v>1.0130831546980521</c:v>
                  </c:pt>
                  <c:pt idx="2">
                    <c:v>1.466950860658327</c:v>
                  </c:pt>
                </c:numCache>
              </c:numRef>
            </c:minus>
            <c:spPr>
              <a:ln w="25400"/>
            </c:spPr>
          </c:errBars>
          <c:cat>
            <c:strLit>
              <c:ptCount val="5"/>
              <c:pt idx="0">
                <c:v>Cuyahoga County</c:v>
              </c:pt>
              <c:pt idx="1">
                <c:v> Franklin County</c:v>
              </c:pt>
              <c:pt idx="2">
                <c:v> Hamilton County</c:v>
              </c:pt>
              <c:pt idx="3">
                <c:v>Ohio</c:v>
              </c:pt>
              <c:pt idx="4">
                <c:v>United States</c:v>
              </c:pt>
            </c:strLit>
          </c:cat>
          <c:val>
            <c:numRef>
              <c:f>(SMOKE!$L$8,SMOKE!$L$11,SMOKE!$L$14)</c:f>
              <c:numCache>
                <c:formatCode>0.0</c:formatCode>
                <c:ptCount val="3"/>
                <c:pt idx="0">
                  <c:v>4.6599999999999957</c:v>
                </c:pt>
                <c:pt idx="1">
                  <c:v>4.72</c:v>
                </c:pt>
                <c:pt idx="2">
                  <c:v>7.83</c:v>
                </c:pt>
              </c:numCache>
            </c:numRef>
          </c:val>
        </c:ser>
        <c:dLbls>
          <c:showLegendKey val="0"/>
          <c:showVal val="0"/>
          <c:showCatName val="0"/>
          <c:showSerName val="0"/>
          <c:showPercent val="0"/>
          <c:showBubbleSize val="0"/>
        </c:dLbls>
        <c:gapWidth val="25"/>
        <c:axId val="41936896"/>
        <c:axId val="36330240"/>
      </c:barChart>
      <c:catAx>
        <c:axId val="41936896"/>
        <c:scaling>
          <c:orientation val="minMax"/>
        </c:scaling>
        <c:delete val="0"/>
        <c:axPos val="b"/>
        <c:majorTickMark val="out"/>
        <c:minorTickMark val="none"/>
        <c:tickLblPos val="nextTo"/>
        <c:txPr>
          <a:bodyPr/>
          <a:lstStyle/>
          <a:p>
            <a:pPr>
              <a:defRPr sz="1400" b="1"/>
            </a:pPr>
            <a:endParaRPr lang="en-US"/>
          </a:p>
        </c:txPr>
        <c:crossAx val="36330240"/>
        <c:crosses val="autoZero"/>
        <c:auto val="1"/>
        <c:lblAlgn val="ctr"/>
        <c:lblOffset val="100"/>
        <c:noMultiLvlLbl val="0"/>
      </c:catAx>
      <c:valAx>
        <c:axId val="36330240"/>
        <c:scaling>
          <c:orientation val="minMax"/>
        </c:scaling>
        <c:delete val="0"/>
        <c:axPos val="l"/>
        <c:majorGridlines/>
        <c:title>
          <c:tx>
            <c:rich>
              <a:bodyPr rot="-5400000" vert="horz"/>
              <a:lstStyle/>
              <a:p>
                <a:pPr>
                  <a:defRPr/>
                </a:pPr>
                <a:r>
                  <a:rPr lang="en-US" sz="1200" dirty="0" smtClean="0"/>
                  <a:t>Percent of Live Births</a:t>
                </a:r>
              </a:p>
            </c:rich>
          </c:tx>
          <c:layout>
            <c:manualLayout>
              <c:xMode val="edge"/>
              <c:yMode val="edge"/>
              <c:x val="2.1469769758817599E-4"/>
              <c:y val="0.311702719147955"/>
            </c:manualLayout>
          </c:layout>
          <c:overlay val="0"/>
        </c:title>
        <c:numFmt formatCode="0" sourceLinked="0"/>
        <c:majorTickMark val="out"/>
        <c:minorTickMark val="none"/>
        <c:tickLblPos val="nextTo"/>
        <c:txPr>
          <a:bodyPr/>
          <a:lstStyle/>
          <a:p>
            <a:pPr>
              <a:defRPr sz="1200"/>
            </a:pPr>
            <a:endParaRPr lang="en-US"/>
          </a:p>
        </c:txPr>
        <c:crossAx val="41936896"/>
        <c:crosses val="autoZero"/>
        <c:crossBetween val="between"/>
      </c:valAx>
    </c:plotArea>
    <c:legend>
      <c:legendPos val="r"/>
      <c:layout>
        <c:manualLayout>
          <c:xMode val="edge"/>
          <c:yMode val="edge"/>
          <c:x val="0.73074995255215303"/>
          <c:y val="6.94693536218534E-2"/>
          <c:w val="0.213520690631225"/>
          <c:h val="0.20977194019825601"/>
        </c:manualLayout>
      </c:layout>
      <c:overlay val="0"/>
      <c:spPr>
        <a:solidFill>
          <a:schemeClr val="bg1"/>
        </a:solidFill>
      </c:spPr>
      <c:txPr>
        <a:bodyPr/>
        <a:lstStyle/>
        <a:p>
          <a:pPr>
            <a:defRPr sz="1400" b="1"/>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33156919609"/>
          <c:y val="2.9049674727926099E-2"/>
          <c:w val="0.87049840208338802"/>
          <c:h val="0.82635099948709001"/>
        </c:manualLayout>
      </c:layout>
      <c:barChart>
        <c:barDir val="col"/>
        <c:grouping val="clustered"/>
        <c:varyColors val="0"/>
        <c:ser>
          <c:idx val="0"/>
          <c:order val="0"/>
          <c:tx>
            <c:strRef>
              <c:f>LBW!$J$6</c:f>
              <c:strCache>
                <c:ptCount val="1"/>
                <c:pt idx="0">
                  <c:v>Lower </c:v>
                </c:pt>
              </c:strCache>
            </c:strRef>
          </c:tx>
          <c:spPr>
            <a:solidFill>
              <a:srgbClr val="FF0000"/>
            </a:solidFill>
            <a:ln>
              <a:solidFill>
                <a:schemeClr val="tx1"/>
              </a:solidFill>
            </a:ln>
          </c:spPr>
          <c:invertIfNegative val="0"/>
          <c:dPt>
            <c:idx val="3"/>
            <c:invertIfNegative val="0"/>
            <c:bubble3D val="0"/>
            <c:spPr>
              <a:solidFill>
                <a:srgbClr val="7030A0"/>
              </a:solidFill>
              <a:ln>
                <a:solidFill>
                  <a:schemeClr val="tx1"/>
                </a:solidFill>
              </a:ln>
            </c:spPr>
          </c:dPt>
          <c:dPt>
            <c:idx val="4"/>
            <c:invertIfNegative val="0"/>
            <c:bubble3D val="0"/>
            <c:spPr>
              <a:solidFill>
                <a:srgbClr val="7030A0"/>
              </a:solidFill>
              <a:ln>
                <a:solidFill>
                  <a:schemeClr val="tx1"/>
                </a:solidFill>
              </a:ln>
            </c:spPr>
          </c:dPt>
          <c:errBars>
            <c:errBarType val="both"/>
            <c:errValType val="cust"/>
            <c:noEndCap val="0"/>
            <c:plus>
              <c:numRef>
                <c:f>(IMR!$S$6,IMR!$S$9,IMR!$S$12,IMR!$S$16:$S$17)</c:f>
                <c:numCache>
                  <c:formatCode>General</c:formatCode>
                  <c:ptCount val="5"/>
                  <c:pt idx="0">
                    <c:v>1.3061903566477151</c:v>
                  </c:pt>
                  <c:pt idx="1">
                    <c:v>1.161374705558488</c:v>
                  </c:pt>
                  <c:pt idx="2">
                    <c:v>1.368998330307194</c:v>
                  </c:pt>
                  <c:pt idx="3">
                    <c:v>0.20290165003805299</c:v>
                  </c:pt>
                  <c:pt idx="4">
                    <c:v>4.4644075976848697E-2</c:v>
                  </c:pt>
                </c:numCache>
              </c:numRef>
            </c:plus>
            <c:minus>
              <c:numRef>
                <c:f>(IMR!$T$6,IMR!$T$9,IMR!$T$12,IMR!$T$16:$T$17)</c:f>
                <c:numCache>
                  <c:formatCode>General</c:formatCode>
                  <c:ptCount val="5"/>
                  <c:pt idx="0">
                    <c:v>1.3061903566477151</c:v>
                  </c:pt>
                  <c:pt idx="1">
                    <c:v>1.161374705558488</c:v>
                  </c:pt>
                  <c:pt idx="2">
                    <c:v>1.368998330307194</c:v>
                  </c:pt>
                  <c:pt idx="3">
                    <c:v>0.20290165003805299</c:v>
                  </c:pt>
                  <c:pt idx="4">
                    <c:v>4.4644075976848697E-2</c:v>
                  </c:pt>
                </c:numCache>
              </c:numRef>
            </c:minus>
            <c:spPr>
              <a:ln w="25400"/>
            </c:spPr>
          </c:errBars>
          <c:cat>
            <c:strLit>
              <c:ptCount val="5"/>
              <c:pt idx="0">
                <c:v>Cuyahoga County</c:v>
              </c:pt>
              <c:pt idx="1">
                <c:v> Franklin County</c:v>
              </c:pt>
              <c:pt idx="2">
                <c:v> Hamilton County</c:v>
              </c:pt>
              <c:pt idx="3">
                <c:v>Ohio</c:v>
              </c:pt>
              <c:pt idx="4">
                <c:v>United States</c:v>
              </c:pt>
            </c:strLit>
          </c:cat>
          <c:val>
            <c:numRef>
              <c:f>(IMR!$P$6,IMR!$P$9,IMR!$P$12,IMR!$P$16,IMR!$P$17)</c:f>
              <c:numCache>
                <c:formatCode>0.0</c:formatCode>
                <c:ptCount val="5"/>
                <c:pt idx="0">
                  <c:v>12.270160706529611</c:v>
                </c:pt>
                <c:pt idx="1">
                  <c:v>11.06952550114184</c:v>
                </c:pt>
                <c:pt idx="2">
                  <c:v>11.43442273231504</c:v>
                </c:pt>
                <c:pt idx="3">
                  <c:v>7.7267362271724256</c:v>
                </c:pt>
                <c:pt idx="4">
                  <c:v>6.5861904029684464</c:v>
                </c:pt>
              </c:numCache>
            </c:numRef>
          </c:val>
        </c:ser>
        <c:ser>
          <c:idx val="1"/>
          <c:order val="1"/>
          <c:tx>
            <c:strRef>
              <c:f>LBW!$J$7</c:f>
              <c:strCache>
                <c:ptCount val="1"/>
                <c:pt idx="0">
                  <c:v>Middle</c:v>
                </c:pt>
              </c:strCache>
            </c:strRef>
          </c:tx>
          <c:spPr>
            <a:solidFill>
              <a:srgbClr val="92D050"/>
            </a:solidFill>
            <a:ln>
              <a:solidFill>
                <a:schemeClr val="tx1"/>
              </a:solidFill>
            </a:ln>
          </c:spPr>
          <c:invertIfNegative val="0"/>
          <c:errBars>
            <c:errBarType val="both"/>
            <c:errValType val="cust"/>
            <c:noEndCap val="0"/>
            <c:plus>
              <c:numRef>
                <c:f>(LBW!$O$7,LBW!$O$10,LBW!$O$13)</c:f>
                <c:numCache>
                  <c:formatCode>General</c:formatCode>
                  <c:ptCount val="3"/>
                  <c:pt idx="0">
                    <c:v>1.14387937714666</c:v>
                  </c:pt>
                  <c:pt idx="1">
                    <c:v>1.0197265756239631</c:v>
                  </c:pt>
                  <c:pt idx="2">
                    <c:v>1.401096725552234</c:v>
                  </c:pt>
                </c:numCache>
              </c:numRef>
            </c:plus>
            <c:minus>
              <c:numRef>
                <c:f>(IMR!$T$7,IMR!$T$10,IMR!$T$13)</c:f>
                <c:numCache>
                  <c:formatCode>General</c:formatCode>
                  <c:ptCount val="3"/>
                  <c:pt idx="0">
                    <c:v>1.0863869254576</c:v>
                  </c:pt>
                  <c:pt idx="1">
                    <c:v>0.85862855366824198</c:v>
                  </c:pt>
                  <c:pt idx="2">
                    <c:v>1.3554929417273871</c:v>
                  </c:pt>
                </c:numCache>
              </c:numRef>
            </c:minus>
            <c:spPr>
              <a:ln w="25400"/>
            </c:spPr>
          </c:errBars>
          <c:cat>
            <c:strLit>
              <c:ptCount val="5"/>
              <c:pt idx="0">
                <c:v>Cuyahoga County</c:v>
              </c:pt>
              <c:pt idx="1">
                <c:v> Franklin County</c:v>
              </c:pt>
              <c:pt idx="2">
                <c:v> Hamilton County</c:v>
              </c:pt>
              <c:pt idx="3">
                <c:v>Ohio</c:v>
              </c:pt>
              <c:pt idx="4">
                <c:v>United States</c:v>
              </c:pt>
            </c:strLit>
          </c:cat>
          <c:val>
            <c:numRef>
              <c:f>(IMR!$Q$7,IMR!$Q$10,IMR!$Q$13)</c:f>
              <c:numCache>
                <c:formatCode>0.0</c:formatCode>
                <c:ptCount val="3"/>
                <c:pt idx="0">
                  <c:v>7.4646136853281604</c:v>
                </c:pt>
                <c:pt idx="1">
                  <c:v>5.3521677260338869</c:v>
                </c:pt>
                <c:pt idx="2">
                  <c:v>7.5548666932699282</c:v>
                </c:pt>
              </c:numCache>
            </c:numRef>
          </c:val>
        </c:ser>
        <c:ser>
          <c:idx val="2"/>
          <c:order val="2"/>
          <c:tx>
            <c:strRef>
              <c:f>LBW!$J$8</c:f>
              <c:strCache>
                <c:ptCount val="1"/>
                <c:pt idx="0">
                  <c:v>Higher</c:v>
                </c:pt>
              </c:strCache>
            </c:strRef>
          </c:tx>
          <c:spPr>
            <a:solidFill>
              <a:srgbClr val="00B0F0"/>
            </a:solidFill>
            <a:ln>
              <a:solidFill>
                <a:schemeClr val="tx1"/>
              </a:solidFill>
            </a:ln>
          </c:spPr>
          <c:invertIfNegative val="0"/>
          <c:errBars>
            <c:errBarType val="both"/>
            <c:errValType val="cust"/>
            <c:noEndCap val="0"/>
            <c:plus>
              <c:numRef>
                <c:f>(IMR!$S$8,IMR!$S$11,IMR!$S$14)</c:f>
                <c:numCache>
                  <c:formatCode>General</c:formatCode>
                  <c:ptCount val="3"/>
                  <c:pt idx="0">
                    <c:v>0.83298593519366604</c:v>
                  </c:pt>
                  <c:pt idx="1">
                    <c:v>0.76039773443117498</c:v>
                  </c:pt>
                  <c:pt idx="2">
                    <c:v>1.3723964649746481</c:v>
                  </c:pt>
                </c:numCache>
              </c:numRef>
            </c:plus>
            <c:minus>
              <c:numRef>
                <c:f>(IMR!$T$8,IMR!$T$11,IMR!$T$14)</c:f>
                <c:numCache>
                  <c:formatCode>General</c:formatCode>
                  <c:ptCount val="3"/>
                  <c:pt idx="0">
                    <c:v>0.83298593519366604</c:v>
                  </c:pt>
                  <c:pt idx="1">
                    <c:v>0.76039773443117498</c:v>
                  </c:pt>
                  <c:pt idx="2">
                    <c:v>1.3723964649746481</c:v>
                  </c:pt>
                </c:numCache>
              </c:numRef>
            </c:minus>
            <c:spPr>
              <a:ln w="25400"/>
            </c:spPr>
          </c:errBars>
          <c:cat>
            <c:strLit>
              <c:ptCount val="5"/>
              <c:pt idx="0">
                <c:v>Cuyahoga County</c:v>
              </c:pt>
              <c:pt idx="1">
                <c:v> Franklin County</c:v>
              </c:pt>
              <c:pt idx="2">
                <c:v> Hamilton County</c:v>
              </c:pt>
              <c:pt idx="3">
                <c:v>Ohio</c:v>
              </c:pt>
              <c:pt idx="4">
                <c:v>United States</c:v>
              </c:pt>
            </c:strLit>
          </c:cat>
          <c:val>
            <c:numRef>
              <c:f>(IMR!$P$8,IMR!$P$11,IMR!$P$14)</c:f>
              <c:numCache>
                <c:formatCode>0.0</c:formatCode>
                <c:ptCount val="3"/>
                <c:pt idx="0">
                  <c:v>4.0763879657937876</c:v>
                </c:pt>
                <c:pt idx="1">
                  <c:v>3.9942723641570579</c:v>
                </c:pt>
                <c:pt idx="2">
                  <c:v>6.9669247009148503</c:v>
                </c:pt>
              </c:numCache>
            </c:numRef>
          </c:val>
        </c:ser>
        <c:dLbls>
          <c:showLegendKey val="0"/>
          <c:showVal val="0"/>
          <c:showCatName val="0"/>
          <c:showSerName val="0"/>
          <c:showPercent val="0"/>
          <c:showBubbleSize val="0"/>
        </c:dLbls>
        <c:gapWidth val="25"/>
        <c:axId val="43311616"/>
        <c:axId val="41845888"/>
      </c:barChart>
      <c:catAx>
        <c:axId val="43311616"/>
        <c:scaling>
          <c:orientation val="minMax"/>
        </c:scaling>
        <c:delete val="0"/>
        <c:axPos val="b"/>
        <c:majorTickMark val="out"/>
        <c:minorTickMark val="none"/>
        <c:tickLblPos val="nextTo"/>
        <c:txPr>
          <a:bodyPr/>
          <a:lstStyle/>
          <a:p>
            <a:pPr>
              <a:defRPr sz="1400" b="1"/>
            </a:pPr>
            <a:endParaRPr lang="en-US"/>
          </a:p>
        </c:txPr>
        <c:crossAx val="41845888"/>
        <c:crosses val="autoZero"/>
        <c:auto val="1"/>
        <c:lblAlgn val="ctr"/>
        <c:lblOffset val="100"/>
        <c:noMultiLvlLbl val="0"/>
      </c:catAx>
      <c:valAx>
        <c:axId val="41845888"/>
        <c:scaling>
          <c:orientation val="minMax"/>
          <c:max val="14"/>
        </c:scaling>
        <c:delete val="0"/>
        <c:axPos val="l"/>
        <c:majorGridlines/>
        <c:title>
          <c:tx>
            <c:rich>
              <a:bodyPr rot="-5400000" vert="horz"/>
              <a:lstStyle/>
              <a:p>
                <a:pPr>
                  <a:defRPr sz="1200"/>
                </a:pPr>
                <a:r>
                  <a:rPr lang="en-US" sz="1200" dirty="0" smtClean="0"/>
                  <a:t>Infant</a:t>
                </a:r>
                <a:r>
                  <a:rPr lang="en-US" sz="1200" baseline="0" dirty="0" smtClean="0"/>
                  <a:t> Deaths per 1,000 Live Births</a:t>
                </a:r>
                <a:endParaRPr lang="en-US" sz="1200" dirty="0"/>
              </a:p>
            </c:rich>
          </c:tx>
          <c:layout>
            <c:manualLayout>
              <c:xMode val="edge"/>
              <c:yMode val="edge"/>
              <c:x val="0"/>
              <c:y val="0.21463026471389801"/>
            </c:manualLayout>
          </c:layout>
          <c:overlay val="0"/>
        </c:title>
        <c:numFmt formatCode="0" sourceLinked="0"/>
        <c:majorTickMark val="out"/>
        <c:minorTickMark val="none"/>
        <c:tickLblPos val="nextTo"/>
        <c:txPr>
          <a:bodyPr/>
          <a:lstStyle/>
          <a:p>
            <a:pPr>
              <a:defRPr sz="1200"/>
            </a:pPr>
            <a:endParaRPr lang="en-US"/>
          </a:p>
        </c:txPr>
        <c:crossAx val="43311616"/>
        <c:crosses val="autoZero"/>
        <c:crossBetween val="between"/>
      </c:valAx>
    </c:plotArea>
    <c:legend>
      <c:legendPos val="r"/>
      <c:layout>
        <c:manualLayout>
          <c:xMode val="edge"/>
          <c:yMode val="edge"/>
          <c:x val="0.75740128193085099"/>
          <c:y val="6.2688309117503394E-2"/>
          <c:w val="0.15883550952454201"/>
          <c:h val="0.214193886734526"/>
        </c:manualLayout>
      </c:layout>
      <c:overlay val="0"/>
      <c:spPr>
        <a:solidFill>
          <a:schemeClr val="bg1"/>
        </a:solidFill>
      </c:spPr>
      <c:txPr>
        <a:bodyPr/>
        <a:lstStyle/>
        <a:p>
          <a:pPr>
            <a:defRPr sz="1400" b="1"/>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0.14504</cdr:x>
      <cdr:y>0.91352</cdr:y>
    </cdr:from>
    <cdr:to>
      <cdr:x>0.87617</cdr:x>
      <cdr:y>0.97763</cdr:y>
    </cdr:to>
    <cdr:sp macro="" textlink="">
      <cdr:nvSpPr>
        <cdr:cNvPr id="2" name="TextBox 1"/>
        <cdr:cNvSpPr txBox="1"/>
      </cdr:nvSpPr>
      <cdr:spPr>
        <a:xfrm xmlns:a="http://schemas.openxmlformats.org/drawingml/2006/main">
          <a:off x="1271016" y="4343400"/>
          <a:ext cx="6406896"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Regions                                                  Region V</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128AA-93BF-4345-B489-36732151665B}" type="datetimeFigureOut">
              <a:rPr lang="en-US" smtClean="0"/>
              <a:t>12/28/2015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B69E7-AB41-7A4A-AFED-BF6C28A389A2}" type="slidenum">
              <a:rPr lang="en-US" smtClean="0"/>
              <a:t>‹#›</a:t>
            </a:fld>
            <a:endParaRPr lang="en-US"/>
          </a:p>
        </p:txBody>
      </p:sp>
    </p:spTree>
    <p:extLst>
      <p:ext uri="{BB962C8B-B14F-4D97-AF65-F5344CB8AC3E}">
        <p14:creationId xmlns:p14="http://schemas.microsoft.com/office/powerpoint/2010/main" val="601215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I kind of mentioned the concept earlier but I want to take the time to describe it in detail since most of the upcoming slides are going to present excess death rates</a:t>
            </a:r>
          </a:p>
          <a:p>
            <a:endParaRPr lang="en-US" baseline="0" dirty="0" smtClean="0"/>
          </a:p>
          <a:p>
            <a:r>
              <a:rPr lang="en-US" baseline="0" dirty="0" smtClean="0"/>
              <a:t>(Read from slide)</a:t>
            </a:r>
          </a:p>
          <a:p>
            <a:endParaRPr lang="en-US" baseline="0" dirty="0" smtClean="0"/>
          </a:p>
          <a:p>
            <a:r>
              <a:rPr lang="en-US" baseline="0" dirty="0" smtClean="0"/>
              <a:t>Since Ohio has ~150,000 births per year, that translates to 150*1.23=~185 excess infant deaths per year that wouldn’t occur if Ohio births had the same risk of dying as the rest of the country outside of Region V</a:t>
            </a:r>
          </a:p>
          <a:p>
            <a:pPr>
              <a:buFontTx/>
              <a:buChar char="-"/>
            </a:pPr>
            <a:r>
              <a:rPr lang="en-US" baseline="0" dirty="0" smtClean="0"/>
              <a:t>This is a powerful number that many of you can calculate in serving as an advocacy and awareness tool in your state</a:t>
            </a:r>
          </a:p>
          <a:p>
            <a:pPr>
              <a:buFontTx/>
              <a:buChar char="-"/>
            </a:pPr>
            <a:endParaRPr lang="en-US" baseline="0" dirty="0" smtClean="0"/>
          </a:p>
          <a:p>
            <a:pPr>
              <a:buFontTx/>
              <a:buNone/>
            </a:pPr>
            <a:r>
              <a:rPr lang="en-US" baseline="0" dirty="0" smtClean="0"/>
              <a:t>In the Region overall, there are about 500 excess deaths annually or 1,500 over 3 years</a:t>
            </a:r>
            <a:endParaRPr lang="en-US" dirty="0"/>
          </a:p>
        </p:txBody>
      </p:sp>
      <p:sp>
        <p:nvSpPr>
          <p:cNvPr id="4" name="Slide Number Placeholder 3"/>
          <p:cNvSpPr>
            <a:spLocks noGrp="1"/>
          </p:cNvSpPr>
          <p:nvPr>
            <p:ph type="sldNum" sz="quarter" idx="10"/>
          </p:nvPr>
        </p:nvSpPr>
        <p:spPr/>
        <p:txBody>
          <a:bodyPr/>
          <a:lstStyle/>
          <a:p>
            <a:fld id="{079D598C-574D-4FAD-A8EC-292CDB2EAB69}"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B88F17-B566-4E4A-9E0E-143234A359D1}" type="slidenum">
              <a:rPr lang="en-US" altLang="en-US" smtClean="0"/>
              <a:pPr eaLnBrk="1" hangingPunct="1"/>
              <a:t>23</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this slide shows overall excess infant deaths compared to the</a:t>
            </a:r>
            <a:r>
              <a:rPr lang="en-US" baseline="0" dirty="0" smtClean="0"/>
              <a:t> rest of the country </a:t>
            </a:r>
          </a:p>
          <a:p>
            <a:r>
              <a:rPr lang="en-US" baseline="0" dirty="0" smtClean="0"/>
              <a:t>Negative numbers indicate lower infant mortality in a state relative to the rest of the country</a:t>
            </a:r>
          </a:p>
          <a:p>
            <a:r>
              <a:rPr lang="en-US" baseline="0" dirty="0" smtClean="0"/>
              <a:t>So we see here that there is excess in all but MN and WI like we saw in an earlier slide</a:t>
            </a:r>
          </a:p>
          <a:p>
            <a:endParaRPr lang="en-US" baseline="0" dirty="0" smtClean="0"/>
          </a:p>
          <a:p>
            <a:r>
              <a:rPr lang="en-US" baseline="0" dirty="0" smtClean="0"/>
              <a:t>There are contributions shown in teal that reflect differences in racial/ethnic composition (i.e. higher % of Black births), which just reflects the disparity that is present nationwide – OH, MI, IL all have higher percentages of Black births</a:t>
            </a:r>
          </a:p>
          <a:p>
            <a:endParaRPr lang="en-US" baseline="0" dirty="0" smtClean="0"/>
          </a:p>
          <a:p>
            <a:r>
              <a:rPr lang="en-US" baseline="0" dirty="0" smtClean="0"/>
              <a:t>The purple areas reflect contributions due to having a higher Black IMR than the rest of the country and you can see there are contributions really in every state except MN</a:t>
            </a:r>
          </a:p>
          <a:p>
            <a:endParaRPr lang="en-US" baseline="0" dirty="0" smtClean="0"/>
          </a:p>
          <a:p>
            <a:r>
              <a:rPr lang="en-US" baseline="0" dirty="0" smtClean="0"/>
              <a:t>So both the teal and purple reflect disparities and higher Black infant mortality rates</a:t>
            </a:r>
          </a:p>
          <a:p>
            <a:endParaRPr lang="en-US" baseline="0" dirty="0" smtClean="0"/>
          </a:p>
          <a:p>
            <a:r>
              <a:rPr lang="en-US" baseline="0" dirty="0" smtClean="0"/>
              <a:t>The orange reflects contributions from higher White infant mortality rates and that is really again present in only OH, MI, IN</a:t>
            </a:r>
          </a:p>
          <a:p>
            <a:r>
              <a:rPr lang="en-US" baseline="0" dirty="0" smtClean="0"/>
              <a:t>Because these states have higher proportions of White births (~70% or more compared to 50% in rest of country), a larger proportion of their greater overall IMRs are due to the higher White infant mortality rates</a:t>
            </a:r>
          </a:p>
          <a:p>
            <a:r>
              <a:rPr lang="en-US" baseline="0" dirty="0" smtClean="0"/>
              <a:t>Just important to remember that disparities play a key role in the excess of every state but there are also higher white rates that need to be addressed too, particularly in IN, OH, MI</a:t>
            </a:r>
          </a:p>
          <a:p>
            <a:endParaRPr lang="en-US" baseline="0" dirty="0" smtClean="0"/>
          </a:p>
          <a:p>
            <a:r>
              <a:rPr lang="en-US" baseline="0" dirty="0" smtClean="0"/>
              <a:t>You can see actual fractions or percentages of your state’s excess (if there is an excess) in the handouts</a:t>
            </a:r>
          </a:p>
          <a:p>
            <a:endParaRPr lang="en-US" baseline="0" dirty="0" smtClean="0"/>
          </a:p>
          <a:p>
            <a:r>
              <a:rPr lang="en-US" baseline="0" dirty="0" smtClean="0"/>
              <a:t>So this really shows the need to focus on disparities, higher black rates, and higher white rates so let’s take a look at the Black-White gap in Region V and the rest of the country</a:t>
            </a:r>
          </a:p>
          <a:p>
            <a:endParaRPr lang="en-US" dirty="0"/>
          </a:p>
        </p:txBody>
      </p:sp>
      <p:sp>
        <p:nvSpPr>
          <p:cNvPr id="4" name="Slide Number Placeholder 3"/>
          <p:cNvSpPr>
            <a:spLocks noGrp="1"/>
          </p:cNvSpPr>
          <p:nvPr>
            <p:ph type="sldNum" sz="quarter" idx="10"/>
          </p:nvPr>
        </p:nvSpPr>
        <p:spPr/>
        <p:txBody>
          <a:bodyPr/>
          <a:lstStyle/>
          <a:p>
            <a:fld id="{079D598C-574D-4FAD-A8EC-292CDB2EAB6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 we select only U.S. born mothers</a:t>
            </a:r>
            <a:r>
              <a:rPr lang="en-US" baseline="0" dirty="0" smtClean="0"/>
              <a:t> for MN, Black IMR is now higher (not statistically significant due to smaller numbers)</a:t>
            </a:r>
            <a:endParaRPr lang="en-US" dirty="0"/>
          </a:p>
        </p:txBody>
      </p:sp>
      <p:sp>
        <p:nvSpPr>
          <p:cNvPr id="4" name="Slide Number Placeholder 3"/>
          <p:cNvSpPr>
            <a:spLocks noGrp="1"/>
          </p:cNvSpPr>
          <p:nvPr>
            <p:ph type="sldNum" sz="quarter" idx="10"/>
          </p:nvPr>
        </p:nvSpPr>
        <p:spPr/>
        <p:txBody>
          <a:bodyPr/>
          <a:lstStyle/>
          <a:p>
            <a:fld id="{079D598C-574D-4FAD-A8EC-292CDB2EAB69}"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83E862-C027-42DF-9BC5-883BE47D99E9}" type="slidenum">
              <a:rPr lang="en-US" smtClean="0"/>
              <a:pPr>
                <a:defRPr/>
              </a:pPr>
              <a:t>9</a:t>
            </a:fld>
            <a:endParaRPr lang="en-US"/>
          </a:p>
        </p:txBody>
      </p:sp>
    </p:spTree>
    <p:extLst>
      <p:ext uri="{BB962C8B-B14F-4D97-AF65-F5344CB8AC3E}">
        <p14:creationId xmlns:p14="http://schemas.microsoft.com/office/powerpoint/2010/main" val="407109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asking the question raises the fact that we’ve ”normalized” higher rates of IM among blacks). </a:t>
            </a:r>
          </a:p>
          <a:p>
            <a:r>
              <a:rPr lang="en-US" dirty="0" smtClean="0"/>
              <a:t>so that we have an opportunity to change what’s going on in other states</a:t>
            </a:r>
            <a:endParaRPr lang="en-US" dirty="0"/>
          </a:p>
        </p:txBody>
      </p:sp>
      <p:sp>
        <p:nvSpPr>
          <p:cNvPr id="4" name="Slide Number Placeholder 3"/>
          <p:cNvSpPr>
            <a:spLocks noGrp="1"/>
          </p:cNvSpPr>
          <p:nvPr>
            <p:ph type="sldNum" sz="quarter" idx="10"/>
          </p:nvPr>
        </p:nvSpPr>
        <p:spPr/>
        <p:txBody>
          <a:bodyPr/>
          <a:lstStyle/>
          <a:p>
            <a:fld id="{E643FF6D-E4F6-4144-B761-9390398883C4}" type="slidenum">
              <a:rPr lang="en-US" smtClean="0"/>
              <a:t>13</a:t>
            </a:fld>
            <a:endParaRPr lang="en-US"/>
          </a:p>
        </p:txBody>
      </p:sp>
    </p:spTree>
    <p:extLst>
      <p:ext uri="{BB962C8B-B14F-4D97-AF65-F5344CB8AC3E}">
        <p14:creationId xmlns:p14="http://schemas.microsoft.com/office/powerpoint/2010/main" val="236735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90FD07FF-B151-CA42-9AE8-2F73B8B428FD}" type="slidenum">
              <a:rPr lang="en-US">
                <a:solidFill>
                  <a:srgbClr val="FFFFFF"/>
                </a:solidFill>
                <a:latin typeface="Chalkboard" charset="0"/>
                <a:ea typeface="ヒラギノ角ゴ Pro W3" charset="0"/>
                <a:cs typeface="ヒラギノ角ゴ Pro W3" charset="0"/>
                <a:sym typeface="Chalkboard" charset="0"/>
              </a:rPr>
              <a:pPr fontAlgn="base">
                <a:spcBef>
                  <a:spcPct val="0"/>
                </a:spcBef>
                <a:spcAft>
                  <a:spcPct val="0"/>
                </a:spcAft>
              </a:pPr>
              <a:t>14</a:t>
            </a:fld>
            <a:endParaRPr lang="en-US" dirty="0">
              <a:solidFill>
                <a:srgbClr val="FFFFFF"/>
              </a:solidFill>
              <a:latin typeface="Chalkboard" charset="0"/>
              <a:ea typeface="ヒラギノ角ゴ Pro W3" charset="0"/>
              <a:cs typeface="ヒラギノ角ゴ Pro W3" charset="0"/>
              <a:sym typeface="Chalkboard" charset="0"/>
            </a:endParaRPr>
          </a:p>
        </p:txBody>
      </p:sp>
      <p:sp>
        <p:nvSpPr>
          <p:cNvPr id="176130" name="Rectangle 2"/>
          <p:cNvSpPr>
            <a:spLocks noGrp="1" noRot="1" noChangeAspect="1" noChangeArrowheads="1"/>
          </p:cNvSpPr>
          <p:nvPr>
            <p:ph type="sldImg"/>
          </p:nvPr>
        </p:nvSpPr>
        <p:spPr bwMode="auto">
          <a:xfrm>
            <a:off x="1144588" y="685800"/>
            <a:ext cx="4572000" cy="3429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61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1433" tIns="45717" rIns="91433" bIns="45717" numCol="1" anchor="t" anchorCtr="0" compatLnSpc="1">
            <a:prstTxWarp prst="textNoShape">
              <a:avLst/>
            </a:prstTxWarp>
          </a:bodyPr>
          <a:lstStyle/>
          <a:p>
            <a:pPr>
              <a:spcBef>
                <a:spcPct val="0"/>
              </a:spcBef>
            </a:pPr>
            <a:r>
              <a:rPr lang="en-US" dirty="0">
                <a:latin typeface="Calibri" charset="0"/>
              </a:rPr>
              <a:t>And for AA families who continue to experience all of the </a:t>
            </a:r>
            <a:r>
              <a:rPr lang="en-US" dirty="0" err="1">
                <a:latin typeface="Calibri" charset="0"/>
              </a:rPr>
              <a:t>sequela</a:t>
            </a:r>
            <a:r>
              <a:rPr lang="en-US" dirty="0">
                <a:latin typeface="Calibri" charset="0"/>
              </a:rPr>
              <a:t> that accompany marginalized citizenship, we will continue to experience substantial health care disparities.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ヒラギノ角ゴ Pro W3" charset="0"/>
              <a:cs typeface="ヒラギノ角ゴ Pro W3" charset="0"/>
            </a:endParaRPr>
          </a:p>
        </p:txBody>
      </p:sp>
      <p:sp>
        <p:nvSpPr>
          <p:cNvPr id="11366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fld id="{12AEB790-DFE9-054D-9051-E94316986270}" type="slidenum">
              <a:rPr lang="en-US" sz="1300">
                <a:solidFill>
                  <a:schemeClr val="tx1"/>
                </a:solidFill>
                <a:latin typeface="Times New Roman" charset="0"/>
              </a:rPr>
              <a:pPr eaLnBrk="1" hangingPunct="1"/>
              <a:t>19</a:t>
            </a:fld>
            <a:endParaRPr lang="en-US" sz="1300">
              <a:solidFill>
                <a:schemeClr val="tx1"/>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115715"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fld id="{DD741F99-44D9-3B49-B082-9739E180C799}" type="slidenum">
              <a:rPr lang="en-US" sz="1200">
                <a:solidFill>
                  <a:schemeClr val="tx1"/>
                </a:solidFill>
                <a:latin typeface="Arial" charset="0"/>
                <a:ea typeface="ＭＳ Ｐゴシック" charset="0"/>
                <a:cs typeface="ＭＳ Ｐゴシック" charset="0"/>
              </a:rPr>
              <a:pPr eaLnBrk="1" hangingPunct="1"/>
              <a:t>20</a:t>
            </a:fld>
            <a:endParaRPr lang="en-US" sz="1200">
              <a:solidFill>
                <a:schemeClr val="tx1"/>
              </a:solidFill>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p:cNvSpPr>
          <p:nvPr>
            <p:ph type="sldImg"/>
          </p:nvPr>
        </p:nvSpPr>
        <p:spPr>
          <a:ln/>
        </p:spPr>
      </p:sp>
      <p:sp>
        <p:nvSpPr>
          <p:cNvPr id="27750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ea typeface="MS PGothic" charset="0"/>
              </a:rPr>
              <a:t>My dentist tells me “you only have to floss the teeth you want to keep”.  Of course, his point is that they are all important, so you have to floss all of them.  It is the same with the SDOH…while some have more influence on disparities than others…we have to address them all.  This then requires achieving “collective impact”…to align our MCH efforts with similar efforts from the Dept of Education, the DOJ, Dept of Housing/HUD, etc. along with business, civil rights organizations…because HRSA is not equipped to handle all of this.</a:t>
            </a:r>
          </a:p>
        </p:txBody>
      </p:sp>
      <p:sp>
        <p:nvSpPr>
          <p:cNvPr id="277507"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fld id="{63ECEB60-1DD5-D742-B90C-C4E4287D8F69}" type="slidenum">
              <a:rPr lang="en-US" sz="1200"/>
              <a:pPr eaLnBrk="1" hangingPunct="1"/>
              <a:t>22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79A2A-9E37-9E41-AC05-DAEA70FE033D}"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411396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79A2A-9E37-9E41-AC05-DAEA70FE033D}"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54606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79A2A-9E37-9E41-AC05-DAEA70FE033D}"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245858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79A2A-9E37-9E41-AC05-DAEA70FE033D}"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209028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79A2A-9E37-9E41-AC05-DAEA70FE033D}" type="datetimeFigureOut">
              <a:rPr lang="en-US" smtClean="0"/>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132604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79A2A-9E37-9E41-AC05-DAEA70FE033D}" type="datetimeFigureOut">
              <a:rPr lang="en-US" smtClean="0"/>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128617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79A2A-9E37-9E41-AC05-DAEA70FE033D}" type="datetimeFigureOut">
              <a:rPr lang="en-US" smtClean="0"/>
              <a:t>12/28/2015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213570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79A2A-9E37-9E41-AC05-DAEA70FE033D}" type="datetimeFigureOut">
              <a:rPr lang="en-US" smtClean="0"/>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56896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79A2A-9E37-9E41-AC05-DAEA70FE033D}" type="datetimeFigureOut">
              <a:rPr lang="en-US" smtClean="0"/>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263744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79A2A-9E37-9E41-AC05-DAEA70FE033D}" type="datetimeFigureOut">
              <a:rPr lang="en-US" smtClean="0"/>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323281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79A2A-9E37-9E41-AC05-DAEA70FE033D}" type="datetimeFigureOut">
              <a:rPr lang="en-US" smtClean="0"/>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DFF1A-977A-F44E-8920-D7157608FA0B}" type="slidenum">
              <a:rPr lang="en-US" smtClean="0"/>
              <a:t>‹#›</a:t>
            </a:fld>
            <a:endParaRPr lang="en-US"/>
          </a:p>
        </p:txBody>
      </p:sp>
    </p:spTree>
    <p:extLst>
      <p:ext uri="{BB962C8B-B14F-4D97-AF65-F5344CB8AC3E}">
        <p14:creationId xmlns:p14="http://schemas.microsoft.com/office/powerpoint/2010/main" val="23456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79A2A-9E37-9E41-AC05-DAEA70FE033D}" type="datetimeFigureOut">
              <a:rPr lang="en-US" smtClean="0"/>
              <a:t>12/28/2015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DFF1A-977A-F44E-8920-D7157608FA0B}" type="slidenum">
              <a:rPr lang="en-US" smtClean="0"/>
              <a:t>‹#›</a:t>
            </a:fld>
            <a:endParaRPr lang="en-US"/>
          </a:p>
        </p:txBody>
      </p:sp>
    </p:spTree>
    <p:extLst>
      <p:ext uri="{BB962C8B-B14F-4D97-AF65-F5344CB8AC3E}">
        <p14:creationId xmlns:p14="http://schemas.microsoft.com/office/powerpoint/2010/main" val="2636156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localhost\upload.wikimedia.org\wikipedia\commons\0\0a\Health_care_cost_rise.sv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207971029"/>
              </p:ext>
            </p:extLst>
          </p:nvPr>
        </p:nvGraphicFramePr>
        <p:xfrm>
          <a:off x="237873" y="457200"/>
          <a:ext cx="8668254" cy="6116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66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Maternal Smoking During Pregnancy</a:t>
            </a:r>
            <a:endParaRPr lang="en-US" sz="3400" dirty="0"/>
          </a:p>
        </p:txBody>
      </p:sp>
      <p:graphicFrame>
        <p:nvGraphicFramePr>
          <p:cNvPr id="5" name="Table 4"/>
          <p:cNvGraphicFramePr>
            <a:graphicFrameLocks noGrp="1"/>
          </p:cNvGraphicFramePr>
          <p:nvPr>
            <p:extLst>
              <p:ext uri="{D42A27DB-BD31-4B8C-83A1-F6EECF244321}">
                <p14:modId xmlns:p14="http://schemas.microsoft.com/office/powerpoint/2010/main" val="825387448"/>
              </p:ext>
            </p:extLst>
          </p:nvPr>
        </p:nvGraphicFramePr>
        <p:xfrm>
          <a:off x="5090879" y="1519725"/>
          <a:ext cx="3927793" cy="3943747"/>
        </p:xfrm>
        <a:graphic>
          <a:graphicData uri="http://schemas.openxmlformats.org/drawingml/2006/table">
            <a:tbl>
              <a:tblPr firstRow="1" bandRow="1">
                <a:tableStyleId>{5C22544A-7EE6-4342-B048-85BDC9FD1C3A}</a:tableStyleId>
              </a:tblPr>
              <a:tblGrid>
                <a:gridCol w="1536001"/>
                <a:gridCol w="1361420"/>
                <a:gridCol w="1030372"/>
              </a:tblGrid>
              <a:tr h="171471">
                <a:tc>
                  <a:txBody>
                    <a:bodyPr/>
                    <a:lstStyle/>
                    <a:p>
                      <a:pPr algn="ctr"/>
                      <a:endParaRPr lang="en-US" sz="12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rPr>
                        <a:t>Socioeconomic Tertile</a:t>
                      </a:r>
                      <a:r>
                        <a:rPr lang="en-US" sz="1400" b="1" baseline="30000" dirty="0" smtClean="0">
                          <a:effectLst>
                            <a:outerShdw blurRad="38100" dist="38100" dir="2700000" algn="tl">
                              <a:srgbClr val="000000">
                                <a:alpha val="43137"/>
                              </a:srgbClr>
                            </a:outerShdw>
                          </a:effectLst>
                        </a:rPr>
                        <a:t>1</a:t>
                      </a:r>
                      <a:endParaRPr lang="en-US" sz="1400" b="1" dirty="0" smtClean="0">
                        <a:effectLst>
                          <a:outerShdw blurRad="38100" dist="38100" dir="2700000" algn="tl">
                            <a:srgbClr val="000000">
                              <a:alpha val="43137"/>
                            </a:srgbClr>
                          </a:outerShdw>
                        </a:effectLst>
                      </a:endParaRPr>
                    </a:p>
                  </a:txBody>
                  <a:tcPr anchor="ctr"/>
                </a:tc>
                <a:tc>
                  <a:txBody>
                    <a:bodyPr/>
                    <a:lstStyle/>
                    <a:p>
                      <a:pPr algn="ctr"/>
                      <a:r>
                        <a:rPr lang="en-US" sz="1400" b="1" dirty="0" smtClean="0">
                          <a:effectLst>
                            <a:outerShdw blurRad="38100" dist="38100" dir="2700000" algn="tl">
                              <a:srgbClr val="000000">
                                <a:alpha val="43137"/>
                              </a:srgbClr>
                            </a:outerShdw>
                          </a:effectLst>
                        </a:rPr>
                        <a:t>% Smoking</a:t>
                      </a:r>
                      <a:endParaRPr lang="en-US" sz="1400" b="1" dirty="0">
                        <a:effectLst>
                          <a:outerShdw blurRad="38100" dist="38100" dir="2700000" algn="tl">
                            <a:srgbClr val="000000">
                              <a:alpha val="43137"/>
                            </a:srgbClr>
                          </a:outerShdw>
                        </a:effectLst>
                      </a:endParaRPr>
                    </a:p>
                  </a:txBody>
                  <a:tcPr anchor="ctr"/>
                </a:tc>
              </a:tr>
              <a:tr h="311417">
                <a:tc rowSpan="3">
                  <a:txBody>
                    <a:bodyPr/>
                    <a:lstStyle/>
                    <a:p>
                      <a:pPr algn="ctr"/>
                      <a:r>
                        <a:rPr lang="en-US" sz="1400" b="1" dirty="0" smtClean="0">
                          <a:effectLst/>
                        </a:rPr>
                        <a:t>Cuyahoga County</a:t>
                      </a:r>
                    </a:p>
                    <a:p>
                      <a:pPr algn="ctr"/>
                      <a:r>
                        <a:rPr lang="en-US" sz="1400" b="0" dirty="0" smtClean="0">
                          <a:effectLst/>
                        </a:rPr>
                        <a:t>(2007-2011)</a:t>
                      </a:r>
                      <a:endParaRPr lang="en-US" sz="1400" b="0"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15.5</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10.2</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4.7</a:t>
                      </a:r>
                    </a:p>
                  </a:txBody>
                  <a:tcPr marL="0" marR="0" marT="0" marB="0" anchor="ctr"/>
                </a:tc>
              </a:tr>
              <a:tr h="311417">
                <a:tc rowSpan="3">
                  <a:txBody>
                    <a:bodyPr/>
                    <a:lstStyle/>
                    <a:p>
                      <a:pPr algn="ctr"/>
                      <a:r>
                        <a:rPr lang="en-US" sz="1400" b="1" dirty="0" smtClean="0">
                          <a:effectLst/>
                        </a:rPr>
                        <a:t>Franklin County</a:t>
                      </a:r>
                    </a:p>
                    <a:p>
                      <a:pPr algn="ctr"/>
                      <a:r>
                        <a:rPr lang="en-US" sz="1400" b="0" dirty="0" smtClean="0">
                          <a:effectLst/>
                        </a:rPr>
                        <a:t>(2007-2011)</a:t>
                      </a:r>
                      <a:endParaRPr lang="en-US" sz="1400" b="1"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22.0</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12.2</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4.7</a:t>
                      </a:r>
                    </a:p>
                  </a:txBody>
                  <a:tcPr marL="0" marR="0" marT="0" marB="0" anchor="ctr"/>
                </a:tc>
              </a:tr>
              <a:tr h="311417">
                <a:tc rowSpan="3">
                  <a:txBody>
                    <a:bodyPr/>
                    <a:lstStyle/>
                    <a:p>
                      <a:pPr algn="ctr"/>
                      <a:r>
                        <a:rPr lang="en-US" sz="1400" b="1" dirty="0" smtClean="0">
                          <a:effectLst/>
                        </a:rPr>
                        <a:t>Hamilton County</a:t>
                      </a:r>
                    </a:p>
                    <a:p>
                      <a:pPr algn="ctr"/>
                      <a:r>
                        <a:rPr lang="en-US" sz="1400" b="0" dirty="0" smtClean="0">
                          <a:effectLst/>
                        </a:rPr>
                        <a:t>(2007-2011)</a:t>
                      </a:r>
                      <a:endParaRPr lang="en-US" sz="1400" b="1"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16.8</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12.3</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7.8</a:t>
                      </a:r>
                    </a:p>
                  </a:txBody>
                  <a:tcPr marL="0" marR="0" marT="0" marB="0" anchor="ctr"/>
                </a:tc>
              </a:tr>
              <a:tr h="311417">
                <a:tc gridSpan="2">
                  <a:txBody>
                    <a:bodyPr/>
                    <a:lstStyle/>
                    <a:p>
                      <a:pPr algn="ctr"/>
                      <a:r>
                        <a:rPr lang="en-US" sz="1400" b="1" dirty="0" smtClean="0">
                          <a:effectLst/>
                        </a:rPr>
                        <a:t>Ohio </a:t>
                      </a:r>
                      <a:r>
                        <a:rPr lang="en-US" sz="1400" b="0" dirty="0" smtClean="0">
                          <a:effectLst/>
                        </a:rPr>
                        <a:t>(2007-2011)</a:t>
                      </a:r>
                      <a:endParaRPr lang="en-US" sz="1400" b="1" dirty="0">
                        <a:effectLst/>
                      </a:endParaRPr>
                    </a:p>
                  </a:txBody>
                  <a:tcPr anchor="ctr"/>
                </a:tc>
                <a:tc hMerge="1">
                  <a:txBody>
                    <a:bodyPr/>
                    <a:lstStyle/>
                    <a:p>
                      <a:endParaRPr lang="en-US" dirty="0"/>
                    </a:p>
                  </a:txBody>
                  <a:tcPr/>
                </a:tc>
                <a:tc>
                  <a:txBody>
                    <a:bodyPr/>
                    <a:lstStyle/>
                    <a:p>
                      <a:pPr algn="ctr" fontAlgn="b"/>
                      <a:r>
                        <a:rPr lang="en-US" sz="1400" b="1" i="0" u="none" strike="noStrike" dirty="0">
                          <a:solidFill>
                            <a:srgbClr val="000000"/>
                          </a:solidFill>
                          <a:effectLst/>
                          <a:latin typeface="Calibri"/>
                        </a:rPr>
                        <a:t>18.5</a:t>
                      </a:r>
                    </a:p>
                  </a:txBody>
                  <a:tcPr marL="0" marR="0" marT="0" marB="0" anchor="ctr"/>
                </a:tc>
              </a:tr>
              <a:tr h="311417">
                <a:tc gridSpan="2">
                  <a:txBody>
                    <a:bodyPr/>
                    <a:lstStyle/>
                    <a:p>
                      <a:pPr algn="ctr"/>
                      <a:r>
                        <a:rPr lang="en-US" sz="1400" b="1" dirty="0" smtClean="0">
                          <a:effectLst/>
                        </a:rPr>
                        <a:t>United States </a:t>
                      </a:r>
                      <a:r>
                        <a:rPr lang="en-US" sz="1400" b="0" dirty="0" smtClean="0">
                          <a:effectLst/>
                        </a:rPr>
                        <a:t>(2007-2010)</a:t>
                      </a:r>
                      <a:endParaRPr lang="en-US" sz="1400" b="1" dirty="0">
                        <a:effectLst/>
                      </a:endParaRPr>
                    </a:p>
                  </a:txBody>
                  <a:tcPr anchor="ctr"/>
                </a:tc>
                <a:tc hMerge="1">
                  <a:txBody>
                    <a:bodyPr/>
                    <a:lstStyle/>
                    <a:p>
                      <a:endParaRPr lang="en-US" dirty="0"/>
                    </a:p>
                  </a:txBody>
                  <a:tcPr/>
                </a:tc>
                <a:tc>
                  <a:txBody>
                    <a:bodyPr/>
                    <a:lstStyle/>
                    <a:p>
                      <a:pPr algn="ctr" fontAlgn="b"/>
                      <a:r>
                        <a:rPr lang="en-US" sz="1400" b="1" i="0" u="none" strike="noStrike" dirty="0">
                          <a:solidFill>
                            <a:srgbClr val="000000"/>
                          </a:solidFill>
                          <a:effectLst/>
                          <a:latin typeface="Calibri"/>
                        </a:rPr>
                        <a:t>9.5</a:t>
                      </a:r>
                    </a:p>
                  </a:txBody>
                  <a:tcPr marL="0" marR="0" marT="0" marB="0" anchor="ct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1711692810"/>
              </p:ext>
            </p:extLst>
          </p:nvPr>
        </p:nvGraphicFramePr>
        <p:xfrm>
          <a:off x="0" y="1519724"/>
          <a:ext cx="4989689" cy="419245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76028" y="5785778"/>
            <a:ext cx="7924800" cy="938719"/>
          </a:xfrm>
          <a:prstGeom prst="rect">
            <a:avLst/>
          </a:prstGeom>
          <a:noFill/>
        </p:spPr>
        <p:txBody>
          <a:bodyPr wrap="square" rtlCol="0">
            <a:spAutoFit/>
          </a:bodyPr>
          <a:lstStyle/>
          <a:p>
            <a:r>
              <a:rPr lang="en-US" sz="1100" dirty="0" smtClean="0">
                <a:solidFill>
                  <a:srgbClr val="000000"/>
                </a:solidFill>
                <a:latin typeface="+mn-lt"/>
              </a:rPr>
              <a:t>1- Socioeconomic status was defined by median household income and attainment of a bachelor degree by individuals 25 years of age or greater</a:t>
            </a:r>
          </a:p>
          <a:p>
            <a:r>
              <a:rPr lang="en-US" sz="1100" dirty="0" smtClean="0">
                <a:solidFill>
                  <a:srgbClr val="000000"/>
                </a:solidFill>
                <a:latin typeface="+mn-lt"/>
              </a:rPr>
              <a:t>Sources: Socioeconomic status calculated from American Community Survey 5 year estimates (2007-2011)</a:t>
            </a:r>
          </a:p>
          <a:p>
            <a:r>
              <a:rPr lang="en-US" sz="1100" dirty="0">
                <a:solidFill>
                  <a:srgbClr val="000000"/>
                </a:solidFill>
                <a:latin typeface="+mn-lt"/>
              </a:rPr>
              <a:t>	</a:t>
            </a:r>
            <a:r>
              <a:rPr lang="en-US" sz="1100" dirty="0" smtClean="0">
                <a:solidFill>
                  <a:srgbClr val="000000"/>
                </a:solidFill>
                <a:latin typeface="+mn-lt"/>
              </a:rPr>
              <a:t>   Ohio Risk Factor Data from Ohio Department of Health Vital Statistics Birth Files (2007-2011)</a:t>
            </a:r>
          </a:p>
          <a:p>
            <a:r>
              <a:rPr lang="en-US" sz="1100" dirty="0">
                <a:solidFill>
                  <a:srgbClr val="000000"/>
                </a:solidFill>
                <a:latin typeface="+mn-lt"/>
              </a:rPr>
              <a:t>	</a:t>
            </a:r>
            <a:r>
              <a:rPr lang="en-US" sz="1100" dirty="0" smtClean="0">
                <a:solidFill>
                  <a:srgbClr val="000000"/>
                </a:solidFill>
                <a:latin typeface="+mn-lt"/>
              </a:rPr>
              <a:t>   United States Estimates from National Vital Statistics System Birth Data (2007-2010)</a:t>
            </a:r>
            <a:endParaRPr lang="en-US" sz="1100" dirty="0">
              <a:solidFill>
                <a:srgbClr val="000000"/>
              </a:solidFill>
              <a:latin typeface="+mn-lt"/>
            </a:endParaRPr>
          </a:p>
        </p:txBody>
      </p:sp>
    </p:spTree>
    <p:extLst>
      <p:ext uri="{BB962C8B-B14F-4D97-AF65-F5344CB8AC3E}">
        <p14:creationId xmlns:p14="http://schemas.microsoft.com/office/powerpoint/2010/main" val="1307430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Infant Mortality Rate – per 1,000 live births</a:t>
            </a:r>
            <a:endParaRPr lang="en-US" sz="3400" dirty="0"/>
          </a:p>
        </p:txBody>
      </p:sp>
      <p:graphicFrame>
        <p:nvGraphicFramePr>
          <p:cNvPr id="5" name="Table 4"/>
          <p:cNvGraphicFramePr>
            <a:graphicFrameLocks noGrp="1"/>
          </p:cNvGraphicFramePr>
          <p:nvPr>
            <p:extLst>
              <p:ext uri="{D42A27DB-BD31-4B8C-83A1-F6EECF244321}">
                <p14:modId xmlns:p14="http://schemas.microsoft.com/office/powerpoint/2010/main" val="727469241"/>
              </p:ext>
            </p:extLst>
          </p:nvPr>
        </p:nvGraphicFramePr>
        <p:xfrm>
          <a:off x="4989279" y="1539354"/>
          <a:ext cx="4154721" cy="3943747"/>
        </p:xfrm>
        <a:graphic>
          <a:graphicData uri="http://schemas.openxmlformats.org/drawingml/2006/table">
            <a:tbl>
              <a:tblPr firstRow="1" bandRow="1">
                <a:tableStyleId>{5C22544A-7EE6-4342-B048-85BDC9FD1C3A}</a:tableStyleId>
              </a:tblPr>
              <a:tblGrid>
                <a:gridCol w="1536001"/>
                <a:gridCol w="1348720"/>
                <a:gridCol w="1270000"/>
              </a:tblGrid>
              <a:tr h="171471">
                <a:tc>
                  <a:txBody>
                    <a:bodyPr/>
                    <a:lstStyle/>
                    <a:p>
                      <a:pPr algn="ctr"/>
                      <a:endParaRPr lang="en-US" sz="12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rPr>
                        <a:t>Socioeconomic Tertile</a:t>
                      </a:r>
                      <a:r>
                        <a:rPr lang="en-US" sz="1400" b="1" baseline="30000" dirty="0" smtClean="0">
                          <a:effectLst>
                            <a:outerShdw blurRad="38100" dist="38100" dir="2700000" algn="tl">
                              <a:srgbClr val="000000">
                                <a:alpha val="43137"/>
                              </a:srgbClr>
                            </a:outerShdw>
                          </a:effectLst>
                        </a:rPr>
                        <a:t>1</a:t>
                      </a:r>
                      <a:endParaRPr lang="en-US" sz="1400" b="1" dirty="0" smtClean="0">
                        <a:effectLst>
                          <a:outerShdw blurRad="38100" dist="38100" dir="2700000" algn="tl">
                            <a:srgbClr val="000000">
                              <a:alpha val="43137"/>
                            </a:srgbClr>
                          </a:outerShdw>
                        </a:effectLst>
                      </a:endParaRPr>
                    </a:p>
                  </a:txBody>
                  <a:tcPr anchor="ctr"/>
                </a:tc>
                <a:tc>
                  <a:txBody>
                    <a:bodyPr/>
                    <a:lstStyle/>
                    <a:p>
                      <a:pPr algn="ctr"/>
                      <a:r>
                        <a:rPr lang="en-US" sz="1400" b="1" dirty="0" smtClean="0">
                          <a:effectLst>
                            <a:outerShdw blurRad="38100" dist="38100" dir="2700000" algn="tl">
                              <a:srgbClr val="000000">
                                <a:alpha val="43137"/>
                              </a:srgbClr>
                            </a:outerShdw>
                          </a:effectLst>
                        </a:rPr>
                        <a:t>Infant</a:t>
                      </a:r>
                      <a:r>
                        <a:rPr lang="en-US" sz="1400" b="1" baseline="0" dirty="0" smtClean="0">
                          <a:effectLst>
                            <a:outerShdw blurRad="38100" dist="38100" dir="2700000" algn="tl">
                              <a:srgbClr val="000000">
                                <a:alpha val="43137"/>
                              </a:srgbClr>
                            </a:outerShdw>
                          </a:effectLst>
                        </a:rPr>
                        <a:t> Mortality Rate</a:t>
                      </a:r>
                      <a:endParaRPr lang="en-US" sz="1400" b="1" dirty="0">
                        <a:effectLst>
                          <a:outerShdw blurRad="38100" dist="38100" dir="2700000" algn="tl">
                            <a:srgbClr val="000000">
                              <a:alpha val="43137"/>
                            </a:srgbClr>
                          </a:outerShdw>
                        </a:effectLst>
                      </a:endParaRPr>
                    </a:p>
                  </a:txBody>
                  <a:tcPr anchor="ctr"/>
                </a:tc>
              </a:tr>
              <a:tr h="311417">
                <a:tc rowSpan="3">
                  <a:txBody>
                    <a:bodyPr/>
                    <a:lstStyle/>
                    <a:p>
                      <a:pPr algn="ctr"/>
                      <a:r>
                        <a:rPr lang="en-US" sz="1400" b="1" dirty="0" smtClean="0">
                          <a:effectLst/>
                        </a:rPr>
                        <a:t>Cuyahoga County</a:t>
                      </a:r>
                    </a:p>
                    <a:p>
                      <a:pPr algn="ctr"/>
                      <a:r>
                        <a:rPr lang="en-US" sz="1400" b="0" dirty="0" smtClean="0">
                          <a:effectLst/>
                        </a:rPr>
                        <a:t>(2007-2011)</a:t>
                      </a:r>
                      <a:endParaRPr lang="en-US" sz="1400" b="0"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12.3</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8.6</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4.1</a:t>
                      </a:r>
                    </a:p>
                  </a:txBody>
                  <a:tcPr marL="0" marR="0" marT="0" marB="0" anchor="ctr"/>
                </a:tc>
              </a:tr>
              <a:tr h="311417">
                <a:tc rowSpan="3">
                  <a:txBody>
                    <a:bodyPr/>
                    <a:lstStyle/>
                    <a:p>
                      <a:pPr algn="ctr"/>
                      <a:r>
                        <a:rPr lang="en-US" sz="1400" b="1" dirty="0" smtClean="0">
                          <a:effectLst/>
                        </a:rPr>
                        <a:t>Franklin County</a:t>
                      </a:r>
                    </a:p>
                    <a:p>
                      <a:pPr algn="ctr"/>
                      <a:r>
                        <a:rPr lang="en-US" sz="1400" b="0" dirty="0" smtClean="0">
                          <a:effectLst/>
                        </a:rPr>
                        <a:t>(2007-2011)</a:t>
                      </a:r>
                      <a:endParaRPr lang="en-US" sz="1400" b="1"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11.1</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6.2</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4.0</a:t>
                      </a:r>
                    </a:p>
                  </a:txBody>
                  <a:tcPr marL="0" marR="0" marT="0" marB="0" anchor="ctr"/>
                </a:tc>
              </a:tr>
              <a:tr h="311417">
                <a:tc rowSpan="3">
                  <a:txBody>
                    <a:bodyPr/>
                    <a:lstStyle/>
                    <a:p>
                      <a:pPr algn="ctr"/>
                      <a:r>
                        <a:rPr lang="en-US" sz="1400" b="1" dirty="0" smtClean="0">
                          <a:effectLst/>
                        </a:rPr>
                        <a:t>Hamilton County</a:t>
                      </a:r>
                    </a:p>
                    <a:p>
                      <a:pPr algn="ctr"/>
                      <a:r>
                        <a:rPr lang="en-US" sz="1400" b="0" dirty="0" smtClean="0">
                          <a:effectLst/>
                        </a:rPr>
                        <a:t>(2007-2011)</a:t>
                      </a:r>
                      <a:endParaRPr lang="en-US" sz="1400" b="1"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11.4</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8.9</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7.0</a:t>
                      </a:r>
                    </a:p>
                  </a:txBody>
                  <a:tcPr marL="0" marR="0" marT="0" marB="0" anchor="ctr"/>
                </a:tc>
              </a:tr>
              <a:tr h="311417">
                <a:tc gridSpan="2">
                  <a:txBody>
                    <a:bodyPr/>
                    <a:lstStyle/>
                    <a:p>
                      <a:pPr algn="ctr"/>
                      <a:r>
                        <a:rPr lang="en-US" sz="1400" b="1" dirty="0" smtClean="0">
                          <a:effectLst/>
                        </a:rPr>
                        <a:t>Ohio </a:t>
                      </a:r>
                      <a:r>
                        <a:rPr lang="en-US" sz="1400" b="0" dirty="0" smtClean="0">
                          <a:effectLst/>
                        </a:rPr>
                        <a:t>(2007-2011)</a:t>
                      </a:r>
                      <a:endParaRPr lang="en-US" sz="1400" b="1" dirty="0">
                        <a:effectLst/>
                      </a:endParaRPr>
                    </a:p>
                  </a:txBody>
                  <a:tcPr anchor="ctr"/>
                </a:tc>
                <a:tc hMerge="1">
                  <a:txBody>
                    <a:bodyPr/>
                    <a:lstStyle/>
                    <a:p>
                      <a:endParaRPr lang="en-US" dirty="0"/>
                    </a:p>
                  </a:txBody>
                  <a:tcPr/>
                </a:tc>
                <a:tc>
                  <a:txBody>
                    <a:bodyPr/>
                    <a:lstStyle/>
                    <a:p>
                      <a:pPr algn="ctr" fontAlgn="b"/>
                      <a:r>
                        <a:rPr lang="en-US" sz="1400" b="1" i="0" u="none" strike="noStrike" dirty="0">
                          <a:solidFill>
                            <a:srgbClr val="000000"/>
                          </a:solidFill>
                          <a:effectLst/>
                          <a:latin typeface="Calibri"/>
                        </a:rPr>
                        <a:t>7.7</a:t>
                      </a:r>
                    </a:p>
                  </a:txBody>
                  <a:tcPr marL="0" marR="0" marT="0" marB="0" anchor="ctr"/>
                </a:tc>
              </a:tr>
              <a:tr h="311417">
                <a:tc gridSpan="2">
                  <a:txBody>
                    <a:bodyPr/>
                    <a:lstStyle/>
                    <a:p>
                      <a:pPr algn="ctr"/>
                      <a:r>
                        <a:rPr lang="en-US" sz="1400" b="1" dirty="0" smtClean="0">
                          <a:effectLst/>
                        </a:rPr>
                        <a:t>United States </a:t>
                      </a:r>
                      <a:r>
                        <a:rPr lang="en-US" sz="1400" b="0" dirty="0" smtClean="0">
                          <a:effectLst/>
                        </a:rPr>
                        <a:t>(2007-2010)</a:t>
                      </a:r>
                      <a:endParaRPr lang="en-US" sz="1400" b="1" dirty="0">
                        <a:effectLst/>
                      </a:endParaRPr>
                    </a:p>
                  </a:txBody>
                  <a:tcPr anchor="ctr"/>
                </a:tc>
                <a:tc hMerge="1">
                  <a:txBody>
                    <a:bodyPr/>
                    <a:lstStyle/>
                    <a:p>
                      <a:endParaRPr lang="en-US" dirty="0"/>
                    </a:p>
                  </a:txBody>
                  <a:tcPr/>
                </a:tc>
                <a:tc>
                  <a:txBody>
                    <a:bodyPr/>
                    <a:lstStyle/>
                    <a:p>
                      <a:pPr algn="ctr" fontAlgn="b"/>
                      <a:r>
                        <a:rPr lang="en-US" sz="1400" b="1" i="0" u="none" strike="noStrike" dirty="0">
                          <a:solidFill>
                            <a:srgbClr val="000000"/>
                          </a:solidFill>
                          <a:effectLst/>
                          <a:latin typeface="Calibri"/>
                        </a:rPr>
                        <a:t>6.6</a:t>
                      </a:r>
                    </a:p>
                  </a:txBody>
                  <a:tcPr marL="0" marR="0" marT="0" marB="0" anchor="ct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61884816"/>
              </p:ext>
            </p:extLst>
          </p:nvPr>
        </p:nvGraphicFramePr>
        <p:xfrm>
          <a:off x="1" y="1505529"/>
          <a:ext cx="4876800" cy="407674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76614" y="5744851"/>
            <a:ext cx="7924800" cy="938719"/>
          </a:xfrm>
          <a:prstGeom prst="rect">
            <a:avLst/>
          </a:prstGeom>
          <a:noFill/>
        </p:spPr>
        <p:txBody>
          <a:bodyPr wrap="square" rtlCol="0">
            <a:spAutoFit/>
          </a:bodyPr>
          <a:lstStyle/>
          <a:p>
            <a:r>
              <a:rPr lang="en-US" sz="1100" dirty="0" smtClean="0">
                <a:solidFill>
                  <a:srgbClr val="000000"/>
                </a:solidFill>
                <a:latin typeface="+mn-lt"/>
              </a:rPr>
              <a:t>1- Socioeconomic status was defined by median household income and attainment of a bachelor degree by individuals 25 years of age or greater</a:t>
            </a:r>
          </a:p>
          <a:p>
            <a:r>
              <a:rPr lang="en-US" sz="1100" dirty="0" smtClean="0">
                <a:solidFill>
                  <a:srgbClr val="000000"/>
                </a:solidFill>
                <a:latin typeface="+mn-lt"/>
              </a:rPr>
              <a:t>Sources: Socioeconomic status calculated from American Community Survey 5 year estimates (2007-2011)</a:t>
            </a:r>
          </a:p>
          <a:p>
            <a:r>
              <a:rPr lang="en-US" sz="1100" dirty="0">
                <a:solidFill>
                  <a:srgbClr val="000000"/>
                </a:solidFill>
                <a:latin typeface="+mn-lt"/>
              </a:rPr>
              <a:t>	</a:t>
            </a:r>
            <a:r>
              <a:rPr lang="en-US" sz="1100" dirty="0" smtClean="0">
                <a:solidFill>
                  <a:srgbClr val="000000"/>
                </a:solidFill>
                <a:latin typeface="+mn-lt"/>
              </a:rPr>
              <a:t>   Ohio Risk Factor Data from Ohio Department of Health Vital Statistics Birth Files (2007-2011)</a:t>
            </a:r>
          </a:p>
          <a:p>
            <a:r>
              <a:rPr lang="en-US" sz="1100" dirty="0">
                <a:solidFill>
                  <a:srgbClr val="000000"/>
                </a:solidFill>
                <a:latin typeface="+mn-lt"/>
              </a:rPr>
              <a:t>	</a:t>
            </a:r>
            <a:r>
              <a:rPr lang="en-US" sz="1100" dirty="0" smtClean="0">
                <a:solidFill>
                  <a:srgbClr val="000000"/>
                </a:solidFill>
                <a:latin typeface="+mn-lt"/>
              </a:rPr>
              <a:t>   United States Estimates from National Vital Statistics System Birth Data (2007-2010)</a:t>
            </a:r>
            <a:endParaRPr lang="en-US" sz="1100" dirty="0">
              <a:solidFill>
                <a:srgbClr val="000000"/>
              </a:solidFill>
              <a:latin typeface="+mn-lt"/>
            </a:endParaRPr>
          </a:p>
        </p:txBody>
      </p:sp>
    </p:spTree>
    <p:extLst>
      <p:ext uri="{BB962C8B-B14F-4D97-AF65-F5344CB8AC3E}">
        <p14:creationId xmlns:p14="http://schemas.microsoft.com/office/powerpoint/2010/main" val="28213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16258275"/>
              </p:ext>
            </p:extLst>
          </p:nvPr>
        </p:nvGraphicFramePr>
        <p:xfrm>
          <a:off x="355600" y="1254670"/>
          <a:ext cx="8458200" cy="4573280"/>
        </p:xfrm>
        <a:graphic>
          <a:graphicData uri="http://schemas.openxmlformats.org/drawingml/2006/table">
            <a:tbl>
              <a:tblPr/>
              <a:tblGrid>
                <a:gridCol w="748145"/>
                <a:gridCol w="826655"/>
                <a:gridCol w="669635"/>
                <a:gridCol w="748145"/>
                <a:gridCol w="748145"/>
                <a:gridCol w="653475"/>
                <a:gridCol w="842815"/>
                <a:gridCol w="748145"/>
                <a:gridCol w="748145"/>
                <a:gridCol w="748145"/>
                <a:gridCol w="976750"/>
              </a:tblGrid>
              <a:tr h="177253">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0000"/>
                          </a:solidFill>
                          <a:effectLst/>
                          <a:latin typeface="Calibri"/>
                        </a:rPr>
                        <a:t>Overall:</a:t>
                      </a:r>
                      <a:endParaRPr lang="en-US" sz="1800" b="1"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0000"/>
                          </a:solidFill>
                          <a:effectLst/>
                          <a:latin typeface="Calibri"/>
                        </a:rPr>
                        <a:t>White:</a:t>
                      </a:r>
                      <a:endParaRPr lang="en-US" sz="1800" b="1"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1"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0000"/>
                          </a:solidFill>
                          <a:effectLst/>
                          <a:latin typeface="Calibri"/>
                        </a:rPr>
                        <a:t>Black:</a:t>
                      </a:r>
                      <a:endParaRPr lang="en-US" sz="1800" b="1"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a:rPr>
                        <a:t>Hispanic:</a:t>
                      </a:r>
                    </a:p>
                  </a:txBody>
                  <a:tcPr marL="11510" marR="11510" marT="11510" marB="0" anchor="b">
                    <a:lnL>
                      <a:noFill/>
                    </a:lnL>
                    <a:lnR>
                      <a:noFill/>
                    </a:lnR>
                    <a:lnT>
                      <a:noFill/>
                    </a:lnT>
                    <a:lnB>
                      <a:noFill/>
                    </a:lnB>
                  </a:tcPr>
                </a:tc>
              </a:tr>
              <a:tr h="177253">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USA</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6.01</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5.06</a:t>
                      </a: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11.25</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5.09</a:t>
                      </a:r>
                    </a:p>
                  </a:txBody>
                  <a:tcPr marL="11510" marR="11510" marT="11510" marB="0" anchor="b">
                    <a:lnL>
                      <a:noFill/>
                    </a:lnL>
                    <a:lnR>
                      <a:noFill/>
                    </a:lnR>
                    <a:lnT>
                      <a:noFill/>
                    </a:lnT>
                    <a:lnB>
                      <a:noFill/>
                    </a:lnB>
                  </a:tcPr>
                </a:tc>
              </a:tr>
              <a:tr h="177253">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MS</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9.25</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WV</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6.99</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KS</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14.18</a:t>
                      </a: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RI</a:t>
                      </a: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7.22</a:t>
                      </a: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AL</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8.57</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AL</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6.92</a:t>
                      </a: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smtClean="0">
                          <a:solidFill>
                            <a:srgbClr val="000000"/>
                          </a:solidFill>
                          <a:effectLst/>
                          <a:latin typeface="Calibri"/>
                        </a:rPr>
                        <a:t>^WI</a:t>
                      </a:r>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14</a:t>
                      </a:r>
                    </a:p>
                  </a:txBody>
                  <a:tcPr marL="11510" marR="11510" marT="11510"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PN</a:t>
                      </a: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6.99</a:t>
                      </a: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LA</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8.35</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smtClean="0">
                          <a:solidFill>
                            <a:srgbClr val="000000"/>
                          </a:solidFill>
                          <a:effectLst/>
                          <a:latin typeface="Calibri"/>
                        </a:rPr>
                        <a:t>ME</a:t>
                      </a:r>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6.77</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FF0000"/>
                          </a:solidFill>
                          <a:effectLst/>
                          <a:latin typeface="Calibri"/>
                        </a:rPr>
                        <a:t>^OH</a:t>
                      </a:r>
                      <a:endParaRPr lang="en-US" sz="1800" b="1" i="0" u="none" strike="noStrike" dirty="0">
                        <a:solidFill>
                          <a:srgbClr val="FF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a:solidFill>
                            <a:srgbClr val="FF0000"/>
                          </a:solidFill>
                          <a:effectLst/>
                          <a:latin typeface="Calibri"/>
                        </a:rPr>
                        <a:t>13.57</a:t>
                      </a:r>
                    </a:p>
                  </a:txBody>
                  <a:tcPr marL="11510" marR="11510" marT="11510" marB="0" anchor="b">
                    <a:lnL>
                      <a:noFill/>
                    </a:lnL>
                    <a:lnR>
                      <a:noFill/>
                    </a:lnR>
                    <a:lnT>
                      <a:noFill/>
                    </a:lnT>
                    <a:lnB>
                      <a:noFill/>
                    </a:lnB>
                  </a:tcPr>
                </a:tc>
                <a:tc>
                  <a:txBody>
                    <a:bodyPr/>
                    <a:lstStyle/>
                    <a:p>
                      <a:pPr algn="ctr" fontAlgn="b"/>
                      <a:endParaRPr lang="en-US" sz="1800" b="1" i="0" u="none" strike="noStrike" dirty="0">
                        <a:solidFill>
                          <a:srgbClr val="FF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a:solidFill>
                            <a:srgbClr val="FF0000"/>
                          </a:solidFill>
                          <a:effectLst/>
                          <a:latin typeface="Calibri"/>
                        </a:rPr>
                        <a:t>OH</a:t>
                      </a:r>
                    </a:p>
                  </a:txBody>
                  <a:tcPr marL="11510" marR="11510" marT="11510" marB="0" anchor="b">
                    <a:lnL>
                      <a:noFill/>
                    </a:lnL>
                    <a:lnR>
                      <a:noFill/>
                    </a:lnR>
                    <a:lnT>
                      <a:noFill/>
                    </a:lnT>
                    <a:lnB>
                      <a:noFill/>
                    </a:lnB>
                  </a:tcPr>
                </a:tc>
                <a:tc>
                  <a:txBody>
                    <a:bodyPr/>
                    <a:lstStyle/>
                    <a:p>
                      <a:pPr algn="ctr" fontAlgn="b"/>
                      <a:r>
                        <a:rPr lang="en-US" sz="1800" b="1" i="0" u="none" strike="noStrike" dirty="0">
                          <a:solidFill>
                            <a:srgbClr val="FF0000"/>
                          </a:solidFill>
                          <a:effectLst/>
                          <a:latin typeface="Calibri"/>
                        </a:rPr>
                        <a:t>6.92</a:t>
                      </a:r>
                    </a:p>
                  </a:txBody>
                  <a:tcPr marL="11510" marR="11510" marT="11510" marB="0" anchor="b">
                    <a:lnL>
                      <a:noFill/>
                    </a:lnL>
                    <a:lnR>
                      <a:noFill/>
                    </a:lnR>
                    <a:lnT>
                      <a:noFill/>
                    </a:lnT>
                    <a:lnB>
                      <a:noFill/>
                    </a:lnB>
                  </a:tcPr>
                </a:tc>
              </a:tr>
              <a:tr h="177253">
                <a:tc>
                  <a:txBody>
                    <a:bodyPr/>
                    <a:lstStyle/>
                    <a:p>
                      <a:pPr algn="ctr" fontAlgn="b"/>
                      <a:r>
                        <a:rPr lang="en-US" sz="1800" b="0" i="0" u="none" strike="noStrike" dirty="0" smtClean="0">
                          <a:solidFill>
                            <a:srgbClr val="000000"/>
                          </a:solidFill>
                          <a:effectLst/>
                          <a:latin typeface="Calibri"/>
                        </a:rPr>
                        <a:t>DE</a:t>
                      </a:r>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7.64</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MS</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6.76</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smtClean="0">
                          <a:solidFill>
                            <a:srgbClr val="000000"/>
                          </a:solidFill>
                          <a:effectLst/>
                          <a:latin typeface="Calibri"/>
                        </a:rPr>
                        <a:t>^MI</a:t>
                      </a:r>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13.13</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KS</a:t>
                      </a: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6.84</a:t>
                      </a:r>
                    </a:p>
                  </a:txBody>
                  <a:tcPr marL="11510" marR="11510" marT="11510" marB="0" anchor="b">
                    <a:lnL>
                      <a:noFill/>
                    </a:lnL>
                    <a:lnR>
                      <a:noFill/>
                    </a:lnR>
                    <a:lnT>
                      <a:noFill/>
                    </a:lnT>
                    <a:lnB>
                      <a:noFill/>
                    </a:lnB>
                  </a:tcPr>
                </a:tc>
              </a:tr>
              <a:tr h="177253">
                <a:tc>
                  <a:txBody>
                    <a:bodyPr/>
                    <a:lstStyle/>
                    <a:p>
                      <a:pPr algn="ctr" fontAlgn="b"/>
                      <a:r>
                        <a:rPr lang="en-US" sz="1800" b="1" i="0" u="none" strike="noStrike" dirty="0">
                          <a:solidFill>
                            <a:srgbClr val="FF0000"/>
                          </a:solidFill>
                          <a:effectLst/>
                          <a:latin typeface="Calibri"/>
                        </a:rPr>
                        <a:t>OH</a:t>
                      </a:r>
                    </a:p>
                  </a:txBody>
                  <a:tcPr marL="11510" marR="11510" marT="11510" marB="0" anchor="b">
                    <a:lnL>
                      <a:noFill/>
                    </a:lnL>
                    <a:lnR>
                      <a:noFill/>
                    </a:lnR>
                    <a:lnT>
                      <a:noFill/>
                    </a:lnT>
                    <a:lnB>
                      <a:noFill/>
                    </a:lnB>
                  </a:tcPr>
                </a:tc>
                <a:tc>
                  <a:txBody>
                    <a:bodyPr/>
                    <a:lstStyle/>
                    <a:p>
                      <a:pPr algn="ctr" fontAlgn="b"/>
                      <a:r>
                        <a:rPr lang="en-US" sz="1800" b="1" i="0" u="none" strike="noStrike" dirty="0">
                          <a:solidFill>
                            <a:srgbClr val="FF0000"/>
                          </a:solidFill>
                          <a:effectLst/>
                          <a:latin typeface="Calibri"/>
                        </a:rPr>
                        <a:t>7.6</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AR</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6.7</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smtClean="0">
                          <a:solidFill>
                            <a:srgbClr val="000000"/>
                          </a:solidFill>
                          <a:effectLst/>
                          <a:latin typeface="Calibri"/>
                        </a:rPr>
                        <a:t>^IL</a:t>
                      </a:r>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12.93</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KY</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6.75</a:t>
                      </a: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AR</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7.41</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OK</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6.51</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AL</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12.9</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ID</a:t>
                      </a: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6.68</a:t>
                      </a: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SC</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7.23</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IN</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6.46</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UT</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12.89</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OK</a:t>
                      </a: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6.54</a:t>
                      </a: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NC</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7.2</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KY</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6.4</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smtClean="0">
                          <a:solidFill>
                            <a:srgbClr val="000000"/>
                          </a:solidFill>
                          <a:effectLst/>
                          <a:latin typeface="Calibri"/>
                        </a:rPr>
                        <a:t>^IN</a:t>
                      </a:r>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12.87</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MS</a:t>
                      </a: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6.35</a:t>
                      </a: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IN</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7.19</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a:solidFill>
                            <a:srgbClr val="FF0000"/>
                          </a:solidFill>
                          <a:effectLst/>
                          <a:latin typeface="Calibri"/>
                        </a:rPr>
                        <a:t>OH</a:t>
                      </a:r>
                    </a:p>
                  </a:txBody>
                  <a:tcPr marL="11510" marR="11510" marT="11510" marB="0" anchor="b">
                    <a:lnL>
                      <a:noFill/>
                    </a:lnL>
                    <a:lnR>
                      <a:noFill/>
                    </a:lnR>
                    <a:lnT>
                      <a:noFill/>
                    </a:lnT>
                    <a:lnB>
                      <a:noFill/>
                    </a:lnB>
                  </a:tcPr>
                </a:tc>
                <a:tc>
                  <a:txBody>
                    <a:bodyPr/>
                    <a:lstStyle/>
                    <a:p>
                      <a:pPr algn="ctr" fontAlgn="b"/>
                      <a:r>
                        <a:rPr lang="en-US" sz="1800" b="1" i="0" u="none" strike="noStrike" dirty="0">
                          <a:solidFill>
                            <a:srgbClr val="FF0000"/>
                          </a:solidFill>
                          <a:effectLst/>
                          <a:latin typeface="Calibri"/>
                        </a:rPr>
                        <a:t>6.31</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smtClean="0">
                          <a:solidFill>
                            <a:srgbClr val="000000"/>
                          </a:solidFill>
                          <a:effectLst/>
                          <a:latin typeface="Calibri"/>
                        </a:rPr>
                        <a:t>DE</a:t>
                      </a:r>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12.82</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AR</a:t>
                      </a: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6.15</a:t>
                      </a: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OK</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7.17</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LA</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6.15</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PN</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12.66</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IN</a:t>
                      </a: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6.09</a:t>
                      </a:r>
                    </a:p>
                  </a:txBody>
                  <a:tcPr marL="11510" marR="11510" marT="11510" marB="0" anchor="b">
                    <a:lnL>
                      <a:noFill/>
                    </a:lnL>
                    <a:lnR>
                      <a:noFill/>
                    </a:lnR>
                    <a:lnT>
                      <a:noFill/>
                    </a:lnT>
                    <a:lnB>
                      <a:noFill/>
                    </a:lnB>
                  </a:tcPr>
                </a:tc>
              </a:tr>
              <a:tr h="177253">
                <a:tc>
                  <a:txBody>
                    <a:bodyPr/>
                    <a:lstStyle/>
                    <a:p>
                      <a:pPr algn="ctr" fontAlgn="b"/>
                      <a:r>
                        <a:rPr lang="en-US" sz="1800" b="0" i="0" u="none" strike="noStrike">
                          <a:solidFill>
                            <a:srgbClr val="000000"/>
                          </a:solidFill>
                          <a:effectLst/>
                          <a:latin typeface="Calibri"/>
                        </a:rPr>
                        <a:t>TN</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7.16</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TN</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6.09</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NC</a:t>
                      </a:r>
                    </a:p>
                  </a:txBody>
                  <a:tcPr marL="11510" marR="11510" marT="11510" marB="0" anchor="b">
                    <a:lnL>
                      <a:noFill/>
                    </a:lnL>
                    <a:lnR>
                      <a:noFill/>
                    </a:lnR>
                    <a:lnT>
                      <a:noFill/>
                    </a:lnT>
                    <a:lnB>
                      <a:noFill/>
                    </a:lnB>
                  </a:tcPr>
                </a:tc>
                <a:tc>
                  <a:txBody>
                    <a:bodyPr/>
                    <a:lstStyle/>
                    <a:p>
                      <a:pPr algn="ctr" fontAlgn="b"/>
                      <a:r>
                        <a:rPr lang="en-US" sz="1800" b="0" i="0" u="none" strike="noStrike">
                          <a:solidFill>
                            <a:srgbClr val="000000"/>
                          </a:solidFill>
                          <a:effectLst/>
                          <a:latin typeface="Calibri"/>
                        </a:rPr>
                        <a:t>12.57</a:t>
                      </a:r>
                    </a:p>
                  </a:txBody>
                  <a:tcPr marL="11510" marR="11510" marT="11510"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smtClean="0">
                          <a:solidFill>
                            <a:srgbClr val="000000"/>
                          </a:solidFill>
                          <a:effectLst/>
                          <a:latin typeface="Calibri"/>
                        </a:rPr>
                        <a:t>MO</a:t>
                      </a:r>
                      <a:endParaRPr lang="en-US" sz="1800" b="0" i="0" u="none" strike="noStrike" dirty="0">
                        <a:solidFill>
                          <a:srgbClr val="000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0" i="0" u="none" strike="noStrike" dirty="0">
                          <a:solidFill>
                            <a:srgbClr val="000000"/>
                          </a:solidFill>
                          <a:effectLst/>
                          <a:latin typeface="Calibri"/>
                        </a:rPr>
                        <a:t>6.08</a:t>
                      </a:r>
                    </a:p>
                  </a:txBody>
                  <a:tcPr marL="11510" marR="11510" marT="11510" marB="0" anchor="b">
                    <a:lnL>
                      <a:noFill/>
                    </a:lnL>
                    <a:lnR>
                      <a:noFill/>
                    </a:lnR>
                    <a:lnT>
                      <a:noFill/>
                    </a:lnT>
                    <a:lnB>
                      <a:noFill/>
                    </a:lnB>
                  </a:tcPr>
                </a:tc>
              </a:tr>
              <a:tr h="177253">
                <a:tc>
                  <a:txBody>
                    <a:bodyPr/>
                    <a:lstStyle/>
                    <a:p>
                      <a:pPr algn="ctr" fontAlgn="b"/>
                      <a:r>
                        <a:rPr lang="en-US" sz="1800" b="1" i="0" u="none" strike="noStrike" dirty="0" smtClean="0">
                          <a:solidFill>
                            <a:srgbClr val="008000"/>
                          </a:solidFill>
                          <a:effectLst/>
                          <a:latin typeface="Calibri"/>
                        </a:rPr>
                        <a:t>*MA</a:t>
                      </a:r>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8000"/>
                          </a:solidFill>
                          <a:effectLst/>
                          <a:latin typeface="Calibri"/>
                        </a:rPr>
                        <a:t>4.21</a:t>
                      </a:r>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8000"/>
                          </a:solidFill>
                          <a:effectLst/>
                          <a:latin typeface="Calibri"/>
                        </a:rPr>
                        <a:t>*NJ</a:t>
                      </a:r>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8000"/>
                          </a:solidFill>
                          <a:effectLst/>
                          <a:latin typeface="Calibri"/>
                        </a:rPr>
                        <a:t>3.20</a:t>
                      </a:r>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8000"/>
                          </a:solidFill>
                          <a:effectLst/>
                          <a:latin typeface="Calibri"/>
                        </a:rPr>
                        <a:t>*MA</a:t>
                      </a:r>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8000"/>
                          </a:solidFill>
                          <a:effectLst/>
                          <a:latin typeface="Calibri"/>
                        </a:rPr>
                        <a:t>6.90</a:t>
                      </a:r>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8000"/>
                          </a:solidFill>
                          <a:effectLst/>
                          <a:latin typeface="Calibri"/>
                        </a:rPr>
                        <a:t>*IA</a:t>
                      </a:r>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c>
                  <a:txBody>
                    <a:bodyPr/>
                    <a:lstStyle/>
                    <a:p>
                      <a:pPr algn="ctr" fontAlgn="b"/>
                      <a:r>
                        <a:rPr lang="en-US" sz="1800" b="1" i="0" u="none" strike="noStrike" dirty="0" smtClean="0">
                          <a:solidFill>
                            <a:srgbClr val="008000"/>
                          </a:solidFill>
                          <a:effectLst/>
                          <a:latin typeface="Calibri"/>
                        </a:rPr>
                        <a:t>2.65</a:t>
                      </a:r>
                      <a:endParaRPr lang="en-US" sz="1800" b="1" i="0" u="none" strike="noStrike" dirty="0">
                        <a:solidFill>
                          <a:srgbClr val="008000"/>
                        </a:solidFill>
                        <a:effectLst/>
                        <a:latin typeface="Calibri"/>
                      </a:endParaRPr>
                    </a:p>
                  </a:txBody>
                  <a:tcPr marL="11510" marR="11510" marT="11510" marB="0" anchor="b">
                    <a:lnL>
                      <a:noFill/>
                    </a:lnL>
                    <a:lnR>
                      <a:noFill/>
                    </a:lnR>
                    <a:lnT>
                      <a:noFill/>
                    </a:lnT>
                    <a:lnB>
                      <a:noFill/>
                    </a:lnB>
                  </a:tcPr>
                </a:tc>
              </a:tr>
            </a:tbl>
          </a:graphicData>
        </a:graphic>
      </p:graphicFrame>
      <p:sp>
        <p:nvSpPr>
          <p:cNvPr id="4" name="TextBox 3"/>
          <p:cNvSpPr txBox="1"/>
          <p:nvPr/>
        </p:nvSpPr>
        <p:spPr>
          <a:xfrm>
            <a:off x="7447314" y="6488668"/>
            <a:ext cx="1696686" cy="369332"/>
          </a:xfrm>
          <a:prstGeom prst="rect">
            <a:avLst/>
          </a:prstGeom>
          <a:noFill/>
        </p:spPr>
        <p:txBody>
          <a:bodyPr wrap="none" rtlCol="0">
            <a:spAutoFit/>
          </a:bodyPr>
          <a:lstStyle/>
          <a:p>
            <a:r>
              <a:rPr lang="en-US" dirty="0" smtClean="0"/>
              <a:t>NCHS: 8/6/2015</a:t>
            </a:r>
            <a:endParaRPr lang="en-US" dirty="0"/>
          </a:p>
        </p:txBody>
      </p:sp>
      <p:sp>
        <p:nvSpPr>
          <p:cNvPr id="5" name="Title 4"/>
          <p:cNvSpPr txBox="1">
            <a:spLocks noGrp="1"/>
          </p:cNvSpPr>
          <p:nvPr>
            <p:ph type="title"/>
          </p:nvPr>
        </p:nvSpPr>
        <p:spPr>
          <a:xfrm>
            <a:off x="457200" y="111670"/>
            <a:ext cx="8229600" cy="1143000"/>
          </a:xfrm>
          <a:prstGeom prst="rect">
            <a:avLst/>
          </a:prstGeom>
          <a:noFill/>
        </p:spPr>
        <p:txBody>
          <a:bodyPr wrap="none" rtlCol="0">
            <a:spAutoFit/>
          </a:bodyPr>
          <a:lstStyle/>
          <a:p>
            <a:r>
              <a:rPr lang="en-US" sz="2000" b="1" dirty="0" smtClean="0"/>
              <a:t>2011-2013 USA Infant Mortality Rates, by State and by Race, from Worse to Best:</a:t>
            </a:r>
            <a:endParaRPr lang="en-US" sz="2000" b="1" dirty="0"/>
          </a:p>
        </p:txBody>
      </p:sp>
      <p:sp>
        <p:nvSpPr>
          <p:cNvPr id="2" name="TextBox 1"/>
          <p:cNvSpPr txBox="1"/>
          <p:nvPr/>
        </p:nvSpPr>
        <p:spPr>
          <a:xfrm>
            <a:off x="101600" y="6488668"/>
            <a:ext cx="2172102" cy="369332"/>
          </a:xfrm>
          <a:prstGeom prst="rect">
            <a:avLst/>
          </a:prstGeom>
          <a:noFill/>
        </p:spPr>
        <p:txBody>
          <a:bodyPr wrap="none" rtlCol="0">
            <a:spAutoFit/>
          </a:bodyPr>
          <a:lstStyle/>
          <a:p>
            <a:r>
              <a:rPr lang="en-US" b="1" dirty="0" smtClean="0">
                <a:solidFill>
                  <a:srgbClr val="008000"/>
                </a:solidFill>
              </a:rPr>
              <a:t>*Best Rates in Green</a:t>
            </a:r>
            <a:endParaRPr lang="en-US" b="1" dirty="0">
              <a:solidFill>
                <a:srgbClr val="008000"/>
              </a:solidFill>
            </a:endParaRPr>
          </a:p>
        </p:txBody>
      </p:sp>
      <p:sp>
        <p:nvSpPr>
          <p:cNvPr id="6" name="TextBox 5"/>
          <p:cNvSpPr txBox="1"/>
          <p:nvPr/>
        </p:nvSpPr>
        <p:spPr>
          <a:xfrm>
            <a:off x="190500" y="5863559"/>
            <a:ext cx="8784275" cy="553998"/>
          </a:xfrm>
          <a:prstGeom prst="rect">
            <a:avLst/>
          </a:prstGeom>
          <a:noFill/>
        </p:spPr>
        <p:txBody>
          <a:bodyPr wrap="none" rtlCol="0">
            <a:spAutoFit/>
          </a:bodyPr>
          <a:lstStyle/>
          <a:p>
            <a:r>
              <a:rPr lang="en-US" sz="1600" b="1" dirty="0" smtClean="0">
                <a:solidFill>
                  <a:srgbClr val="FF0000"/>
                </a:solidFill>
              </a:rPr>
              <a:t>Note that in each IMR group Ohio is the only State amongst the worst “10” in the USA for each group</a:t>
            </a:r>
          </a:p>
          <a:p>
            <a:r>
              <a:rPr lang="en-US" sz="1400" b="1" dirty="0" smtClean="0">
                <a:solidFill>
                  <a:srgbClr val="000000"/>
                </a:solidFill>
              </a:rPr>
              <a:t>                 ^</a:t>
            </a:r>
            <a:r>
              <a:rPr lang="en-US" sz="1400" i="1" dirty="0" smtClean="0">
                <a:solidFill>
                  <a:srgbClr val="000000"/>
                </a:solidFill>
              </a:rPr>
              <a:t>Also note 5 of the 6 States that make up Perinatal Region V are amongst the worst for black IMR</a:t>
            </a:r>
            <a:endParaRPr lang="en-US" sz="1400" i="1" dirty="0">
              <a:solidFill>
                <a:srgbClr val="000000"/>
              </a:solidFill>
            </a:endParaRPr>
          </a:p>
        </p:txBody>
      </p:sp>
    </p:spTree>
    <p:extLst>
      <p:ext uri="{BB962C8B-B14F-4D97-AF65-F5344CB8AC3E}">
        <p14:creationId xmlns:p14="http://schemas.microsoft.com/office/powerpoint/2010/main" val="301867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990600"/>
          </a:xfrm>
        </p:spPr>
        <p:txBody>
          <a:bodyPr/>
          <a:lstStyle/>
          <a:p>
            <a:r>
              <a:rPr lang="en-US" dirty="0" smtClean="0"/>
              <a:t>Why should Ohio care?</a:t>
            </a:r>
            <a:endParaRPr lang="en-US" dirty="0"/>
          </a:p>
        </p:txBody>
      </p:sp>
      <p:sp>
        <p:nvSpPr>
          <p:cNvPr id="3" name="Content Placeholder 2"/>
          <p:cNvSpPr>
            <a:spLocks noGrp="1"/>
          </p:cNvSpPr>
          <p:nvPr>
            <p:ph idx="1"/>
          </p:nvPr>
        </p:nvSpPr>
        <p:spPr>
          <a:xfrm>
            <a:off x="228600" y="1143000"/>
            <a:ext cx="8686800" cy="5562600"/>
          </a:xfrm>
        </p:spPr>
        <p:txBody>
          <a:bodyPr>
            <a:normAutofit fontScale="85000" lnSpcReduction="10000"/>
          </a:bodyPr>
          <a:lstStyle/>
          <a:p>
            <a:r>
              <a:rPr lang="en-US" sz="2800" dirty="0" smtClean="0"/>
              <a:t>The math has caught up to us:</a:t>
            </a:r>
          </a:p>
          <a:p>
            <a:pPr lvl="1"/>
            <a:r>
              <a:rPr lang="en-US" sz="2400" dirty="0" smtClean="0"/>
              <a:t>#7 for births/State per year, yet only State amongst worst for Overall, White, Black, and Hispanic IMR </a:t>
            </a:r>
            <a:r>
              <a:rPr lang="en-US" sz="1900" dirty="0" smtClean="0"/>
              <a:t>(August, 2015, NCHS, data from 2011-2013)</a:t>
            </a:r>
          </a:p>
          <a:p>
            <a:r>
              <a:rPr lang="en-US" sz="2800" dirty="0" smtClean="0"/>
              <a:t>Even the people at the top are affected by disparities.</a:t>
            </a:r>
          </a:p>
          <a:p>
            <a:pPr lvl="1"/>
            <a:r>
              <a:rPr lang="en-US" sz="2400" i="1" dirty="0" smtClean="0"/>
              <a:t>“We all do better when we all do better!” Paul Wellstone</a:t>
            </a:r>
            <a:endParaRPr lang="en-US" sz="2400" i="1" dirty="0"/>
          </a:p>
          <a:p>
            <a:pPr marL="182563" lvl="1"/>
            <a:r>
              <a:rPr lang="en-US" sz="2800" dirty="0" smtClean="0"/>
              <a:t>Social </a:t>
            </a:r>
            <a:r>
              <a:rPr lang="en-US" sz="2800" dirty="0"/>
              <a:t>justice.  </a:t>
            </a:r>
          </a:p>
          <a:p>
            <a:pPr marL="455613" lvl="2"/>
            <a:r>
              <a:rPr lang="en-US" sz="2400" i="1" dirty="0"/>
              <a:t> “The philosophy behind science is to discover truth. The philosophy behind medicine is to use that truth for the benefit of your patient. The philosophy behind public health is social justice.”  </a:t>
            </a:r>
            <a:r>
              <a:rPr lang="en-US" sz="2400" i="1" dirty="0" err="1"/>
              <a:t>Wm</a:t>
            </a:r>
            <a:r>
              <a:rPr lang="en-US" sz="2400" i="1" dirty="0"/>
              <a:t> </a:t>
            </a:r>
            <a:r>
              <a:rPr lang="en-US" sz="2400" i="1" dirty="0" err="1" smtClean="0"/>
              <a:t>Foege</a:t>
            </a:r>
            <a:endParaRPr lang="en-US" dirty="0" smtClean="0"/>
          </a:p>
          <a:p>
            <a:pPr lvl="2"/>
            <a:r>
              <a:rPr lang="en-US" dirty="0"/>
              <a:t>Disparities are mostly the result of policy decisions that systematically disadvantage some populations over </a:t>
            </a:r>
            <a:r>
              <a:rPr lang="en-US" dirty="0" smtClean="0"/>
              <a:t>others, especially </a:t>
            </a:r>
            <a:r>
              <a:rPr lang="en-US" dirty="0"/>
              <a:t>populations of </a:t>
            </a:r>
            <a:r>
              <a:rPr lang="en-US" dirty="0" smtClean="0"/>
              <a:t>color. (Dr. Ed </a:t>
            </a:r>
            <a:r>
              <a:rPr lang="en-US" dirty="0" err="1" smtClean="0"/>
              <a:t>Ehlinger</a:t>
            </a:r>
            <a:r>
              <a:rPr lang="en-US" dirty="0" smtClean="0"/>
              <a:t>, DOH MN, current ASTHO President)</a:t>
            </a:r>
          </a:p>
          <a:p>
            <a:pPr lvl="2"/>
            <a:r>
              <a:rPr lang="en-US" dirty="0" smtClean="0"/>
              <a:t>Healthy People 2010 recognized that communities, States, and national organizations will need to take a multi-disciplinary approach to achieving health equity – an approach that involves improving health, education, housing, labor, justice, transportation, agriculture, and the environment, as well as data collection itself. (HP 2010)</a:t>
            </a:r>
          </a:p>
          <a:p>
            <a:pPr lvl="2"/>
            <a:endParaRPr lang="en-US" dirty="0"/>
          </a:p>
          <a:p>
            <a:endParaRPr lang="en-US" sz="2800" dirty="0"/>
          </a:p>
        </p:txBody>
      </p:sp>
    </p:spTree>
    <p:extLst>
      <p:ext uri="{BB962C8B-B14F-4D97-AF65-F5344CB8AC3E}">
        <p14:creationId xmlns:p14="http://schemas.microsoft.com/office/powerpoint/2010/main" val="213528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150" y="49213"/>
            <a:ext cx="8762824" cy="1325824"/>
          </a:xfrm>
        </p:spPr>
        <p:txBody>
          <a:bodyPr>
            <a:normAutofit fontScale="90000"/>
          </a:bodyPr>
          <a:lstStyle/>
          <a:p>
            <a:r>
              <a:rPr lang="en-US" dirty="0" smtClean="0"/>
              <a:t>Disparities in Birth Outcomes are the tip of the health disparities iceberg</a:t>
            </a:r>
            <a:endParaRPr lang="en-US" dirty="0"/>
          </a:p>
        </p:txBody>
      </p:sp>
      <p:pic>
        <p:nvPicPr>
          <p:cNvPr id="14337" name="Picture 2" descr="iceber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59620" y="1483529"/>
            <a:ext cx="7010400" cy="5316220"/>
          </a:xfrm>
        </p:spPr>
      </p:pic>
      <p:sp>
        <p:nvSpPr>
          <p:cNvPr id="14338" name="Text Box 3"/>
          <p:cNvSpPr txBox="1">
            <a:spLocks noChangeArrowheads="1"/>
          </p:cNvSpPr>
          <p:nvPr/>
        </p:nvSpPr>
        <p:spPr bwMode="auto">
          <a:xfrm>
            <a:off x="4803643" y="4931362"/>
            <a:ext cx="82105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dirty="0" smtClean="0">
                <a:solidFill>
                  <a:schemeClr val="bg1"/>
                </a:solidFill>
                <a:latin typeface="Arial" charset="0"/>
                <a:sym typeface="Chalkboard" charset="0"/>
              </a:rPr>
              <a:t>Injuries</a:t>
            </a:r>
            <a:endParaRPr lang="en-US" sz="1400" dirty="0">
              <a:solidFill>
                <a:schemeClr val="bg1"/>
              </a:solidFill>
              <a:latin typeface="Arial" charset="0"/>
              <a:sym typeface="Chalkboard" charset="0"/>
            </a:endParaRPr>
          </a:p>
        </p:txBody>
      </p:sp>
      <p:sp>
        <p:nvSpPr>
          <p:cNvPr id="14339" name="Text Box 4"/>
          <p:cNvSpPr txBox="1">
            <a:spLocks noChangeArrowheads="1"/>
          </p:cNvSpPr>
          <p:nvPr/>
        </p:nvSpPr>
        <p:spPr bwMode="auto">
          <a:xfrm>
            <a:off x="2572009" y="4693919"/>
            <a:ext cx="95089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Dementia</a:t>
            </a:r>
            <a:endParaRPr lang="en-US" sz="1400" dirty="0">
              <a:solidFill>
                <a:schemeClr val="bg1"/>
              </a:solidFill>
              <a:latin typeface="Arial" charset="0"/>
              <a:sym typeface="Chalkboard" charset="0"/>
            </a:endParaRPr>
          </a:p>
        </p:txBody>
      </p:sp>
      <p:sp>
        <p:nvSpPr>
          <p:cNvPr id="14340" name="Text Box 5"/>
          <p:cNvSpPr txBox="1">
            <a:spLocks noChangeArrowheads="1"/>
          </p:cNvSpPr>
          <p:nvPr/>
        </p:nvSpPr>
        <p:spPr bwMode="auto">
          <a:xfrm>
            <a:off x="996580" y="3875910"/>
            <a:ext cx="1239440"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i="1" dirty="0" smtClean="0">
                <a:solidFill>
                  <a:schemeClr val="bg1"/>
                </a:solidFill>
                <a:latin typeface="Arial" charset="0"/>
                <a:sym typeface="Chalkboard" charset="0"/>
              </a:rPr>
              <a:t>Hypertension</a:t>
            </a:r>
            <a:endParaRPr lang="en-US" sz="1400" dirty="0">
              <a:solidFill>
                <a:schemeClr val="bg1"/>
              </a:solidFill>
              <a:latin typeface="Arial" charset="0"/>
              <a:sym typeface="Chalkboard" charset="0"/>
            </a:endParaRPr>
          </a:p>
        </p:txBody>
      </p:sp>
      <p:sp>
        <p:nvSpPr>
          <p:cNvPr id="14341" name="Text Box 6"/>
          <p:cNvSpPr txBox="1">
            <a:spLocks noChangeArrowheads="1"/>
          </p:cNvSpPr>
          <p:nvPr/>
        </p:nvSpPr>
        <p:spPr bwMode="auto">
          <a:xfrm>
            <a:off x="1316165" y="4457323"/>
            <a:ext cx="840293"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dirty="0" smtClean="0">
                <a:solidFill>
                  <a:schemeClr val="bg1"/>
                </a:solidFill>
                <a:latin typeface="Arial" charset="0"/>
                <a:sym typeface="Chalkboard" charset="0"/>
              </a:rPr>
              <a:t>Obesity</a:t>
            </a:r>
            <a:endParaRPr lang="en-US" sz="1400" b="1" dirty="0">
              <a:solidFill>
                <a:schemeClr val="bg1"/>
              </a:solidFill>
              <a:latin typeface="Arial" charset="0"/>
              <a:sym typeface="Chalkboard" charset="0"/>
            </a:endParaRPr>
          </a:p>
        </p:txBody>
      </p:sp>
      <p:sp>
        <p:nvSpPr>
          <p:cNvPr id="14342" name="Text Box 7"/>
          <p:cNvSpPr txBox="1">
            <a:spLocks noChangeArrowheads="1"/>
          </p:cNvSpPr>
          <p:nvPr/>
        </p:nvSpPr>
        <p:spPr bwMode="auto">
          <a:xfrm>
            <a:off x="788220" y="3247024"/>
            <a:ext cx="1289133"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Heart disease</a:t>
            </a:r>
            <a:endParaRPr lang="en-US" sz="1400" dirty="0">
              <a:solidFill>
                <a:schemeClr val="bg1"/>
              </a:solidFill>
              <a:latin typeface="Arial" charset="0"/>
              <a:sym typeface="Chalkboard" charset="0"/>
            </a:endParaRPr>
          </a:p>
        </p:txBody>
      </p:sp>
      <p:sp>
        <p:nvSpPr>
          <p:cNvPr id="14343" name="Text Box 8"/>
          <p:cNvSpPr txBox="1">
            <a:spLocks noChangeArrowheads="1"/>
          </p:cNvSpPr>
          <p:nvPr/>
        </p:nvSpPr>
        <p:spPr bwMode="auto">
          <a:xfrm>
            <a:off x="1141439" y="4923424"/>
            <a:ext cx="118974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Renal failure</a:t>
            </a:r>
            <a:endParaRPr lang="en-US" sz="1400" dirty="0">
              <a:solidFill>
                <a:schemeClr val="bg1"/>
              </a:solidFill>
              <a:latin typeface="Arial" charset="0"/>
              <a:sym typeface="Chalkboard" charset="0"/>
            </a:endParaRPr>
          </a:p>
        </p:txBody>
      </p:sp>
      <p:sp>
        <p:nvSpPr>
          <p:cNvPr id="14344" name="Text Box 9"/>
          <p:cNvSpPr txBox="1">
            <a:spLocks noChangeArrowheads="1"/>
          </p:cNvSpPr>
          <p:nvPr/>
        </p:nvSpPr>
        <p:spPr bwMode="auto">
          <a:xfrm>
            <a:off x="1875658" y="5504449"/>
            <a:ext cx="772966"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Suicide</a:t>
            </a:r>
            <a:endParaRPr lang="en-US" sz="1400" dirty="0">
              <a:solidFill>
                <a:schemeClr val="bg1"/>
              </a:solidFill>
              <a:latin typeface="Arial" charset="0"/>
              <a:sym typeface="Chalkboard" charset="0"/>
            </a:endParaRPr>
          </a:p>
        </p:txBody>
      </p:sp>
      <p:sp>
        <p:nvSpPr>
          <p:cNvPr id="14345" name="Text Box 10"/>
          <p:cNvSpPr txBox="1">
            <a:spLocks noChangeArrowheads="1"/>
          </p:cNvSpPr>
          <p:nvPr/>
        </p:nvSpPr>
        <p:spPr bwMode="auto">
          <a:xfrm>
            <a:off x="4091637" y="5350561"/>
            <a:ext cx="119269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Tuberculosis</a:t>
            </a:r>
            <a:endParaRPr lang="en-US" sz="1400" dirty="0">
              <a:solidFill>
                <a:schemeClr val="bg1"/>
              </a:solidFill>
              <a:latin typeface="Arial" charset="0"/>
              <a:sym typeface="Chalkboard" charset="0"/>
            </a:endParaRPr>
          </a:p>
        </p:txBody>
      </p:sp>
      <p:sp>
        <p:nvSpPr>
          <p:cNvPr id="14346" name="Text Box 11"/>
          <p:cNvSpPr txBox="1">
            <a:spLocks noChangeArrowheads="1"/>
          </p:cNvSpPr>
          <p:nvPr/>
        </p:nvSpPr>
        <p:spPr bwMode="auto">
          <a:xfrm>
            <a:off x="3313139" y="5971886"/>
            <a:ext cx="772966"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Anxiety</a:t>
            </a:r>
            <a:endParaRPr lang="en-US" sz="1400" dirty="0">
              <a:solidFill>
                <a:schemeClr val="bg1"/>
              </a:solidFill>
              <a:latin typeface="Arial" charset="0"/>
              <a:sym typeface="Chalkboard" charset="0"/>
            </a:endParaRPr>
          </a:p>
        </p:txBody>
      </p:sp>
      <p:sp>
        <p:nvSpPr>
          <p:cNvPr id="14347" name="Text Box 12"/>
          <p:cNvSpPr txBox="1">
            <a:spLocks noChangeArrowheads="1"/>
          </p:cNvSpPr>
          <p:nvPr/>
        </p:nvSpPr>
        <p:spPr bwMode="auto">
          <a:xfrm>
            <a:off x="4362658" y="5812224"/>
            <a:ext cx="110959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Malnutrition</a:t>
            </a:r>
            <a:endParaRPr lang="en-US" sz="1400" dirty="0">
              <a:solidFill>
                <a:schemeClr val="bg1"/>
              </a:solidFill>
              <a:latin typeface="Arial" charset="0"/>
              <a:sym typeface="Chalkboard" charset="0"/>
            </a:endParaRPr>
          </a:p>
        </p:txBody>
      </p:sp>
      <p:sp>
        <p:nvSpPr>
          <p:cNvPr id="14349" name="Text Box 14"/>
          <p:cNvSpPr txBox="1">
            <a:spLocks noChangeArrowheads="1"/>
          </p:cNvSpPr>
          <p:nvPr/>
        </p:nvSpPr>
        <p:spPr bwMode="auto">
          <a:xfrm>
            <a:off x="6050817" y="4388536"/>
            <a:ext cx="484426"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HIV</a:t>
            </a:r>
            <a:endParaRPr lang="en-US" sz="1400" dirty="0">
              <a:solidFill>
                <a:schemeClr val="bg1"/>
              </a:solidFill>
              <a:latin typeface="Arial" charset="0"/>
              <a:sym typeface="Chalkboard" charset="0"/>
            </a:endParaRPr>
          </a:p>
        </p:txBody>
      </p:sp>
      <p:sp>
        <p:nvSpPr>
          <p:cNvPr id="14350" name="Text Box 15"/>
          <p:cNvSpPr txBox="1">
            <a:spLocks noChangeArrowheads="1"/>
          </p:cNvSpPr>
          <p:nvPr/>
        </p:nvSpPr>
        <p:spPr bwMode="auto">
          <a:xfrm>
            <a:off x="3313139" y="4931362"/>
            <a:ext cx="70403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COPD</a:t>
            </a:r>
            <a:endParaRPr lang="en-US" sz="1400" dirty="0">
              <a:solidFill>
                <a:schemeClr val="bg1"/>
              </a:solidFill>
              <a:latin typeface="Arial" charset="0"/>
              <a:sym typeface="Chalkboard" charset="0"/>
            </a:endParaRPr>
          </a:p>
        </p:txBody>
      </p:sp>
      <p:sp>
        <p:nvSpPr>
          <p:cNvPr id="14351" name="Text Box 16"/>
          <p:cNvSpPr txBox="1">
            <a:spLocks noChangeArrowheads="1"/>
          </p:cNvSpPr>
          <p:nvPr/>
        </p:nvSpPr>
        <p:spPr bwMode="auto">
          <a:xfrm>
            <a:off x="5593160" y="4765098"/>
            <a:ext cx="1399740"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a:solidFill>
                  <a:schemeClr val="bg1"/>
                </a:solidFill>
                <a:latin typeface="Arial" charset="0"/>
                <a:sym typeface="Chalkboard" charset="0"/>
              </a:rPr>
              <a:t>Substance Use</a:t>
            </a:r>
          </a:p>
        </p:txBody>
      </p:sp>
      <p:sp>
        <p:nvSpPr>
          <p:cNvPr id="14352" name="Text Box 17"/>
          <p:cNvSpPr txBox="1">
            <a:spLocks noChangeArrowheads="1"/>
          </p:cNvSpPr>
          <p:nvPr/>
        </p:nvSpPr>
        <p:spPr bwMode="auto">
          <a:xfrm>
            <a:off x="2666510" y="5664111"/>
            <a:ext cx="1090361"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Depression</a:t>
            </a:r>
            <a:endParaRPr lang="en-US" sz="1400" dirty="0">
              <a:solidFill>
                <a:schemeClr val="bg1"/>
              </a:solidFill>
              <a:latin typeface="Arial" charset="0"/>
              <a:sym typeface="Chalkboard" charset="0"/>
            </a:endParaRPr>
          </a:p>
        </p:txBody>
      </p:sp>
      <p:sp>
        <p:nvSpPr>
          <p:cNvPr id="14353" name="Text Box 18"/>
          <p:cNvSpPr txBox="1">
            <a:spLocks noChangeArrowheads="1"/>
          </p:cNvSpPr>
          <p:nvPr/>
        </p:nvSpPr>
        <p:spPr bwMode="auto">
          <a:xfrm>
            <a:off x="2236020" y="3247024"/>
            <a:ext cx="81143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a:solidFill>
                  <a:schemeClr val="bg1"/>
                </a:solidFill>
                <a:latin typeface="Arial" charset="0"/>
                <a:sym typeface="Chalkboard" charset="0"/>
              </a:rPr>
              <a:t> </a:t>
            </a:r>
            <a:r>
              <a:rPr lang="en-US" sz="1400" dirty="0" smtClean="0">
                <a:solidFill>
                  <a:schemeClr val="bg1"/>
                </a:solidFill>
                <a:latin typeface="Arial" charset="0"/>
                <a:sym typeface="Chalkboard" charset="0"/>
              </a:rPr>
              <a:t>Cancer</a:t>
            </a:r>
            <a:endParaRPr lang="en-US" sz="1400" dirty="0">
              <a:solidFill>
                <a:schemeClr val="bg1"/>
              </a:solidFill>
              <a:latin typeface="Arial" charset="0"/>
              <a:sym typeface="Chalkboard" charset="0"/>
            </a:endParaRPr>
          </a:p>
        </p:txBody>
      </p:sp>
      <p:sp>
        <p:nvSpPr>
          <p:cNvPr id="14354" name="Text Box 19"/>
          <p:cNvSpPr txBox="1">
            <a:spLocks noChangeArrowheads="1"/>
          </p:cNvSpPr>
          <p:nvPr/>
        </p:nvSpPr>
        <p:spPr bwMode="auto">
          <a:xfrm>
            <a:off x="2617020" y="3856624"/>
            <a:ext cx="75212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a:solidFill>
                  <a:schemeClr val="bg1"/>
                </a:solidFill>
                <a:latin typeface="Arial" charset="0"/>
                <a:sym typeface="Chalkboard" charset="0"/>
              </a:rPr>
              <a:t> </a:t>
            </a:r>
            <a:r>
              <a:rPr lang="en-US" sz="1400" dirty="0" smtClean="0">
                <a:solidFill>
                  <a:schemeClr val="bg1"/>
                </a:solidFill>
                <a:latin typeface="Arial" charset="0"/>
                <a:sym typeface="Chalkboard" charset="0"/>
              </a:rPr>
              <a:t>Stroke</a:t>
            </a:r>
            <a:endParaRPr lang="en-US" sz="1400" dirty="0">
              <a:solidFill>
                <a:schemeClr val="bg1"/>
              </a:solidFill>
              <a:latin typeface="Arial" charset="0"/>
              <a:sym typeface="Chalkboard" charset="0"/>
            </a:endParaRPr>
          </a:p>
        </p:txBody>
      </p:sp>
      <p:sp>
        <p:nvSpPr>
          <p:cNvPr id="14355" name="Text Box 20"/>
          <p:cNvSpPr txBox="1">
            <a:spLocks noChangeArrowheads="1"/>
          </p:cNvSpPr>
          <p:nvPr/>
        </p:nvSpPr>
        <p:spPr bwMode="auto">
          <a:xfrm>
            <a:off x="4903020" y="3599449"/>
            <a:ext cx="89158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Diabetes</a:t>
            </a:r>
            <a:endParaRPr lang="en-US" sz="1400" dirty="0">
              <a:solidFill>
                <a:schemeClr val="bg1"/>
              </a:solidFill>
              <a:latin typeface="Arial" charset="0"/>
              <a:sym typeface="Chalkboard" charset="0"/>
            </a:endParaRPr>
          </a:p>
        </p:txBody>
      </p:sp>
      <p:sp>
        <p:nvSpPr>
          <p:cNvPr id="14356" name="Text Box 21"/>
          <p:cNvSpPr txBox="1">
            <a:spLocks noChangeArrowheads="1"/>
          </p:cNvSpPr>
          <p:nvPr/>
        </p:nvSpPr>
        <p:spPr bwMode="auto">
          <a:xfrm>
            <a:off x="6122220" y="3932824"/>
            <a:ext cx="110959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dirty="0" smtClean="0">
                <a:solidFill>
                  <a:schemeClr val="bg1"/>
                </a:solidFill>
                <a:latin typeface="Arial" charset="0"/>
                <a:sym typeface="Chalkboard" charset="0"/>
              </a:rPr>
              <a:t>Drug abuse</a:t>
            </a:r>
            <a:endParaRPr lang="en-US" sz="1400" dirty="0">
              <a:solidFill>
                <a:schemeClr val="bg1"/>
              </a:solidFill>
              <a:latin typeface="Arial" charset="0"/>
              <a:sym typeface="Chalkboard" charset="0"/>
            </a:endParaRPr>
          </a:p>
        </p:txBody>
      </p:sp>
      <p:sp>
        <p:nvSpPr>
          <p:cNvPr id="14359" name="Text Box 24"/>
          <p:cNvSpPr txBox="1">
            <a:spLocks noChangeArrowheads="1"/>
          </p:cNvSpPr>
          <p:nvPr/>
        </p:nvSpPr>
        <p:spPr bwMode="auto">
          <a:xfrm>
            <a:off x="0" y="49213"/>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defTabSz="1016000">
              <a:defRPr>
                <a:solidFill>
                  <a:schemeClr val="tx1"/>
                </a:solidFill>
                <a:latin typeface="Calibri" charset="0"/>
                <a:ea typeface="ＭＳ Ｐゴシック" charset="0"/>
                <a:cs typeface="ＭＳ Ｐゴシック" charset="0"/>
              </a:defRPr>
            </a:lvl1pPr>
            <a:lvl2pPr marL="742950" indent="-285750" defTabSz="1016000">
              <a:defRPr>
                <a:solidFill>
                  <a:schemeClr val="tx1"/>
                </a:solidFill>
                <a:latin typeface="Calibri" charset="0"/>
                <a:ea typeface="ＭＳ Ｐゴシック" charset="0"/>
              </a:defRPr>
            </a:lvl2pPr>
            <a:lvl3pPr marL="1143000" indent="-228600" defTabSz="1016000">
              <a:defRPr>
                <a:solidFill>
                  <a:schemeClr val="tx1"/>
                </a:solidFill>
                <a:latin typeface="Calibri" charset="0"/>
                <a:ea typeface="ＭＳ Ｐゴシック" charset="0"/>
              </a:defRPr>
            </a:lvl3pPr>
            <a:lvl4pPr marL="1600200" indent="-228600" defTabSz="1016000">
              <a:defRPr>
                <a:solidFill>
                  <a:schemeClr val="tx1"/>
                </a:solidFill>
                <a:latin typeface="Calibri" charset="0"/>
                <a:ea typeface="ＭＳ Ｐゴシック" charset="0"/>
              </a:defRPr>
            </a:lvl4pPr>
            <a:lvl5pPr marL="2057400" indent="-228600" defTabSz="1016000">
              <a:defRPr>
                <a:solidFill>
                  <a:schemeClr val="tx1"/>
                </a:solidFill>
                <a:latin typeface="Calibri" charset="0"/>
                <a:ea typeface="ＭＳ Ｐゴシック" charset="0"/>
              </a:defRPr>
            </a:lvl5pPr>
            <a:lvl6pPr marL="2514600" indent="-228600" defTabSz="1016000" fontAlgn="base">
              <a:spcBef>
                <a:spcPct val="0"/>
              </a:spcBef>
              <a:spcAft>
                <a:spcPct val="0"/>
              </a:spcAft>
              <a:defRPr>
                <a:solidFill>
                  <a:schemeClr val="tx1"/>
                </a:solidFill>
                <a:latin typeface="Calibri" charset="0"/>
                <a:ea typeface="ＭＳ Ｐゴシック" charset="0"/>
              </a:defRPr>
            </a:lvl6pPr>
            <a:lvl7pPr marL="2971800" indent="-228600" defTabSz="1016000" fontAlgn="base">
              <a:spcBef>
                <a:spcPct val="0"/>
              </a:spcBef>
              <a:spcAft>
                <a:spcPct val="0"/>
              </a:spcAft>
              <a:defRPr>
                <a:solidFill>
                  <a:schemeClr val="tx1"/>
                </a:solidFill>
                <a:latin typeface="Calibri" charset="0"/>
                <a:ea typeface="ＭＳ Ｐゴシック" charset="0"/>
              </a:defRPr>
            </a:lvl7pPr>
            <a:lvl8pPr marL="3429000" indent="-228600" defTabSz="1016000" fontAlgn="base">
              <a:spcBef>
                <a:spcPct val="0"/>
              </a:spcBef>
              <a:spcAft>
                <a:spcPct val="0"/>
              </a:spcAft>
              <a:defRPr>
                <a:solidFill>
                  <a:schemeClr val="tx1"/>
                </a:solidFill>
                <a:latin typeface="Calibri" charset="0"/>
                <a:ea typeface="ＭＳ Ｐゴシック" charset="0"/>
              </a:defRPr>
            </a:lvl8pPr>
            <a:lvl9pPr marL="3886200" indent="-228600" defTabSz="1016000" fontAlgn="base">
              <a:spcBef>
                <a:spcPct val="0"/>
              </a:spcBef>
              <a:spcAft>
                <a:spcPct val="0"/>
              </a:spcAft>
              <a:defRPr>
                <a:solidFill>
                  <a:schemeClr val="tx1"/>
                </a:solidFill>
                <a:latin typeface="Calibri" charset="0"/>
                <a:ea typeface="ＭＳ Ｐゴシック" charset="0"/>
              </a:defRPr>
            </a:lvl9pPr>
          </a:lstStyle>
          <a:p>
            <a:pPr eaLnBrk="0" hangingPunct="0"/>
            <a:endParaRPr lang="en-US" sz="2000">
              <a:solidFill>
                <a:schemeClr val="bg1"/>
              </a:solidFill>
              <a:latin typeface="Times New Roman" charset="0"/>
              <a:sym typeface="Chalkboard" charset="0"/>
            </a:endParaRPr>
          </a:p>
        </p:txBody>
      </p:sp>
      <p:sp>
        <p:nvSpPr>
          <p:cNvPr id="14360" name="TextBox 24"/>
          <p:cNvSpPr txBox="1">
            <a:spLocks noChangeArrowheads="1"/>
          </p:cNvSpPr>
          <p:nvPr/>
        </p:nvSpPr>
        <p:spPr bwMode="auto">
          <a:xfrm>
            <a:off x="3950520" y="4588462"/>
            <a:ext cx="615040" cy="2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ltLang="ja-JP" sz="1400" dirty="0" smtClean="0">
                <a:solidFill>
                  <a:schemeClr val="bg1"/>
                </a:solidFill>
                <a:latin typeface="Chalkboard" charset="0"/>
                <a:ea typeface="ヒラギノ角ゴ Pro W3" charset="0"/>
                <a:cs typeface="ヒラギノ角ゴ Pro W3" charset="0"/>
                <a:sym typeface="Chalkboard" charset="0"/>
              </a:rPr>
              <a:t>STDs</a:t>
            </a:r>
            <a:endParaRPr lang="en-US" sz="1400" dirty="0">
              <a:solidFill>
                <a:schemeClr val="bg1"/>
              </a:solidFill>
              <a:latin typeface="Chalkboard" charset="0"/>
              <a:ea typeface="ヒラギノ角ゴ Pro W3" charset="0"/>
              <a:cs typeface="ヒラギノ角ゴ Pro W3" charset="0"/>
              <a:sym typeface="Chalkboard" charset="0"/>
            </a:endParaRPr>
          </a:p>
        </p:txBody>
      </p:sp>
      <p:sp>
        <p:nvSpPr>
          <p:cNvPr id="14361" name="TextBox 25"/>
          <p:cNvSpPr txBox="1">
            <a:spLocks noChangeArrowheads="1"/>
          </p:cNvSpPr>
          <p:nvPr/>
        </p:nvSpPr>
        <p:spPr bwMode="auto">
          <a:xfrm>
            <a:off x="3744145" y="3285124"/>
            <a:ext cx="773738" cy="2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dirty="0" smtClean="0">
                <a:solidFill>
                  <a:schemeClr val="bg1"/>
                </a:solidFill>
                <a:latin typeface="Chalkboard" charset="0"/>
                <a:ea typeface="ヒラギノ角ゴ Pro W3" charset="0"/>
                <a:cs typeface="ヒラギノ角ゴ Pro W3" charset="0"/>
                <a:sym typeface="Chalkboard" charset="0"/>
              </a:rPr>
              <a:t>Asthma</a:t>
            </a:r>
            <a:endParaRPr lang="en-US" sz="1400" dirty="0">
              <a:solidFill>
                <a:schemeClr val="bg1"/>
              </a:solidFill>
              <a:latin typeface="Chalkboard" charset="0"/>
              <a:ea typeface="ヒラギノ角ゴ Pro W3" charset="0"/>
              <a:cs typeface="ヒラギノ角ゴ Pro W3" charset="0"/>
              <a:sym typeface="Chalkboard" charset="0"/>
            </a:endParaRPr>
          </a:p>
        </p:txBody>
      </p:sp>
      <p:sp>
        <p:nvSpPr>
          <p:cNvPr id="14362" name="TextBox 26"/>
          <p:cNvSpPr txBox="1">
            <a:spLocks noChangeArrowheads="1"/>
          </p:cNvSpPr>
          <p:nvPr/>
        </p:nvSpPr>
        <p:spPr bwMode="auto">
          <a:xfrm>
            <a:off x="2366336" y="2362200"/>
            <a:ext cx="3410677"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dirty="0" smtClean="0">
                <a:solidFill>
                  <a:srgbClr val="FF0000"/>
                </a:solidFill>
                <a:latin typeface="Chalkboard" charset="0"/>
                <a:ea typeface="ヒラギノ角ゴ Pro W3" charset="0"/>
                <a:cs typeface="ヒラギノ角ゴ Pro W3" charset="0"/>
                <a:sym typeface="Chalkboard" charset="0"/>
              </a:rPr>
              <a:t>Disparities in Birth Outcomes</a:t>
            </a:r>
            <a:endParaRPr lang="en-US" b="1" dirty="0">
              <a:solidFill>
                <a:srgbClr val="FF0000"/>
              </a:solidFill>
              <a:latin typeface="Chalkboard" charset="0"/>
              <a:ea typeface="ヒラギノ角ゴ Pro W3" charset="0"/>
              <a:cs typeface="ヒラギノ角ゴ Pro W3" charset="0"/>
              <a:sym typeface="Chalkboard" charset="0"/>
            </a:endParaRPr>
          </a:p>
        </p:txBody>
      </p:sp>
      <p:sp>
        <p:nvSpPr>
          <p:cNvPr id="14363" name="TextBox 1"/>
          <p:cNvSpPr txBox="1">
            <a:spLocks noChangeArrowheads="1"/>
          </p:cNvSpPr>
          <p:nvPr/>
        </p:nvSpPr>
        <p:spPr bwMode="auto">
          <a:xfrm>
            <a:off x="4568058" y="4183685"/>
            <a:ext cx="891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400" b="1" dirty="0" smtClean="0">
                <a:solidFill>
                  <a:schemeClr val="bg1"/>
                </a:solidFill>
              </a:rPr>
              <a:t>Homicide</a:t>
            </a:r>
            <a:endParaRPr lang="en-US" sz="1400" b="1" dirty="0">
              <a:solidFill>
                <a:schemeClr val="bg1"/>
              </a:solidFill>
            </a:endParaRPr>
          </a:p>
        </p:txBody>
      </p:sp>
      <p:sp>
        <p:nvSpPr>
          <p:cNvPr id="14365" name="TextBox 2"/>
          <p:cNvSpPr txBox="1">
            <a:spLocks noChangeArrowheads="1"/>
          </p:cNvSpPr>
          <p:nvPr/>
        </p:nvSpPr>
        <p:spPr bwMode="auto">
          <a:xfrm>
            <a:off x="5121363" y="3236912"/>
            <a:ext cx="2343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smtClean="0">
                <a:solidFill>
                  <a:schemeClr val="bg1"/>
                </a:solidFill>
              </a:rPr>
              <a:t>Unwanted pregnancies</a:t>
            </a:r>
            <a:endParaRPr lang="en-US" dirty="0">
              <a:solidFill>
                <a:schemeClr val="bg1"/>
              </a:solidFill>
            </a:endParaRPr>
          </a:p>
        </p:txBody>
      </p:sp>
      <p:cxnSp>
        <p:nvCxnSpPr>
          <p:cNvPr id="31" name="Straight Connector 30"/>
          <p:cNvCxnSpPr/>
          <p:nvPr/>
        </p:nvCxnSpPr>
        <p:spPr>
          <a:xfrm flipH="1">
            <a:off x="7516813" y="982663"/>
            <a:ext cx="195262" cy="835025"/>
          </a:xfrm>
          <a:prstGeom prst="line">
            <a:avLst/>
          </a:prstGeom>
          <a:ln>
            <a:solidFill>
              <a:schemeClr val="bg1"/>
            </a:solidFill>
            <a:tailEnd type="triangle" w="lg"/>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1035050" y="3413125"/>
            <a:ext cx="15875" cy="15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334417" y="4335757"/>
            <a:ext cx="891591" cy="307777"/>
          </a:xfrm>
          <a:prstGeom prst="rect">
            <a:avLst/>
          </a:prstGeom>
          <a:no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Nephritis</a:t>
            </a:r>
            <a:endParaRPr lang="en-US" sz="1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665157" y="3856624"/>
            <a:ext cx="1015021" cy="369332"/>
          </a:xfrm>
          <a:prstGeom prst="rect">
            <a:avLst/>
          </a:prstGeom>
          <a:noFill/>
        </p:spPr>
        <p:txBody>
          <a:bodyPr wrap="none" rtlCol="0">
            <a:spAutoFit/>
          </a:bodyPr>
          <a:lstStyle/>
          <a:p>
            <a:r>
              <a:rPr lang="en-US" dirty="0" smtClean="0">
                <a:solidFill>
                  <a:schemeClr val="bg1"/>
                </a:solidFill>
              </a:rPr>
              <a:t>Cirrhosis </a:t>
            </a:r>
            <a:endParaRPr lang="en-US" dirty="0">
              <a:solidFill>
                <a:schemeClr val="bg1"/>
              </a:solidFill>
            </a:endParaRPr>
          </a:p>
        </p:txBody>
      </p:sp>
      <p:sp>
        <p:nvSpPr>
          <p:cNvPr id="7" name="TextBox 6"/>
          <p:cNvSpPr txBox="1"/>
          <p:nvPr/>
        </p:nvSpPr>
        <p:spPr>
          <a:xfrm>
            <a:off x="2940307" y="5319782"/>
            <a:ext cx="910827" cy="307777"/>
          </a:xfrm>
          <a:prstGeom prst="rect">
            <a:avLst/>
          </a:prstGeom>
          <a:no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Influenza</a:t>
            </a:r>
            <a:endParaRPr lang="en-US" sz="14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662382" y="3575708"/>
            <a:ext cx="1051891" cy="307777"/>
          </a:xfrm>
          <a:prstGeom prst="rect">
            <a:avLst/>
          </a:prstGeom>
          <a:noFill/>
        </p:spPr>
        <p:txBody>
          <a:bodyPr wrap="none" rtlCol="0">
            <a:spAutoFit/>
          </a:bodyPr>
          <a:lstStyle/>
          <a:p>
            <a:r>
              <a:rPr lang="en-US" sz="1400" dirty="0" smtClean="0">
                <a:solidFill>
                  <a:schemeClr val="bg1"/>
                </a:solidFill>
                <a:latin typeface="Arial" panose="020B0604020202020204" pitchFamily="34" charset="0"/>
                <a:cs typeface="Arial" panose="020B0604020202020204" pitchFamily="34" charset="0"/>
              </a:rPr>
              <a:t>Alcoholism</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96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4913"/>
            <a:ext cx="8229600" cy="818866"/>
          </a:xfrm>
        </p:spPr>
        <p:txBody>
          <a:bodyPr/>
          <a:lstStyle/>
          <a:p>
            <a:pPr algn="ctr"/>
            <a:r>
              <a:rPr lang="en-US" dirty="0" smtClean="0"/>
              <a:t>Determinants of Health</a:t>
            </a:r>
            <a:endParaRPr lang="en-US" dirty="0"/>
          </a:p>
        </p:txBody>
      </p:sp>
      <p:sp>
        <p:nvSpPr>
          <p:cNvPr id="3" name="Content Placeholder 2"/>
          <p:cNvSpPr>
            <a:spLocks noGrp="1"/>
          </p:cNvSpPr>
          <p:nvPr>
            <p:ph idx="1"/>
          </p:nvPr>
        </p:nvSpPr>
        <p:spPr>
          <a:xfrm>
            <a:off x="5376990" y="1085151"/>
            <a:ext cx="3657600" cy="5347602"/>
          </a:xfrm>
        </p:spPr>
        <p:txBody>
          <a:bodyPr>
            <a:normAutofit fontScale="85000" lnSpcReduction="20000"/>
          </a:bodyPr>
          <a:lstStyle/>
          <a:p>
            <a:r>
              <a:rPr lang="en-US" sz="2800" b="1" dirty="0" smtClean="0"/>
              <a:t>Necessary conditions for health (WHO)</a:t>
            </a:r>
          </a:p>
          <a:p>
            <a:pPr marL="406400" indent="-406400">
              <a:lnSpc>
                <a:spcPts val="2300"/>
              </a:lnSpc>
              <a:spcAft>
                <a:spcPct val="30000"/>
              </a:spcAft>
              <a:buBlip>
                <a:blip r:embed="rId2"/>
              </a:buBlip>
            </a:pPr>
            <a:r>
              <a:rPr lang="en-US" dirty="0" smtClean="0"/>
              <a:t>Peace</a:t>
            </a:r>
          </a:p>
          <a:p>
            <a:pPr marL="406400" indent="-406400">
              <a:lnSpc>
                <a:spcPts val="2300"/>
              </a:lnSpc>
              <a:spcAft>
                <a:spcPct val="30000"/>
              </a:spcAft>
              <a:buBlip>
                <a:blip r:embed="rId2"/>
              </a:buBlip>
            </a:pPr>
            <a:r>
              <a:rPr lang="en-US" dirty="0" smtClean="0"/>
              <a:t>Shelter</a:t>
            </a:r>
          </a:p>
          <a:p>
            <a:pPr marL="406400" indent="-406400">
              <a:lnSpc>
                <a:spcPts val="2300"/>
              </a:lnSpc>
              <a:spcAft>
                <a:spcPct val="30000"/>
              </a:spcAft>
              <a:buBlip>
                <a:blip r:embed="rId2"/>
              </a:buBlip>
            </a:pPr>
            <a:r>
              <a:rPr lang="en-US" dirty="0" smtClean="0"/>
              <a:t>Education</a:t>
            </a:r>
          </a:p>
          <a:p>
            <a:pPr marL="406400" indent="-406400">
              <a:lnSpc>
                <a:spcPts val="2300"/>
              </a:lnSpc>
              <a:spcAft>
                <a:spcPct val="30000"/>
              </a:spcAft>
              <a:buBlip>
                <a:blip r:embed="rId2"/>
              </a:buBlip>
            </a:pPr>
            <a:r>
              <a:rPr lang="en-US" dirty="0" smtClean="0"/>
              <a:t>Food</a:t>
            </a:r>
          </a:p>
          <a:p>
            <a:pPr marL="406400" indent="-406400">
              <a:lnSpc>
                <a:spcPts val="2300"/>
              </a:lnSpc>
              <a:spcAft>
                <a:spcPct val="30000"/>
              </a:spcAft>
              <a:buBlip>
                <a:blip r:embed="rId2"/>
              </a:buBlip>
            </a:pPr>
            <a:r>
              <a:rPr lang="en-US" dirty="0" smtClean="0"/>
              <a:t>Income</a:t>
            </a:r>
          </a:p>
          <a:p>
            <a:pPr marL="406400" indent="-406400">
              <a:lnSpc>
                <a:spcPts val="2300"/>
              </a:lnSpc>
              <a:spcAft>
                <a:spcPct val="30000"/>
              </a:spcAft>
              <a:buBlip>
                <a:blip r:embed="rId2"/>
              </a:buBlip>
            </a:pPr>
            <a:r>
              <a:rPr lang="en-US" dirty="0" smtClean="0"/>
              <a:t>Stable eco-system</a:t>
            </a:r>
          </a:p>
          <a:p>
            <a:pPr marL="406400" indent="-406400">
              <a:lnSpc>
                <a:spcPts val="2300"/>
              </a:lnSpc>
              <a:spcAft>
                <a:spcPct val="30000"/>
              </a:spcAft>
              <a:buBlip>
                <a:blip r:embed="rId2"/>
              </a:buBlip>
            </a:pPr>
            <a:r>
              <a:rPr lang="en-US" dirty="0" smtClean="0"/>
              <a:t>Sustainable resources</a:t>
            </a:r>
          </a:p>
          <a:p>
            <a:pPr marL="406400" indent="-406400">
              <a:lnSpc>
                <a:spcPts val="2300"/>
              </a:lnSpc>
              <a:spcAft>
                <a:spcPct val="30000"/>
              </a:spcAft>
              <a:buBlip>
                <a:blip r:embed="rId2"/>
              </a:buBlip>
            </a:pPr>
            <a:r>
              <a:rPr lang="en-US" dirty="0" smtClean="0"/>
              <a:t>Health Care</a:t>
            </a:r>
          </a:p>
          <a:p>
            <a:pPr marL="406400" indent="-406400">
              <a:lnSpc>
                <a:spcPts val="2300"/>
              </a:lnSpc>
              <a:spcAft>
                <a:spcPct val="30000"/>
              </a:spcAft>
              <a:buBlip>
                <a:blip r:embed="rId2"/>
              </a:buBlip>
            </a:pPr>
            <a:r>
              <a:rPr lang="en-US" dirty="0" smtClean="0"/>
              <a:t>Social justice and equity</a:t>
            </a:r>
          </a:p>
        </p:txBody>
      </p:sp>
      <p:sp>
        <p:nvSpPr>
          <p:cNvPr id="5" name="Text Box 4"/>
          <p:cNvSpPr txBox="1">
            <a:spLocks noChangeArrowheads="1"/>
          </p:cNvSpPr>
          <p:nvPr/>
        </p:nvSpPr>
        <p:spPr bwMode="auto">
          <a:xfrm>
            <a:off x="152400" y="6445648"/>
            <a:ext cx="8851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800" b="1" dirty="0"/>
              <a:t>World Health Organization. Ottawa charter for health promotion. International Conference on Health Promotion: The Move Towards a New Public Health, November 17-21, 1986 Ottawa, Ontario, Canada, 1986. Accessed July 12, 2002 at &lt;http://www.who.int/hpr/archive/docs/ottawa.html&gt;.</a:t>
            </a:r>
          </a:p>
        </p:txBody>
      </p:sp>
      <p:graphicFrame>
        <p:nvGraphicFramePr>
          <p:cNvPr id="6" name="Chart 5"/>
          <p:cNvGraphicFramePr>
            <a:graphicFrameLocks/>
          </p:cNvGraphicFramePr>
          <p:nvPr>
            <p:extLst>
              <p:ext uri="{D42A27DB-BD31-4B8C-83A1-F6EECF244321}">
                <p14:modId xmlns:p14="http://schemas.microsoft.com/office/powerpoint/2010/main" val="2328780685"/>
              </p:ext>
            </p:extLst>
          </p:nvPr>
        </p:nvGraphicFramePr>
        <p:xfrm>
          <a:off x="0" y="1066800"/>
          <a:ext cx="54102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29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6851" y="1380434"/>
            <a:ext cx="8862540" cy="2133600"/>
          </a:xfrm>
          <a:prstGeom prst="rect">
            <a:avLst/>
          </a:prstGeom>
        </p:spPr>
        <p:txBody>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charset="0"/>
              <a:buNone/>
            </a:pPr>
            <a:r>
              <a:rPr lang="en-US" sz="3200" i="1" dirty="0" smtClean="0"/>
              <a:t>“…the opportunity to be healthy is not equally available everywhere or for everyone in the state.”</a:t>
            </a:r>
          </a:p>
          <a:p>
            <a:pPr marL="0" indent="0">
              <a:buFont typeface="Arial" charset="0"/>
              <a:buNone/>
            </a:pPr>
            <a:endParaRPr lang="en-US" sz="3200" i="1" dirty="0" smtClean="0"/>
          </a:p>
          <a:p>
            <a:r>
              <a:rPr lang="en-US" i="1" dirty="0" smtClean="0"/>
              <a:t>Our hope is that we can improve this circumstance by addressing both the clinical and non-clinical circumstances that influence our health.</a:t>
            </a:r>
          </a:p>
          <a:p>
            <a:pPr marL="0" indent="0">
              <a:buFont typeface="Arial" charset="0"/>
              <a:buNone/>
            </a:pPr>
            <a:endParaRPr lang="en-US" sz="3200" i="1" dirty="0"/>
          </a:p>
        </p:txBody>
      </p:sp>
    </p:spTree>
    <p:extLst>
      <p:ext uri="{BB962C8B-B14F-4D97-AF65-F5344CB8AC3E}">
        <p14:creationId xmlns:p14="http://schemas.microsoft.com/office/powerpoint/2010/main" val="29231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1438420" y="631884"/>
            <a:ext cx="7705580" cy="640080"/>
          </a:xfrm>
        </p:spPr>
        <p:txBody>
          <a:bodyPr/>
          <a:lstStyle/>
          <a:p>
            <a:pPr algn="l"/>
            <a:r>
              <a:rPr lang="en-US" sz="2800" dirty="0"/>
              <a:t>“…a moral obligation, a matter of social justice.”</a:t>
            </a:r>
            <a:endParaRPr lang="en-US" sz="2800" dirty="0">
              <a:latin typeface="Chalkboard" charset="0"/>
              <a:ea typeface="ヒラギノ角ゴ Pro W3" charset="0"/>
              <a:cs typeface="ヒラギノ角ゴ Pro W3" charset="0"/>
            </a:endParaRPr>
          </a:p>
        </p:txBody>
      </p:sp>
      <p:sp>
        <p:nvSpPr>
          <p:cNvPr id="264194" name="Content Placeholder 2"/>
          <p:cNvSpPr>
            <a:spLocks noGrp="1"/>
          </p:cNvSpPr>
          <p:nvPr>
            <p:ph idx="1"/>
          </p:nvPr>
        </p:nvSpPr>
        <p:spPr>
          <a:xfrm>
            <a:off x="71615" y="2086836"/>
            <a:ext cx="9143999" cy="1028700"/>
          </a:xfrm>
        </p:spPr>
        <p:txBody>
          <a:bodyPr>
            <a:noAutofit/>
          </a:bodyPr>
          <a:lstStyle/>
          <a:p>
            <a:pPr marL="0" indent="0" algn="l">
              <a:buNone/>
            </a:pPr>
            <a:r>
              <a:rPr lang="en-US" sz="2400" dirty="0">
                <a:latin typeface="Chalkboard" charset="0"/>
                <a:ea typeface="ヒラギノ角ゴ Pro W3" charset="0"/>
                <a:cs typeface="ヒラギノ角ゴ Pro W3" charset="0"/>
              </a:rPr>
              <a:t>“The medical </a:t>
            </a:r>
            <a:r>
              <a:rPr lang="en-US" sz="2400" dirty="0" smtClean="0">
                <a:latin typeface="Chalkboard" charset="0"/>
                <a:ea typeface="ヒラギノ角ゴ Pro W3" charset="0"/>
                <a:cs typeface="ヒラギノ角ゴ Pro W3" charset="0"/>
              </a:rPr>
              <a:t>profession (and Public Health)  </a:t>
            </a:r>
            <a:r>
              <a:rPr lang="en-US" sz="2400" dirty="0">
                <a:latin typeface="Chalkboard" charset="0"/>
                <a:ea typeface="ヒラギノ角ゴ Pro W3" charset="0"/>
                <a:cs typeface="ヒラギノ角ゴ Pro W3" charset="0"/>
              </a:rPr>
              <a:t>seeks not only to understand but also to improve things</a:t>
            </a:r>
            <a:r>
              <a:rPr lang="en-US" sz="2400" dirty="0" smtClean="0">
                <a:latin typeface="Chalkboard" charset="0"/>
                <a:ea typeface="ヒラギノ角ゴ Pro W3" charset="0"/>
                <a:cs typeface="ヒラギノ角ゴ Pro W3" charset="0"/>
              </a:rPr>
              <a:t>.  (But) </a:t>
            </a:r>
            <a:r>
              <a:rPr lang="en-US" sz="2400" dirty="0">
                <a:latin typeface="Chalkboard" charset="0"/>
                <a:ea typeface="ヒラギノ角ゴ Pro W3" charset="0"/>
                <a:cs typeface="ヒラギノ角ゴ Pro W3" charset="0"/>
              </a:rPr>
              <a:t>Many professionals feel queasy about the prospect of social action to improve health…because it smacks of “social engineering.”  </a:t>
            </a:r>
            <a:endParaRPr lang="en-US" sz="2400" dirty="0" smtClean="0">
              <a:latin typeface="Chalkboard" charset="0"/>
              <a:ea typeface="ヒラギノ角ゴ Pro W3" charset="0"/>
              <a:cs typeface="ヒラギノ角ゴ Pro W3" charset="0"/>
            </a:endParaRPr>
          </a:p>
          <a:p>
            <a:pPr marL="0" indent="0" algn="l">
              <a:buNone/>
            </a:pPr>
            <a:endParaRPr lang="en-US" sz="2400" dirty="0">
              <a:latin typeface="Chalkboard" charset="0"/>
              <a:ea typeface="ヒラギノ角ゴ Pro W3" charset="0"/>
              <a:cs typeface="ヒラギノ角ゴ Pro W3" charset="0"/>
            </a:endParaRPr>
          </a:p>
          <a:p>
            <a:pPr marL="0" indent="0" algn="l">
              <a:buNone/>
            </a:pPr>
            <a:r>
              <a:rPr lang="en-US" sz="2400" dirty="0" smtClean="0">
                <a:latin typeface="Chalkboard" charset="0"/>
                <a:ea typeface="ヒラギノ角ゴ Pro W3" charset="0"/>
                <a:cs typeface="ヒラギノ角ゴ Pro W3" charset="0"/>
              </a:rPr>
              <a:t>Yet</a:t>
            </a:r>
            <a:r>
              <a:rPr lang="en-US" sz="2400" dirty="0">
                <a:latin typeface="Chalkboard" charset="0"/>
                <a:ea typeface="ヒラギノ角ゴ Pro W3" charset="0"/>
                <a:cs typeface="ヒラギノ角ゴ Pro W3" charset="0"/>
              </a:rPr>
              <a:t>,  a physician faced with a suffering patient has an obligation to make things better.  If she sees 100 patients the obligation extends to all of them.  </a:t>
            </a:r>
            <a:r>
              <a:rPr lang="en-US" sz="2400" b="1" dirty="0">
                <a:solidFill>
                  <a:srgbClr val="FF0000"/>
                </a:solidFill>
                <a:latin typeface="Chalkboard" charset="0"/>
                <a:ea typeface="ヒラギノ角ゴ Pro W3" charset="0"/>
                <a:cs typeface="ヒラギノ角ゴ Pro W3" charset="0"/>
              </a:rPr>
              <a:t>And if a society is making people sick?</a:t>
            </a:r>
            <a:r>
              <a:rPr lang="en-US" sz="2400" dirty="0">
                <a:solidFill>
                  <a:srgbClr val="FF0000"/>
                </a:solidFill>
                <a:latin typeface="Chalkboard" charset="0"/>
                <a:ea typeface="ヒラギノ角ゴ Pro W3" charset="0"/>
                <a:cs typeface="ヒラギノ角ゴ Pro W3" charset="0"/>
              </a:rPr>
              <a:t>  </a:t>
            </a:r>
            <a:r>
              <a:rPr lang="en-US" sz="2400" dirty="0">
                <a:latin typeface="Chalkboard" charset="0"/>
                <a:ea typeface="ヒラギノ角ゴ Pro W3" charset="0"/>
                <a:cs typeface="ヒラギノ角ゴ Pro W3" charset="0"/>
              </a:rPr>
              <a:t>We have a duty to do what we can to improve the public’s health and to reduce health inequalities in social groups where these are avoidable and hence inequitable or unfair.  This duty is a moral obligation, a matter of social justice.”</a:t>
            </a:r>
          </a:p>
        </p:txBody>
      </p:sp>
      <p:sp>
        <p:nvSpPr>
          <p:cNvPr id="264195" name="TextBox 3"/>
          <p:cNvSpPr txBox="1">
            <a:spLocks noChangeArrowheads="1"/>
          </p:cNvSpPr>
          <p:nvPr/>
        </p:nvSpPr>
        <p:spPr bwMode="auto">
          <a:xfrm>
            <a:off x="6305074" y="6580823"/>
            <a:ext cx="2910540" cy="28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300" dirty="0">
                <a:solidFill>
                  <a:schemeClr val="tx1"/>
                </a:solidFill>
              </a:rPr>
              <a:t>Marmot, Health in an Unequal World </a:t>
            </a:r>
          </a:p>
        </p:txBody>
      </p:sp>
      <p:pic>
        <p:nvPicPr>
          <p:cNvPr id="5" name="Picture 4"/>
          <p:cNvPicPr>
            <a:picLocks noChangeAspect="1"/>
          </p:cNvPicPr>
          <p:nvPr/>
        </p:nvPicPr>
        <p:blipFill>
          <a:blip r:embed="rId2"/>
          <a:stretch>
            <a:fillRect/>
          </a:stretch>
        </p:blipFill>
        <p:spPr>
          <a:xfrm>
            <a:off x="1" y="-14046"/>
            <a:ext cx="1438418" cy="2054883"/>
          </a:xfrm>
          <a:prstGeom prst="rect">
            <a:avLst/>
          </a:prstGeom>
        </p:spPr>
      </p:pic>
    </p:spTree>
    <p:extLst>
      <p:ext uri="{BB962C8B-B14F-4D97-AF65-F5344CB8AC3E}">
        <p14:creationId xmlns:p14="http://schemas.microsoft.com/office/powerpoint/2010/main" val="692297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29" name="Picture 1" descr="arrow_solution_underground_500_clr_9514-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79019"/>
            <a:ext cx="2890362" cy="231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0" name="Picture 2" descr="arrow_solution_climb_over_500_clr_951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476" y="4323398"/>
            <a:ext cx="3047524" cy="213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1" name="Picture 3" descr="arrow_bending_around_wall_1600_clr_11618-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548" y="1188403"/>
            <a:ext cx="294194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2" name="TextBox 4"/>
          <p:cNvSpPr txBox="1">
            <a:spLocks noChangeArrowheads="1"/>
          </p:cNvSpPr>
          <p:nvPr/>
        </p:nvSpPr>
        <p:spPr bwMode="auto">
          <a:xfrm>
            <a:off x="0" y="117158"/>
            <a:ext cx="8842534" cy="84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2400" dirty="0">
                <a:solidFill>
                  <a:schemeClr val="tx1"/>
                </a:solidFill>
              </a:rPr>
              <a:t>Many (most) of our Policy Prescriptions and Programmatic Interventions: try to help families “circumvent” obstacles… </a:t>
            </a:r>
          </a:p>
        </p:txBody>
      </p:sp>
      <p:sp>
        <p:nvSpPr>
          <p:cNvPr id="252933" name="TextBox 5"/>
          <p:cNvSpPr txBox="1">
            <a:spLocks noChangeArrowheads="1"/>
          </p:cNvSpPr>
          <p:nvPr/>
        </p:nvSpPr>
        <p:spPr bwMode="auto">
          <a:xfrm>
            <a:off x="3622040" y="1932465"/>
            <a:ext cx="1660208" cy="64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800" dirty="0">
                <a:solidFill>
                  <a:srgbClr val="000000"/>
                </a:solidFill>
              </a:rPr>
              <a:t>Most of these </a:t>
            </a:r>
          </a:p>
          <a:p>
            <a:pPr eaLnBrk="1" hangingPunct="1"/>
            <a:r>
              <a:rPr lang="en-US" sz="1800" dirty="0">
                <a:solidFill>
                  <a:srgbClr val="000000"/>
                </a:solidFill>
              </a:rPr>
              <a:t>programs help</a:t>
            </a:r>
          </a:p>
        </p:txBody>
      </p:sp>
      <p:sp>
        <p:nvSpPr>
          <p:cNvPr id="252934" name="TextBox 6"/>
          <p:cNvSpPr txBox="1">
            <a:spLocks noChangeArrowheads="1"/>
          </p:cNvSpPr>
          <p:nvPr/>
        </p:nvSpPr>
        <p:spPr bwMode="auto">
          <a:xfrm>
            <a:off x="6099334" y="3506153"/>
            <a:ext cx="2637473"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800" dirty="0">
                <a:solidFill>
                  <a:schemeClr val="tx1"/>
                </a:solidFill>
              </a:rPr>
              <a:t>In some cases, they </a:t>
            </a:r>
          </a:p>
          <a:p>
            <a:pPr eaLnBrk="1" hangingPunct="1"/>
            <a:r>
              <a:rPr lang="en-US" sz="1800" dirty="0">
                <a:solidFill>
                  <a:schemeClr val="tx1"/>
                </a:solidFill>
              </a:rPr>
              <a:t>make a huge difference</a:t>
            </a:r>
          </a:p>
        </p:txBody>
      </p:sp>
      <p:sp>
        <p:nvSpPr>
          <p:cNvPr id="252935" name="TextBox 7"/>
          <p:cNvSpPr txBox="1">
            <a:spLocks noChangeArrowheads="1"/>
          </p:cNvSpPr>
          <p:nvPr/>
        </p:nvSpPr>
        <p:spPr bwMode="auto">
          <a:xfrm>
            <a:off x="2523014" y="4170046"/>
            <a:ext cx="3826687" cy="258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800" dirty="0">
                <a:solidFill>
                  <a:srgbClr val="000000"/>
                </a:solidFill>
              </a:rPr>
              <a:t>BUT…most programs represent</a:t>
            </a:r>
          </a:p>
          <a:p>
            <a:pPr eaLnBrk="1" hangingPunct="1"/>
            <a:r>
              <a:rPr lang="en-US" sz="1800" dirty="0">
                <a:solidFill>
                  <a:srgbClr val="000000"/>
                </a:solidFill>
              </a:rPr>
              <a:t>temporary solutions.  Once</a:t>
            </a:r>
          </a:p>
          <a:p>
            <a:pPr eaLnBrk="1" hangingPunct="1"/>
            <a:r>
              <a:rPr lang="en-US" sz="1800" dirty="0">
                <a:solidFill>
                  <a:srgbClr val="000000"/>
                </a:solidFill>
              </a:rPr>
              <a:t>pregnancy ends, we return</a:t>
            </a:r>
          </a:p>
          <a:p>
            <a:pPr eaLnBrk="1" hangingPunct="1"/>
            <a:r>
              <a:rPr lang="en-US" sz="1800" dirty="0">
                <a:solidFill>
                  <a:srgbClr val="000000"/>
                </a:solidFill>
              </a:rPr>
              <a:t>families to the same</a:t>
            </a:r>
          </a:p>
          <a:p>
            <a:pPr eaLnBrk="1" hangingPunct="1"/>
            <a:r>
              <a:rPr lang="en-US" sz="1800" dirty="0">
                <a:solidFill>
                  <a:srgbClr val="000000"/>
                </a:solidFill>
              </a:rPr>
              <a:t>circumstances that required</a:t>
            </a:r>
          </a:p>
          <a:p>
            <a:pPr eaLnBrk="1" hangingPunct="1"/>
            <a:r>
              <a:rPr lang="en-US" sz="1800" dirty="0">
                <a:solidFill>
                  <a:srgbClr val="000000"/>
                </a:solidFill>
              </a:rPr>
              <a:t>help in the first </a:t>
            </a:r>
            <a:r>
              <a:rPr lang="en-US" sz="1800" dirty="0" smtClean="0">
                <a:solidFill>
                  <a:srgbClr val="000000"/>
                </a:solidFill>
              </a:rPr>
              <a:t>place…and </a:t>
            </a:r>
          </a:p>
          <a:p>
            <a:pPr eaLnBrk="1" hangingPunct="1"/>
            <a:r>
              <a:rPr lang="en-US" sz="1800" dirty="0">
                <a:solidFill>
                  <a:srgbClr val="000000"/>
                </a:solidFill>
              </a:rPr>
              <a:t>t</a:t>
            </a:r>
            <a:r>
              <a:rPr lang="en-US" sz="1800" dirty="0" smtClean="0">
                <a:solidFill>
                  <a:srgbClr val="000000"/>
                </a:solidFill>
              </a:rPr>
              <a:t>he cycle repeats itself pregnancy </a:t>
            </a:r>
          </a:p>
          <a:p>
            <a:pPr eaLnBrk="1" hangingPunct="1"/>
            <a:r>
              <a:rPr lang="en-US" sz="1800" dirty="0">
                <a:solidFill>
                  <a:srgbClr val="000000"/>
                </a:solidFill>
              </a:rPr>
              <a:t>a</a:t>
            </a:r>
            <a:r>
              <a:rPr lang="en-US" sz="1800" dirty="0" smtClean="0">
                <a:solidFill>
                  <a:srgbClr val="000000"/>
                </a:solidFill>
              </a:rPr>
              <a:t>fter pregnancy AND generation</a:t>
            </a:r>
          </a:p>
          <a:p>
            <a:pPr eaLnBrk="1" hangingPunct="1"/>
            <a:r>
              <a:rPr lang="en-US" sz="1800" dirty="0">
                <a:solidFill>
                  <a:srgbClr val="000000"/>
                </a:solidFill>
              </a:rPr>
              <a:t>a</a:t>
            </a:r>
            <a:r>
              <a:rPr lang="en-US" sz="1800" dirty="0" smtClean="0">
                <a:solidFill>
                  <a:srgbClr val="000000"/>
                </a:solidFill>
              </a:rPr>
              <a:t>fter generation.</a:t>
            </a:r>
            <a:endParaRPr lang="en-US" sz="1800" dirty="0">
              <a:solidFill>
                <a:srgbClr val="000000"/>
              </a:solidFill>
            </a:endParaRPr>
          </a:p>
        </p:txBody>
      </p:sp>
      <p:sp>
        <p:nvSpPr>
          <p:cNvPr id="2" name="TextBox 1"/>
          <p:cNvSpPr txBox="1"/>
          <p:nvPr/>
        </p:nvSpPr>
        <p:spPr>
          <a:xfrm>
            <a:off x="8266524" y="6567613"/>
            <a:ext cx="877476" cy="307777"/>
          </a:xfrm>
          <a:prstGeom prst="rect">
            <a:avLst/>
          </a:prstGeom>
          <a:noFill/>
        </p:spPr>
        <p:txBody>
          <a:bodyPr wrap="none" rtlCol="0">
            <a:spAutoFit/>
          </a:bodyPr>
          <a:lstStyle/>
          <a:p>
            <a:r>
              <a:rPr lang="en-US" sz="1400" dirty="0"/>
              <a:t>a</a:t>
            </a:r>
            <a:r>
              <a:rPr lang="en-US" sz="1400" dirty="0" smtClean="0"/>
              <a:t>rt </a:t>
            </a:r>
            <a:r>
              <a:rPr lang="en-US" sz="1400" dirty="0" err="1" smtClean="0"/>
              <a:t>james</a:t>
            </a:r>
            <a:endParaRPr lang="en-US" sz="1400" dirty="0"/>
          </a:p>
        </p:txBody>
      </p:sp>
      <p:pic>
        <p:nvPicPr>
          <p:cNvPr id="3" name="Picture 2" descr="help_over_wall_300_wht_7845.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476" y="1375411"/>
            <a:ext cx="1930399" cy="1737359"/>
          </a:xfrm>
          <a:prstGeom prst="rect">
            <a:avLst/>
          </a:prstGeom>
        </p:spPr>
      </p:pic>
    </p:spTree>
    <p:extLst>
      <p:ext uri="{BB962C8B-B14F-4D97-AF65-F5344CB8AC3E}">
        <p14:creationId xmlns:p14="http://schemas.microsoft.com/office/powerpoint/2010/main" val="406602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2924" y="761524"/>
            <a:ext cx="8331041" cy="1404461"/>
            <a:chOff x="422" y="509"/>
            <a:chExt cx="5248" cy="836"/>
          </a:xfrm>
        </p:grpSpPr>
        <p:grpSp>
          <p:nvGrpSpPr>
            <p:cNvPr id="112768" name="Group 4"/>
            <p:cNvGrpSpPr>
              <a:grpSpLocks/>
            </p:cNvGrpSpPr>
            <p:nvPr/>
          </p:nvGrpSpPr>
          <p:grpSpPr bwMode="auto">
            <a:xfrm>
              <a:off x="422" y="509"/>
              <a:ext cx="648" cy="760"/>
              <a:chOff x="371" y="128"/>
              <a:chExt cx="648" cy="760"/>
            </a:xfrm>
          </p:grpSpPr>
          <p:pic>
            <p:nvPicPr>
              <p:cNvPr id="112781" name="Picture 5" descr="j01834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 y="313"/>
                <a:ext cx="608"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2" name="Text Box 6"/>
              <p:cNvSpPr txBox="1">
                <a:spLocks noChangeArrowheads="1"/>
              </p:cNvSpPr>
              <p:nvPr/>
            </p:nvSpPr>
            <p:spPr bwMode="auto">
              <a:xfrm>
                <a:off x="434" y="128"/>
                <a:ext cx="5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a:solidFill>
                      <a:srgbClr val="0000FF"/>
                    </a:solidFill>
                    <a:latin typeface="Arial" charset="0"/>
                  </a:rPr>
                  <a:t>Education</a:t>
                </a:r>
              </a:p>
            </p:txBody>
          </p:sp>
        </p:grpSp>
        <p:grpSp>
          <p:nvGrpSpPr>
            <p:cNvPr id="112769" name="Group 7"/>
            <p:cNvGrpSpPr>
              <a:grpSpLocks/>
            </p:cNvGrpSpPr>
            <p:nvPr/>
          </p:nvGrpSpPr>
          <p:grpSpPr bwMode="auto">
            <a:xfrm>
              <a:off x="1504" y="509"/>
              <a:ext cx="773" cy="757"/>
              <a:chOff x="1453" y="128"/>
              <a:chExt cx="773" cy="757"/>
            </a:xfrm>
          </p:grpSpPr>
          <p:pic>
            <p:nvPicPr>
              <p:cNvPr id="112779" name="Picture 8" descr="j02868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 y="367"/>
                <a:ext cx="56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0" name="Text Box 9"/>
              <p:cNvSpPr txBox="1">
                <a:spLocks noChangeArrowheads="1"/>
              </p:cNvSpPr>
              <p:nvPr/>
            </p:nvSpPr>
            <p:spPr bwMode="auto">
              <a:xfrm>
                <a:off x="1453" y="128"/>
                <a:ext cx="77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a:solidFill>
                      <a:srgbClr val="009900"/>
                    </a:solidFill>
                    <a:latin typeface="Arial" charset="0"/>
                  </a:rPr>
                  <a:t>Health &amp; Food</a:t>
                </a:r>
              </a:p>
            </p:txBody>
          </p:sp>
        </p:grpSp>
        <p:grpSp>
          <p:nvGrpSpPr>
            <p:cNvPr id="112770" name="Group 10"/>
            <p:cNvGrpSpPr>
              <a:grpSpLocks/>
            </p:cNvGrpSpPr>
            <p:nvPr/>
          </p:nvGrpSpPr>
          <p:grpSpPr bwMode="auto">
            <a:xfrm>
              <a:off x="2543" y="509"/>
              <a:ext cx="828" cy="750"/>
              <a:chOff x="2492" y="128"/>
              <a:chExt cx="828" cy="750"/>
            </a:xfrm>
          </p:grpSpPr>
          <p:pic>
            <p:nvPicPr>
              <p:cNvPr id="112777" name="Picture 11" descr="BD06699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8" y="386"/>
                <a:ext cx="521"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8" name="Text Box 12"/>
              <p:cNvSpPr txBox="1">
                <a:spLocks noChangeArrowheads="1"/>
              </p:cNvSpPr>
              <p:nvPr/>
            </p:nvSpPr>
            <p:spPr bwMode="auto">
              <a:xfrm>
                <a:off x="2492" y="128"/>
                <a:ext cx="82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a:solidFill>
                      <a:srgbClr val="FF9900"/>
                    </a:solidFill>
                    <a:latin typeface="Arial" charset="0"/>
                  </a:rPr>
                  <a:t>Social Services</a:t>
                </a:r>
              </a:p>
            </p:txBody>
          </p:sp>
        </p:grpSp>
        <p:grpSp>
          <p:nvGrpSpPr>
            <p:cNvPr id="112771" name="Group 13"/>
            <p:cNvGrpSpPr>
              <a:grpSpLocks/>
            </p:cNvGrpSpPr>
            <p:nvPr/>
          </p:nvGrpSpPr>
          <p:grpSpPr bwMode="auto">
            <a:xfrm>
              <a:off x="3715" y="509"/>
              <a:ext cx="790" cy="771"/>
              <a:chOff x="3724" y="128"/>
              <a:chExt cx="790" cy="771"/>
            </a:xfrm>
          </p:grpSpPr>
          <p:pic>
            <p:nvPicPr>
              <p:cNvPr id="112775" name="Picture 14" descr="BD07079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3" y="339"/>
                <a:ext cx="593"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6" name="Text Box 15"/>
              <p:cNvSpPr txBox="1">
                <a:spLocks noChangeArrowheads="1"/>
              </p:cNvSpPr>
              <p:nvPr/>
            </p:nvSpPr>
            <p:spPr bwMode="auto">
              <a:xfrm>
                <a:off x="3724" y="128"/>
                <a:ext cx="79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a:solidFill>
                      <a:srgbClr val="00CCFF"/>
                    </a:solidFill>
                    <a:latin typeface="Arial" charset="0"/>
                  </a:rPr>
                  <a:t>Child &amp; Family</a:t>
                </a:r>
              </a:p>
              <a:p>
                <a:pPr eaLnBrk="1" hangingPunct="1"/>
                <a:r>
                  <a:rPr lang="en-US" sz="1200" b="1">
                    <a:solidFill>
                      <a:srgbClr val="00CCFF"/>
                    </a:solidFill>
                    <a:latin typeface="Arial" charset="0"/>
                  </a:rPr>
                  <a:t>Services</a:t>
                </a:r>
              </a:p>
            </p:txBody>
          </p:sp>
        </p:grpSp>
        <p:grpSp>
          <p:nvGrpSpPr>
            <p:cNvPr id="112772" name="Group 16"/>
            <p:cNvGrpSpPr>
              <a:grpSpLocks/>
            </p:cNvGrpSpPr>
            <p:nvPr/>
          </p:nvGrpSpPr>
          <p:grpSpPr bwMode="auto">
            <a:xfrm>
              <a:off x="4842" y="509"/>
              <a:ext cx="828" cy="836"/>
              <a:chOff x="4791" y="128"/>
              <a:chExt cx="828" cy="836"/>
            </a:xfrm>
          </p:grpSpPr>
          <p:pic>
            <p:nvPicPr>
              <p:cNvPr id="112773" name="Picture 17" descr="BD07126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0" y="344"/>
                <a:ext cx="696"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4" name="Text Box 18"/>
              <p:cNvSpPr txBox="1">
                <a:spLocks noChangeArrowheads="1"/>
              </p:cNvSpPr>
              <p:nvPr/>
            </p:nvSpPr>
            <p:spPr bwMode="auto">
              <a:xfrm>
                <a:off x="4791" y="128"/>
                <a:ext cx="82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a:solidFill>
                      <a:srgbClr val="FF3300"/>
                    </a:solidFill>
                    <a:latin typeface="Arial" charset="0"/>
                  </a:rPr>
                  <a:t>Mental Health &amp; Probation</a:t>
                </a:r>
              </a:p>
            </p:txBody>
          </p:sp>
        </p:grpSp>
      </p:grpSp>
      <p:grpSp>
        <p:nvGrpSpPr>
          <p:cNvPr id="8" name="Group 19"/>
          <p:cNvGrpSpPr>
            <a:grpSpLocks/>
          </p:cNvGrpSpPr>
          <p:nvPr/>
        </p:nvGrpSpPr>
        <p:grpSpPr bwMode="auto">
          <a:xfrm>
            <a:off x="618649" y="4524852"/>
            <a:ext cx="8525351" cy="2335991"/>
            <a:chOff x="336" y="2700"/>
            <a:chExt cx="5370" cy="1473"/>
          </a:xfrm>
        </p:grpSpPr>
        <p:grpSp>
          <p:nvGrpSpPr>
            <p:cNvPr id="112746" name="Group 20"/>
            <p:cNvGrpSpPr>
              <a:grpSpLocks/>
            </p:cNvGrpSpPr>
            <p:nvPr/>
          </p:nvGrpSpPr>
          <p:grpSpPr bwMode="auto">
            <a:xfrm>
              <a:off x="336" y="3115"/>
              <a:ext cx="841" cy="1058"/>
              <a:chOff x="336" y="3115"/>
              <a:chExt cx="841" cy="1058"/>
            </a:xfrm>
          </p:grpSpPr>
          <p:pic>
            <p:nvPicPr>
              <p:cNvPr id="112766" name="Picture 21" descr="j02818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 y="3115"/>
                <a:ext cx="841"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7" name="Text Box 22"/>
              <p:cNvSpPr txBox="1">
                <a:spLocks noChangeArrowheads="1"/>
              </p:cNvSpPr>
              <p:nvPr/>
            </p:nvSpPr>
            <p:spPr bwMode="auto">
              <a:xfrm>
                <a:off x="525" y="3998"/>
                <a:ext cx="34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dirty="0">
                    <a:solidFill>
                      <a:srgbClr val="000000"/>
                    </a:solidFill>
                    <a:latin typeface="Arial" charset="0"/>
                  </a:rPr>
                  <a:t>Mom</a:t>
                </a:r>
              </a:p>
            </p:txBody>
          </p:sp>
        </p:grpSp>
        <p:grpSp>
          <p:nvGrpSpPr>
            <p:cNvPr id="112747" name="Group 23"/>
            <p:cNvGrpSpPr>
              <a:grpSpLocks/>
            </p:cNvGrpSpPr>
            <p:nvPr/>
          </p:nvGrpSpPr>
          <p:grpSpPr bwMode="auto">
            <a:xfrm>
              <a:off x="1295" y="3133"/>
              <a:ext cx="732" cy="1040"/>
              <a:chOff x="1295" y="3133"/>
              <a:chExt cx="732" cy="1040"/>
            </a:xfrm>
          </p:grpSpPr>
          <p:pic>
            <p:nvPicPr>
              <p:cNvPr id="112764" name="Picture 24" descr="j02744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 y="3133"/>
                <a:ext cx="732"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5" name="Text Box 25"/>
              <p:cNvSpPr txBox="1">
                <a:spLocks noChangeArrowheads="1"/>
              </p:cNvSpPr>
              <p:nvPr/>
            </p:nvSpPr>
            <p:spPr bwMode="auto">
              <a:xfrm>
                <a:off x="1513" y="3998"/>
                <a:ext cx="29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dirty="0">
                    <a:solidFill>
                      <a:srgbClr val="000000"/>
                    </a:solidFill>
                    <a:latin typeface="Arial" charset="0"/>
                  </a:rPr>
                  <a:t>Dad</a:t>
                </a:r>
              </a:p>
            </p:txBody>
          </p:sp>
        </p:grpSp>
        <p:grpSp>
          <p:nvGrpSpPr>
            <p:cNvPr id="112748" name="Group 26"/>
            <p:cNvGrpSpPr>
              <a:grpSpLocks/>
            </p:cNvGrpSpPr>
            <p:nvPr/>
          </p:nvGrpSpPr>
          <p:grpSpPr bwMode="auto">
            <a:xfrm>
              <a:off x="2256" y="3324"/>
              <a:ext cx="672" cy="849"/>
              <a:chOff x="2256" y="3324"/>
              <a:chExt cx="672" cy="849"/>
            </a:xfrm>
          </p:grpSpPr>
          <p:pic>
            <p:nvPicPr>
              <p:cNvPr id="112762" name="Picture 27" descr="j02706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6" y="3324"/>
                <a:ext cx="672"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3" name="Text Box 28"/>
              <p:cNvSpPr txBox="1">
                <a:spLocks noChangeArrowheads="1"/>
              </p:cNvSpPr>
              <p:nvPr/>
            </p:nvSpPr>
            <p:spPr bwMode="auto">
              <a:xfrm>
                <a:off x="2274" y="3998"/>
                <a:ext cx="63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dirty="0">
                    <a:solidFill>
                      <a:srgbClr val="000000"/>
                    </a:solidFill>
                    <a:latin typeface="Arial" charset="0"/>
                  </a:rPr>
                  <a:t>9 year old</a:t>
                </a:r>
              </a:p>
            </p:txBody>
          </p:sp>
        </p:grpSp>
        <p:grpSp>
          <p:nvGrpSpPr>
            <p:cNvPr id="112749" name="Group 29"/>
            <p:cNvGrpSpPr>
              <a:grpSpLocks/>
            </p:cNvGrpSpPr>
            <p:nvPr/>
          </p:nvGrpSpPr>
          <p:grpSpPr bwMode="auto">
            <a:xfrm>
              <a:off x="3168" y="3460"/>
              <a:ext cx="570" cy="713"/>
              <a:chOff x="3168" y="3460"/>
              <a:chExt cx="570" cy="713"/>
            </a:xfrm>
          </p:grpSpPr>
          <p:pic>
            <p:nvPicPr>
              <p:cNvPr id="112760" name="Picture 30" descr="SO01379_"/>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8" y="3460"/>
                <a:ext cx="528"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1" name="Text Box 31"/>
              <p:cNvSpPr txBox="1">
                <a:spLocks noChangeArrowheads="1"/>
              </p:cNvSpPr>
              <p:nvPr/>
            </p:nvSpPr>
            <p:spPr bwMode="auto">
              <a:xfrm>
                <a:off x="3168" y="3998"/>
                <a:ext cx="57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dirty="0">
                    <a:solidFill>
                      <a:srgbClr val="000000"/>
                    </a:solidFill>
                    <a:latin typeface="Arial" charset="0"/>
                  </a:rPr>
                  <a:t>5 year old</a:t>
                </a:r>
              </a:p>
            </p:txBody>
          </p:sp>
        </p:grpSp>
        <p:grpSp>
          <p:nvGrpSpPr>
            <p:cNvPr id="112750" name="Group 32"/>
            <p:cNvGrpSpPr>
              <a:grpSpLocks/>
            </p:cNvGrpSpPr>
            <p:nvPr/>
          </p:nvGrpSpPr>
          <p:grpSpPr bwMode="auto">
            <a:xfrm>
              <a:off x="4680" y="2700"/>
              <a:ext cx="1026" cy="1473"/>
              <a:chOff x="4680" y="2700"/>
              <a:chExt cx="1026" cy="1473"/>
            </a:xfrm>
          </p:grpSpPr>
          <p:pic>
            <p:nvPicPr>
              <p:cNvPr id="112754" name="Picture 33" descr="j01614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5" y="3235"/>
                <a:ext cx="291"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5" name="Text Box 34"/>
              <p:cNvSpPr txBox="1">
                <a:spLocks noChangeArrowheads="1"/>
              </p:cNvSpPr>
              <p:nvPr/>
            </p:nvSpPr>
            <p:spPr bwMode="auto">
              <a:xfrm>
                <a:off x="4680" y="3998"/>
                <a:ext cx="75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dirty="0">
                    <a:solidFill>
                      <a:srgbClr val="000000"/>
                    </a:solidFill>
                    <a:latin typeface="Arial" charset="0"/>
                  </a:rPr>
                  <a:t>Mom’s sister</a:t>
                </a:r>
              </a:p>
            </p:txBody>
          </p:sp>
          <p:grpSp>
            <p:nvGrpSpPr>
              <p:cNvPr id="112756" name="Group 35"/>
              <p:cNvGrpSpPr>
                <a:grpSpLocks/>
              </p:cNvGrpSpPr>
              <p:nvPr/>
            </p:nvGrpSpPr>
            <p:grpSpPr bwMode="auto">
              <a:xfrm>
                <a:off x="5063" y="2700"/>
                <a:ext cx="343" cy="344"/>
                <a:chOff x="3504" y="1008"/>
                <a:chExt cx="816" cy="816"/>
              </a:xfrm>
            </p:grpSpPr>
            <p:sp>
              <p:nvSpPr>
                <p:cNvPr id="112758" name="AutoShape 36"/>
                <p:cNvSpPr>
                  <a:spLocks noChangeArrowheads="1"/>
                </p:cNvSpPr>
                <p:nvPr/>
              </p:nvSpPr>
              <p:spPr bwMode="auto">
                <a:xfrm>
                  <a:off x="3504" y="1008"/>
                  <a:ext cx="816" cy="816"/>
                </a:xfrm>
                <a:prstGeom prst="cloudCallout">
                  <a:avLst>
                    <a:gd name="adj1" fmla="val -41176"/>
                    <a:gd name="adj2" fmla="val 105269"/>
                  </a:avLst>
                </a:prstGeom>
                <a:solidFill>
                  <a:schemeClr val="bg1"/>
                </a:solidFill>
                <a:ln w="9525">
                  <a:solidFill>
                    <a:schemeClr val="tx1"/>
                  </a:solidFill>
                  <a:round/>
                  <a:headEnd/>
                  <a:tailEnd/>
                </a:ln>
              </p:spPr>
              <p:txBody>
                <a:bodyPr/>
                <a:lstStyle/>
                <a:p>
                  <a:endParaRPr lang="en-US"/>
                </a:p>
              </p:txBody>
            </p:sp>
            <p:pic>
              <p:nvPicPr>
                <p:cNvPr id="112759" name="Picture 37" descr="j027079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0353">
                  <a:off x="3648" y="1152"/>
                  <a:ext cx="46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57" name="Text Box 38"/>
              <p:cNvSpPr txBox="1">
                <a:spLocks noChangeArrowheads="1"/>
              </p:cNvSpPr>
              <p:nvPr/>
            </p:nvSpPr>
            <p:spPr bwMode="auto">
              <a:xfrm>
                <a:off x="5120" y="3056"/>
                <a:ext cx="58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dirty="0">
                    <a:solidFill>
                      <a:srgbClr val="000000"/>
                    </a:solidFill>
                    <a:latin typeface="Arial" charset="0"/>
                  </a:rPr>
                  <a:t>Boyfriend</a:t>
                </a:r>
                <a:r>
                  <a:rPr lang="en-US" sz="1200" b="1" dirty="0">
                    <a:solidFill>
                      <a:schemeClr val="bg1"/>
                    </a:solidFill>
                    <a:latin typeface="Arial" charset="0"/>
                  </a:rPr>
                  <a:t> in trouble</a:t>
                </a:r>
              </a:p>
            </p:txBody>
          </p:sp>
        </p:grpSp>
        <p:grpSp>
          <p:nvGrpSpPr>
            <p:cNvPr id="112751" name="Group 39"/>
            <p:cNvGrpSpPr>
              <a:grpSpLocks/>
            </p:cNvGrpSpPr>
            <p:nvPr/>
          </p:nvGrpSpPr>
          <p:grpSpPr bwMode="auto">
            <a:xfrm>
              <a:off x="3972" y="3450"/>
              <a:ext cx="660" cy="723"/>
              <a:chOff x="3972" y="3450"/>
              <a:chExt cx="660" cy="723"/>
            </a:xfrm>
          </p:grpSpPr>
          <p:sp>
            <p:nvSpPr>
              <p:cNvPr id="112752" name="Text Box 40"/>
              <p:cNvSpPr txBox="1">
                <a:spLocks noChangeArrowheads="1"/>
              </p:cNvSpPr>
              <p:nvPr/>
            </p:nvSpPr>
            <p:spPr bwMode="auto">
              <a:xfrm>
                <a:off x="3984" y="3998"/>
                <a:ext cx="64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b="1" dirty="0">
                    <a:solidFill>
                      <a:srgbClr val="000000"/>
                    </a:solidFill>
                    <a:latin typeface="Arial" charset="0"/>
                  </a:rPr>
                  <a:t>Baby 1 1/2</a:t>
                </a:r>
              </a:p>
            </p:txBody>
          </p:sp>
          <p:pic>
            <p:nvPicPr>
              <p:cNvPr id="112753" name="Picture 41" descr="j02307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72" y="3450"/>
                <a:ext cx="62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42"/>
          <p:cNvGrpSpPr>
            <a:grpSpLocks/>
          </p:cNvGrpSpPr>
          <p:nvPr/>
        </p:nvGrpSpPr>
        <p:grpSpPr bwMode="auto">
          <a:xfrm>
            <a:off x="152877" y="1981677"/>
            <a:ext cx="8451056" cy="2148840"/>
            <a:chOff x="96" y="1248"/>
            <a:chExt cx="5324" cy="1354"/>
          </a:xfrm>
        </p:grpSpPr>
        <p:sp>
          <p:nvSpPr>
            <p:cNvPr id="112741" name="Text Box 43"/>
            <p:cNvSpPr txBox="1">
              <a:spLocks noChangeArrowheads="1"/>
            </p:cNvSpPr>
            <p:nvPr/>
          </p:nvSpPr>
          <p:spPr bwMode="auto">
            <a:xfrm>
              <a:off x="1200" y="1248"/>
              <a:ext cx="1412"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14300" indent="-1143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9pPr>
            </a:lstStyle>
            <a:p>
              <a:pPr algn="l" eaLnBrk="1" hangingPunct="1">
                <a:lnSpc>
                  <a:spcPct val="108000"/>
                </a:lnSpc>
                <a:buFontTx/>
                <a:buChar char="•"/>
              </a:pPr>
              <a:r>
                <a:rPr lang="en-US" sz="1000" b="1" dirty="0" err="1">
                  <a:solidFill>
                    <a:srgbClr val="009900"/>
                  </a:solidFill>
                  <a:latin typeface="Arial" charset="0"/>
                </a:rPr>
                <a:t>Medi</a:t>
              </a:r>
              <a:r>
                <a:rPr lang="en-US" sz="1000" b="1" dirty="0">
                  <a:solidFill>
                    <a:srgbClr val="009900"/>
                  </a:solidFill>
                  <a:latin typeface="Arial" charset="0"/>
                </a:rPr>
                <a:t>-Cal – EPSDT</a:t>
              </a:r>
            </a:p>
            <a:p>
              <a:pPr algn="l" eaLnBrk="1" hangingPunct="1">
                <a:lnSpc>
                  <a:spcPct val="108000"/>
                </a:lnSpc>
                <a:buFontTx/>
                <a:buChar char="•"/>
              </a:pPr>
              <a:r>
                <a:rPr lang="en-US" sz="1000" b="1" dirty="0">
                  <a:solidFill>
                    <a:srgbClr val="009900"/>
                  </a:solidFill>
                  <a:latin typeface="Arial" charset="0"/>
                </a:rPr>
                <a:t>Healthy Families Parent Expansion</a:t>
              </a:r>
            </a:p>
            <a:p>
              <a:pPr algn="l" eaLnBrk="1" hangingPunct="1">
                <a:lnSpc>
                  <a:spcPct val="108000"/>
                </a:lnSpc>
                <a:buFontTx/>
                <a:buChar char="•"/>
              </a:pPr>
              <a:r>
                <a:rPr lang="en-US" sz="1000" b="1" dirty="0">
                  <a:solidFill>
                    <a:srgbClr val="009900"/>
                  </a:solidFill>
                  <a:latin typeface="Arial" charset="0"/>
                </a:rPr>
                <a:t>Child Health &amp; Disability Program</a:t>
              </a:r>
            </a:p>
            <a:p>
              <a:pPr algn="l" eaLnBrk="1" hangingPunct="1">
                <a:lnSpc>
                  <a:spcPct val="108000"/>
                </a:lnSpc>
                <a:buFontTx/>
                <a:buChar char="•"/>
              </a:pPr>
              <a:r>
                <a:rPr lang="en-US" sz="1000" b="1" dirty="0">
                  <a:solidFill>
                    <a:srgbClr val="009900"/>
                  </a:solidFill>
                  <a:latin typeface="Arial" charset="0"/>
                </a:rPr>
                <a:t>Expanded Access Primary Care</a:t>
              </a:r>
            </a:p>
            <a:p>
              <a:pPr algn="l" eaLnBrk="1" hangingPunct="1">
                <a:lnSpc>
                  <a:spcPct val="108000"/>
                </a:lnSpc>
                <a:buFontTx/>
                <a:buChar char="•"/>
              </a:pPr>
              <a:r>
                <a:rPr lang="en-US" sz="1000" b="1" dirty="0">
                  <a:solidFill>
                    <a:srgbClr val="009900"/>
                  </a:solidFill>
                  <a:latin typeface="Arial" charset="0"/>
                </a:rPr>
                <a:t>Trauma Case Funding</a:t>
              </a:r>
            </a:p>
            <a:p>
              <a:pPr algn="l" eaLnBrk="1" hangingPunct="1">
                <a:lnSpc>
                  <a:spcPct val="108000"/>
                </a:lnSpc>
                <a:buFontTx/>
                <a:buChar char="•"/>
              </a:pPr>
              <a:r>
                <a:rPr lang="en-US" sz="1000" b="1" dirty="0">
                  <a:solidFill>
                    <a:srgbClr val="009900"/>
                  </a:solidFill>
                  <a:latin typeface="Arial" charset="0"/>
                </a:rPr>
                <a:t>Co-payments for ER Services</a:t>
              </a:r>
            </a:p>
            <a:p>
              <a:pPr algn="l" eaLnBrk="1" hangingPunct="1">
                <a:lnSpc>
                  <a:spcPct val="108000"/>
                </a:lnSpc>
                <a:buFontTx/>
                <a:buChar char="•"/>
              </a:pPr>
              <a:r>
                <a:rPr lang="en-US" sz="1000" b="1" dirty="0">
                  <a:solidFill>
                    <a:srgbClr val="009900"/>
                  </a:solidFill>
                  <a:latin typeface="Arial" charset="0"/>
                </a:rPr>
                <a:t>Child Lead Poisoning Prevention Program</a:t>
              </a:r>
            </a:p>
            <a:p>
              <a:pPr algn="l" eaLnBrk="1" hangingPunct="1">
                <a:lnSpc>
                  <a:spcPct val="108000"/>
                </a:lnSpc>
                <a:buFontTx/>
                <a:buChar char="•"/>
              </a:pPr>
              <a:r>
                <a:rPr lang="en-US" sz="1000" b="1" dirty="0">
                  <a:solidFill>
                    <a:srgbClr val="009900"/>
                  </a:solidFill>
                  <a:latin typeface="Arial" charset="0"/>
                </a:rPr>
                <a:t>HIV/AIDS Prevention &amp; Education</a:t>
              </a:r>
            </a:p>
            <a:p>
              <a:pPr algn="l" eaLnBrk="1" hangingPunct="1">
                <a:lnSpc>
                  <a:spcPct val="108000"/>
                </a:lnSpc>
                <a:buFontTx/>
                <a:buChar char="•"/>
              </a:pPr>
              <a:r>
                <a:rPr lang="en-US" sz="1000" b="1" dirty="0">
                  <a:solidFill>
                    <a:srgbClr val="009900"/>
                  </a:solidFill>
                  <a:latin typeface="Arial" charset="0"/>
                </a:rPr>
                <a:t>Breast Cancer Screening</a:t>
              </a:r>
            </a:p>
            <a:p>
              <a:pPr algn="l" eaLnBrk="1" hangingPunct="1">
                <a:lnSpc>
                  <a:spcPct val="108000"/>
                </a:lnSpc>
                <a:buFontTx/>
                <a:buChar char="•"/>
              </a:pPr>
              <a:r>
                <a:rPr lang="en-US" sz="1000" b="1" dirty="0">
                  <a:solidFill>
                    <a:srgbClr val="009900"/>
                  </a:solidFill>
                  <a:latin typeface="Arial" charset="0"/>
                </a:rPr>
                <a:t>Food Stamps</a:t>
              </a:r>
            </a:p>
            <a:p>
              <a:pPr algn="l" eaLnBrk="1" hangingPunct="1">
                <a:lnSpc>
                  <a:spcPct val="108000"/>
                </a:lnSpc>
                <a:buFontTx/>
                <a:buChar char="•"/>
              </a:pPr>
              <a:r>
                <a:rPr lang="en-US" sz="1000" b="1" dirty="0">
                  <a:solidFill>
                    <a:srgbClr val="009900"/>
                  </a:solidFill>
                  <a:latin typeface="Arial" charset="0"/>
                </a:rPr>
                <a:t>WIC</a:t>
              </a:r>
            </a:p>
          </p:txBody>
        </p:sp>
        <p:sp>
          <p:nvSpPr>
            <p:cNvPr id="112742" name="Text Box 44"/>
            <p:cNvSpPr txBox="1">
              <a:spLocks noChangeArrowheads="1"/>
            </p:cNvSpPr>
            <p:nvPr/>
          </p:nvSpPr>
          <p:spPr bwMode="auto">
            <a:xfrm>
              <a:off x="2544" y="1248"/>
              <a:ext cx="84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14300" indent="-1143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9pPr>
            </a:lstStyle>
            <a:p>
              <a:pPr algn="l" eaLnBrk="1" hangingPunct="1">
                <a:lnSpc>
                  <a:spcPct val="108000"/>
                </a:lnSpc>
                <a:buFontTx/>
                <a:buChar char="•"/>
              </a:pPr>
              <a:r>
                <a:rPr lang="en-US" sz="1000" b="1">
                  <a:solidFill>
                    <a:srgbClr val="FF9900"/>
                  </a:solidFill>
                  <a:latin typeface="Arial" charset="0"/>
                </a:rPr>
                <a:t>TANF</a:t>
              </a:r>
            </a:p>
            <a:p>
              <a:pPr algn="l" eaLnBrk="1" hangingPunct="1">
                <a:lnSpc>
                  <a:spcPct val="108000"/>
                </a:lnSpc>
                <a:buFontTx/>
                <a:buChar char="•"/>
              </a:pPr>
              <a:r>
                <a:rPr lang="en-US" sz="1000" b="1">
                  <a:solidFill>
                    <a:srgbClr val="FF9900"/>
                  </a:solidFill>
                  <a:latin typeface="Arial" charset="0"/>
                </a:rPr>
                <a:t>GAIN, CAL Learn, Cal WORKS, etc.</a:t>
              </a:r>
            </a:p>
          </p:txBody>
        </p:sp>
        <p:sp>
          <p:nvSpPr>
            <p:cNvPr id="112743" name="Text Box 45"/>
            <p:cNvSpPr txBox="1">
              <a:spLocks noChangeArrowheads="1"/>
            </p:cNvSpPr>
            <p:nvPr/>
          </p:nvSpPr>
          <p:spPr bwMode="auto">
            <a:xfrm>
              <a:off x="4560" y="1296"/>
              <a:ext cx="860"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14300" indent="-1143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9pPr>
            </a:lstStyle>
            <a:p>
              <a:pPr algn="l" eaLnBrk="1" hangingPunct="1">
                <a:lnSpc>
                  <a:spcPct val="108000"/>
                </a:lnSpc>
                <a:buFontTx/>
                <a:buChar char="•"/>
              </a:pPr>
              <a:r>
                <a:rPr lang="en-US" sz="1000" b="1">
                  <a:solidFill>
                    <a:srgbClr val="FF3300"/>
                  </a:solidFill>
                  <a:latin typeface="Arial" charset="0"/>
                </a:rPr>
                <a:t>School-Based MH Services for Medi-Cal Kids</a:t>
              </a:r>
            </a:p>
            <a:p>
              <a:pPr algn="l" eaLnBrk="1" hangingPunct="1">
                <a:lnSpc>
                  <a:spcPct val="108000"/>
                </a:lnSpc>
                <a:buFontTx/>
                <a:buChar char="•"/>
              </a:pPr>
              <a:r>
                <a:rPr lang="en-US" sz="1000" b="1">
                  <a:solidFill>
                    <a:srgbClr val="FF3300"/>
                  </a:solidFill>
                  <a:latin typeface="Arial" charset="0"/>
                </a:rPr>
                <a:t>Probation Officers in Schools</a:t>
              </a:r>
            </a:p>
            <a:p>
              <a:pPr algn="l" eaLnBrk="1" hangingPunct="1">
                <a:lnSpc>
                  <a:spcPct val="108000"/>
                </a:lnSpc>
                <a:buFontTx/>
                <a:buChar char="•"/>
              </a:pPr>
              <a:r>
                <a:rPr lang="en-US" sz="1000" b="1">
                  <a:solidFill>
                    <a:srgbClr val="FF3300"/>
                  </a:solidFill>
                  <a:latin typeface="Arial" charset="0"/>
                </a:rPr>
                <a:t>Cardenas-Schiff Legislation</a:t>
              </a:r>
            </a:p>
            <a:p>
              <a:pPr algn="l" eaLnBrk="1" hangingPunct="1">
                <a:lnSpc>
                  <a:spcPct val="108000"/>
                </a:lnSpc>
                <a:buFontTx/>
                <a:buChar char="•"/>
              </a:pPr>
              <a:r>
                <a:rPr lang="en-US" sz="1000" b="1">
                  <a:solidFill>
                    <a:srgbClr val="FF3300"/>
                  </a:solidFill>
                  <a:latin typeface="Arial" charset="0"/>
                </a:rPr>
                <a:t>Health Care Through Probation</a:t>
              </a:r>
            </a:p>
            <a:p>
              <a:pPr algn="l" eaLnBrk="1" hangingPunct="1">
                <a:lnSpc>
                  <a:spcPct val="108000"/>
                </a:lnSpc>
                <a:buFontTx/>
                <a:buChar char="•"/>
              </a:pPr>
              <a:r>
                <a:rPr lang="en-US" sz="1000" b="1">
                  <a:solidFill>
                    <a:srgbClr val="FF3300"/>
                  </a:solidFill>
                  <a:latin typeface="Arial" charset="0"/>
                </a:rPr>
                <a:t>Mental Health Evaluations</a:t>
              </a:r>
            </a:p>
            <a:p>
              <a:pPr algn="l" eaLnBrk="1" hangingPunct="1">
                <a:lnSpc>
                  <a:spcPct val="108000"/>
                </a:lnSpc>
                <a:buFontTx/>
                <a:buChar char="•"/>
              </a:pPr>
              <a:r>
                <a:rPr lang="en-US" sz="1000" b="1">
                  <a:solidFill>
                    <a:srgbClr val="FF3300"/>
                  </a:solidFill>
                  <a:latin typeface="Arial" charset="0"/>
                </a:rPr>
                <a:t>Juvenile Halls</a:t>
              </a:r>
            </a:p>
          </p:txBody>
        </p:sp>
        <p:sp>
          <p:nvSpPr>
            <p:cNvPr id="112744" name="Text Box 46"/>
            <p:cNvSpPr txBox="1">
              <a:spLocks noChangeArrowheads="1"/>
            </p:cNvSpPr>
            <p:nvPr/>
          </p:nvSpPr>
          <p:spPr bwMode="auto">
            <a:xfrm>
              <a:off x="3264" y="1248"/>
              <a:ext cx="1412"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14300" indent="-1143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9pPr>
            </a:lstStyle>
            <a:p>
              <a:pPr algn="l" eaLnBrk="1" hangingPunct="1">
                <a:lnSpc>
                  <a:spcPct val="108000"/>
                </a:lnSpc>
                <a:buFontTx/>
                <a:buChar char="•"/>
              </a:pPr>
              <a:r>
                <a:rPr lang="en-US" sz="1000" b="1">
                  <a:solidFill>
                    <a:srgbClr val="00CCFF"/>
                  </a:solidFill>
                  <a:latin typeface="Arial" charset="0"/>
                </a:rPr>
                <a:t>Child Care – CCDBG, SSBG, Cal WORKS Child Care, etc.</a:t>
              </a:r>
            </a:p>
            <a:p>
              <a:pPr algn="l" eaLnBrk="1" hangingPunct="1">
                <a:lnSpc>
                  <a:spcPct val="108000"/>
                </a:lnSpc>
                <a:buFontTx/>
                <a:buChar char="•"/>
              </a:pPr>
              <a:r>
                <a:rPr lang="en-US" sz="1000" b="1">
                  <a:solidFill>
                    <a:srgbClr val="00CCFF"/>
                  </a:solidFill>
                  <a:latin typeface="Arial" charset="0"/>
                </a:rPr>
                <a:t>After-School Programs – 21</a:t>
              </a:r>
              <a:r>
                <a:rPr lang="en-US" sz="1000" b="1" baseline="30000">
                  <a:solidFill>
                    <a:srgbClr val="00CCFF"/>
                  </a:solidFill>
                  <a:latin typeface="Arial" charset="0"/>
                </a:rPr>
                <a:t>st</a:t>
              </a:r>
              <a:r>
                <a:rPr lang="en-US" sz="1000" b="1">
                  <a:solidFill>
                    <a:srgbClr val="00CCFF"/>
                  </a:solidFill>
                  <a:latin typeface="Arial" charset="0"/>
                </a:rPr>
                <a:t> Century Learning Centers, etc.</a:t>
              </a:r>
            </a:p>
            <a:p>
              <a:pPr algn="l" eaLnBrk="1" hangingPunct="1">
                <a:lnSpc>
                  <a:spcPct val="108000"/>
                </a:lnSpc>
                <a:buFontTx/>
                <a:buChar char="•"/>
              </a:pPr>
              <a:r>
                <a:rPr lang="en-US" sz="1000" b="1">
                  <a:solidFill>
                    <a:srgbClr val="00CCFF"/>
                  </a:solidFill>
                  <a:latin typeface="Arial" charset="0"/>
                </a:rPr>
                <a:t>Promoting Safe &amp; Stable Families</a:t>
              </a:r>
            </a:p>
            <a:p>
              <a:pPr algn="l" eaLnBrk="1" hangingPunct="1">
                <a:lnSpc>
                  <a:spcPct val="108000"/>
                </a:lnSpc>
                <a:buFontTx/>
                <a:buChar char="•"/>
              </a:pPr>
              <a:r>
                <a:rPr lang="en-US" sz="1000" b="1">
                  <a:solidFill>
                    <a:srgbClr val="00CCFF"/>
                  </a:solidFill>
                  <a:latin typeface="Arial" charset="0"/>
                </a:rPr>
                <a:t>Child Abuse &amp; Neglect Programs</a:t>
              </a:r>
            </a:p>
            <a:p>
              <a:pPr algn="l" eaLnBrk="1" hangingPunct="1">
                <a:lnSpc>
                  <a:spcPct val="108000"/>
                </a:lnSpc>
                <a:buFontTx/>
                <a:buChar char="•"/>
              </a:pPr>
              <a:r>
                <a:rPr lang="en-US" sz="1000" b="1">
                  <a:solidFill>
                    <a:srgbClr val="00CCFF"/>
                  </a:solidFill>
                  <a:latin typeface="Arial" charset="0"/>
                </a:rPr>
                <a:t>Foster Care – Transition, Independent Living, Housing, etc.</a:t>
              </a:r>
            </a:p>
            <a:p>
              <a:pPr algn="l" eaLnBrk="1" hangingPunct="1">
                <a:lnSpc>
                  <a:spcPct val="108000"/>
                </a:lnSpc>
                <a:buFontTx/>
                <a:buChar char="•"/>
              </a:pPr>
              <a:r>
                <a:rPr lang="en-US" sz="1000" b="1">
                  <a:solidFill>
                    <a:srgbClr val="00CCFF"/>
                  </a:solidFill>
                  <a:latin typeface="Arial" charset="0"/>
                </a:rPr>
                <a:t>Adoption Assistance, Adoption Opportunities</a:t>
              </a:r>
            </a:p>
          </p:txBody>
        </p:sp>
        <p:sp>
          <p:nvSpPr>
            <p:cNvPr id="112745" name="Text Box 47"/>
            <p:cNvSpPr txBox="1">
              <a:spLocks noChangeArrowheads="1"/>
            </p:cNvSpPr>
            <p:nvPr/>
          </p:nvSpPr>
          <p:spPr bwMode="auto">
            <a:xfrm>
              <a:off x="96" y="1248"/>
              <a:ext cx="1090"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114300" indent="-1143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tabLst>
                  <a:tab pos="114300" algn="l"/>
                </a:tabLst>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tabLst>
                  <a:tab pos="114300" algn="l"/>
                </a:tabLst>
                <a:defRPr sz="3200">
                  <a:solidFill>
                    <a:srgbClr val="FFFFFF"/>
                  </a:solidFill>
                  <a:latin typeface="Chalkboard" charset="0"/>
                  <a:ea typeface="ヒラギノ角ゴ Pro W3" charset="0"/>
                  <a:cs typeface="ヒラギノ角ゴ Pro W3" charset="0"/>
                  <a:sym typeface="Chalkboard" charset="0"/>
                </a:defRPr>
              </a:lvl9pPr>
            </a:lstStyle>
            <a:p>
              <a:pPr algn="l" eaLnBrk="1" hangingPunct="1">
                <a:lnSpc>
                  <a:spcPct val="108000"/>
                </a:lnSpc>
                <a:buFontTx/>
                <a:buChar char="•"/>
              </a:pPr>
              <a:r>
                <a:rPr lang="en-US" sz="1000" b="1" dirty="0">
                  <a:solidFill>
                    <a:srgbClr val="0000FF"/>
                  </a:solidFill>
                  <a:latin typeface="Arial" charset="0"/>
                </a:rPr>
                <a:t>Public Schools</a:t>
              </a:r>
            </a:p>
            <a:p>
              <a:pPr algn="l" eaLnBrk="1" hangingPunct="1">
                <a:lnSpc>
                  <a:spcPct val="108000"/>
                </a:lnSpc>
                <a:buFontTx/>
                <a:buChar char="•"/>
              </a:pPr>
              <a:r>
                <a:rPr lang="en-US" sz="1000" b="1" dirty="0">
                  <a:solidFill>
                    <a:srgbClr val="0000FF"/>
                  </a:solidFill>
                  <a:latin typeface="Arial" charset="0"/>
                </a:rPr>
                <a:t>ESEA, Title I</a:t>
              </a:r>
            </a:p>
            <a:p>
              <a:pPr algn="l" eaLnBrk="1" hangingPunct="1">
                <a:lnSpc>
                  <a:spcPct val="108000"/>
                </a:lnSpc>
                <a:buFontTx/>
                <a:buChar char="•"/>
              </a:pPr>
              <a:r>
                <a:rPr lang="en-US" sz="1000" b="1" dirty="0">
                  <a:solidFill>
                    <a:srgbClr val="0000FF"/>
                  </a:solidFill>
                  <a:latin typeface="Arial" charset="0"/>
                </a:rPr>
                <a:t>School Lunch &amp; Breakfast</a:t>
              </a:r>
            </a:p>
            <a:p>
              <a:pPr algn="l" eaLnBrk="1" hangingPunct="1">
                <a:lnSpc>
                  <a:spcPct val="108000"/>
                </a:lnSpc>
                <a:buFontTx/>
                <a:buChar char="•"/>
              </a:pPr>
              <a:r>
                <a:rPr lang="en-US" sz="1000" b="1" dirty="0">
                  <a:solidFill>
                    <a:srgbClr val="0000FF"/>
                  </a:solidFill>
                  <a:latin typeface="Arial" charset="0"/>
                </a:rPr>
                <a:t>Head Start</a:t>
              </a:r>
            </a:p>
            <a:p>
              <a:pPr algn="l" eaLnBrk="1" hangingPunct="1">
                <a:lnSpc>
                  <a:spcPct val="108000"/>
                </a:lnSpc>
                <a:buFontTx/>
                <a:buChar char="•"/>
              </a:pPr>
              <a:r>
                <a:rPr lang="en-US" sz="1000" b="1" dirty="0">
                  <a:solidFill>
                    <a:srgbClr val="0000FF"/>
                  </a:solidFill>
                  <a:latin typeface="Arial" charset="0"/>
                </a:rPr>
                <a:t>IDEA</a:t>
              </a:r>
            </a:p>
            <a:p>
              <a:pPr algn="l" eaLnBrk="1" hangingPunct="1">
                <a:lnSpc>
                  <a:spcPct val="108000"/>
                </a:lnSpc>
                <a:buFontTx/>
                <a:buChar char="•"/>
              </a:pPr>
              <a:r>
                <a:rPr lang="en-US" sz="1000" b="1" dirty="0">
                  <a:solidFill>
                    <a:srgbClr val="0000FF"/>
                  </a:solidFill>
                  <a:latin typeface="Arial" charset="0"/>
                </a:rPr>
                <a:t>After-School Programs</a:t>
              </a:r>
            </a:p>
            <a:p>
              <a:pPr algn="l" eaLnBrk="1" hangingPunct="1">
                <a:lnSpc>
                  <a:spcPct val="108000"/>
                </a:lnSpc>
                <a:buFontTx/>
                <a:buChar char="•"/>
              </a:pPr>
              <a:r>
                <a:rPr lang="en-US" sz="1000" b="1" dirty="0">
                  <a:solidFill>
                    <a:srgbClr val="0000FF"/>
                  </a:solidFill>
                  <a:latin typeface="Arial" charset="0"/>
                </a:rPr>
                <a:t>Textbook Funding</a:t>
              </a:r>
            </a:p>
            <a:p>
              <a:pPr algn="l" eaLnBrk="1" hangingPunct="1">
                <a:lnSpc>
                  <a:spcPct val="108000"/>
                </a:lnSpc>
                <a:buFontTx/>
                <a:buChar char="•"/>
              </a:pPr>
              <a:r>
                <a:rPr lang="en-US" sz="1000" b="1" dirty="0">
                  <a:solidFill>
                    <a:srgbClr val="0000FF"/>
                  </a:solidFill>
                  <a:latin typeface="Arial" charset="0"/>
                </a:rPr>
                <a:t>Tests &amp; Achievement</a:t>
              </a:r>
            </a:p>
            <a:p>
              <a:pPr algn="l" eaLnBrk="1" hangingPunct="1">
                <a:lnSpc>
                  <a:spcPct val="108000"/>
                </a:lnSpc>
                <a:buFontTx/>
                <a:buChar char="•"/>
              </a:pPr>
              <a:r>
                <a:rPr lang="en-US" sz="1000" b="1" dirty="0">
                  <a:solidFill>
                    <a:srgbClr val="0000FF"/>
                  </a:solidFill>
                  <a:latin typeface="Arial" charset="0"/>
                </a:rPr>
                <a:t>Teacher Issues</a:t>
              </a:r>
            </a:p>
            <a:p>
              <a:pPr algn="l" eaLnBrk="1" hangingPunct="1">
                <a:lnSpc>
                  <a:spcPct val="108000"/>
                </a:lnSpc>
                <a:buFontTx/>
                <a:buChar char="•"/>
              </a:pPr>
              <a:r>
                <a:rPr lang="en-US" sz="1000" b="1" dirty="0">
                  <a:solidFill>
                    <a:srgbClr val="0000FF"/>
                  </a:solidFill>
                  <a:latin typeface="Arial" charset="0"/>
                </a:rPr>
                <a:t>GED</a:t>
              </a:r>
            </a:p>
          </p:txBody>
        </p:sp>
      </p:grpSp>
      <p:grpSp>
        <p:nvGrpSpPr>
          <p:cNvPr id="17" name="Group 48"/>
          <p:cNvGrpSpPr>
            <a:grpSpLocks/>
          </p:cNvGrpSpPr>
          <p:nvPr/>
        </p:nvGrpSpPr>
        <p:grpSpPr bwMode="auto">
          <a:xfrm>
            <a:off x="405261" y="1864066"/>
            <a:ext cx="8262462" cy="4380548"/>
            <a:chOff x="513" y="1289"/>
            <a:chExt cx="5205" cy="2759"/>
          </a:xfrm>
        </p:grpSpPr>
        <p:sp>
          <p:nvSpPr>
            <p:cNvPr id="112648" name="Freeform 49"/>
            <p:cNvSpPr>
              <a:spLocks/>
            </p:cNvSpPr>
            <p:nvPr/>
          </p:nvSpPr>
          <p:spPr bwMode="auto">
            <a:xfrm>
              <a:off x="933" y="1468"/>
              <a:ext cx="2010" cy="2166"/>
            </a:xfrm>
            <a:custGeom>
              <a:avLst/>
              <a:gdLst>
                <a:gd name="T0" fmla="*/ 0 w 2010"/>
                <a:gd name="T1" fmla="*/ 0 h 2383"/>
                <a:gd name="T2" fmla="*/ 606 w 2010"/>
                <a:gd name="T3" fmla="*/ 7 h 2383"/>
                <a:gd name="T4" fmla="*/ 1272 w 2010"/>
                <a:gd name="T5" fmla="*/ 34 h 2383"/>
                <a:gd name="T6" fmla="*/ 1824 w 2010"/>
                <a:gd name="T7" fmla="*/ 86 h 2383"/>
                <a:gd name="T8" fmla="*/ 2010 w 2010"/>
                <a:gd name="T9" fmla="*/ 136 h 2383"/>
                <a:gd name="T10" fmla="*/ 0 60000 65536"/>
                <a:gd name="T11" fmla="*/ 0 60000 65536"/>
                <a:gd name="T12" fmla="*/ 0 60000 65536"/>
                <a:gd name="T13" fmla="*/ 0 60000 65536"/>
                <a:gd name="T14" fmla="*/ 0 60000 65536"/>
                <a:gd name="T15" fmla="*/ 0 w 2010"/>
                <a:gd name="T16" fmla="*/ 0 h 2383"/>
                <a:gd name="T17" fmla="*/ 2010 w 2010"/>
                <a:gd name="T18" fmla="*/ 2383 h 2383"/>
              </a:gdLst>
              <a:ahLst/>
              <a:cxnLst>
                <a:cxn ang="T10">
                  <a:pos x="T0" y="T1"/>
                </a:cxn>
                <a:cxn ang="T11">
                  <a:pos x="T2" y="T3"/>
                </a:cxn>
                <a:cxn ang="T12">
                  <a:pos x="T4" y="T5"/>
                </a:cxn>
                <a:cxn ang="T13">
                  <a:pos x="T6" y="T7"/>
                </a:cxn>
                <a:cxn ang="T14">
                  <a:pos x="T8" y="T9"/>
                </a:cxn>
              </a:cxnLst>
              <a:rect l="T15" t="T16" r="T17" b="T18"/>
              <a:pathLst>
                <a:path w="2010" h="2383">
                  <a:moveTo>
                    <a:pt x="0" y="0"/>
                  </a:moveTo>
                  <a:cubicBezTo>
                    <a:pt x="101" y="21"/>
                    <a:pt x="394" y="29"/>
                    <a:pt x="606" y="126"/>
                  </a:cubicBezTo>
                  <a:cubicBezTo>
                    <a:pt x="818" y="223"/>
                    <a:pt x="1069" y="348"/>
                    <a:pt x="1272" y="581"/>
                  </a:cubicBezTo>
                  <a:cubicBezTo>
                    <a:pt x="1475" y="814"/>
                    <a:pt x="1701" y="1225"/>
                    <a:pt x="1824" y="1525"/>
                  </a:cubicBezTo>
                  <a:cubicBezTo>
                    <a:pt x="1947" y="1825"/>
                    <a:pt x="1971" y="2204"/>
                    <a:pt x="2010" y="2383"/>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49" name="Freeform 50"/>
            <p:cNvSpPr>
              <a:spLocks/>
            </p:cNvSpPr>
            <p:nvPr/>
          </p:nvSpPr>
          <p:spPr bwMode="auto">
            <a:xfrm>
              <a:off x="933" y="1416"/>
              <a:ext cx="2663" cy="2367"/>
            </a:xfrm>
            <a:custGeom>
              <a:avLst/>
              <a:gdLst>
                <a:gd name="T0" fmla="*/ 0 w 2663"/>
                <a:gd name="T1" fmla="*/ 5 h 2604"/>
                <a:gd name="T2" fmla="*/ 696 w 2663"/>
                <a:gd name="T3" fmla="*/ 5 h 2604"/>
                <a:gd name="T4" fmla="*/ 1626 w 2663"/>
                <a:gd name="T5" fmla="*/ 38 h 2604"/>
                <a:gd name="T6" fmla="*/ 2315 w 2663"/>
                <a:gd name="T7" fmla="*/ 95 h 2604"/>
                <a:gd name="T8" fmla="*/ 2663 w 2663"/>
                <a:gd name="T9" fmla="*/ 148 h 2604"/>
                <a:gd name="T10" fmla="*/ 0 60000 65536"/>
                <a:gd name="T11" fmla="*/ 0 60000 65536"/>
                <a:gd name="T12" fmla="*/ 0 60000 65536"/>
                <a:gd name="T13" fmla="*/ 0 60000 65536"/>
                <a:gd name="T14" fmla="*/ 0 60000 65536"/>
                <a:gd name="T15" fmla="*/ 0 w 2663"/>
                <a:gd name="T16" fmla="*/ 0 h 2604"/>
                <a:gd name="T17" fmla="*/ 2663 w 2663"/>
                <a:gd name="T18" fmla="*/ 2604 h 2604"/>
              </a:gdLst>
              <a:ahLst/>
              <a:cxnLst>
                <a:cxn ang="T10">
                  <a:pos x="T0" y="T1"/>
                </a:cxn>
                <a:cxn ang="T11">
                  <a:pos x="T2" y="T3"/>
                </a:cxn>
                <a:cxn ang="T12">
                  <a:pos x="T4" y="T5"/>
                </a:cxn>
                <a:cxn ang="T13">
                  <a:pos x="T6" y="T7"/>
                </a:cxn>
                <a:cxn ang="T14">
                  <a:pos x="T8" y="T9"/>
                </a:cxn>
              </a:cxnLst>
              <a:rect l="T15" t="T16" r="T17" b="T18"/>
              <a:pathLst>
                <a:path w="2663" h="2604">
                  <a:moveTo>
                    <a:pt x="0" y="53"/>
                  </a:moveTo>
                  <a:cubicBezTo>
                    <a:pt x="116" y="62"/>
                    <a:pt x="425" y="0"/>
                    <a:pt x="696" y="104"/>
                  </a:cubicBezTo>
                  <a:cubicBezTo>
                    <a:pt x="967" y="208"/>
                    <a:pt x="1356" y="415"/>
                    <a:pt x="1626" y="678"/>
                  </a:cubicBezTo>
                  <a:cubicBezTo>
                    <a:pt x="1896" y="941"/>
                    <a:pt x="2142" y="1359"/>
                    <a:pt x="2315" y="1680"/>
                  </a:cubicBezTo>
                  <a:cubicBezTo>
                    <a:pt x="2488" y="2001"/>
                    <a:pt x="2590" y="2412"/>
                    <a:pt x="2663" y="2604"/>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0" name="Freeform 51"/>
            <p:cNvSpPr>
              <a:spLocks/>
            </p:cNvSpPr>
            <p:nvPr/>
          </p:nvSpPr>
          <p:spPr bwMode="auto">
            <a:xfrm>
              <a:off x="880" y="1551"/>
              <a:ext cx="1948" cy="2052"/>
            </a:xfrm>
            <a:custGeom>
              <a:avLst/>
              <a:gdLst>
                <a:gd name="T0" fmla="*/ 0 w 1948"/>
                <a:gd name="T1" fmla="*/ 5 h 2257"/>
                <a:gd name="T2" fmla="*/ 473 w 1948"/>
                <a:gd name="T3" fmla="*/ 5 h 2257"/>
                <a:gd name="T4" fmla="*/ 1169 w 1948"/>
                <a:gd name="T5" fmla="*/ 37 h 2257"/>
                <a:gd name="T6" fmla="*/ 1689 w 1948"/>
                <a:gd name="T7" fmla="*/ 86 h 2257"/>
                <a:gd name="T8" fmla="*/ 1948 w 1948"/>
                <a:gd name="T9" fmla="*/ 129 h 2257"/>
                <a:gd name="T10" fmla="*/ 0 60000 65536"/>
                <a:gd name="T11" fmla="*/ 0 60000 65536"/>
                <a:gd name="T12" fmla="*/ 0 60000 65536"/>
                <a:gd name="T13" fmla="*/ 0 60000 65536"/>
                <a:gd name="T14" fmla="*/ 0 60000 65536"/>
                <a:gd name="T15" fmla="*/ 0 w 1948"/>
                <a:gd name="T16" fmla="*/ 0 h 2257"/>
                <a:gd name="T17" fmla="*/ 1948 w 1948"/>
                <a:gd name="T18" fmla="*/ 2257 h 2257"/>
              </a:gdLst>
              <a:ahLst/>
              <a:cxnLst>
                <a:cxn ang="T10">
                  <a:pos x="T0" y="T1"/>
                </a:cxn>
                <a:cxn ang="T11">
                  <a:pos x="T2" y="T3"/>
                </a:cxn>
                <a:cxn ang="T12">
                  <a:pos x="T4" y="T5"/>
                </a:cxn>
                <a:cxn ang="T13">
                  <a:pos x="T6" y="T7"/>
                </a:cxn>
                <a:cxn ang="T14">
                  <a:pos x="T8" y="T9"/>
                </a:cxn>
              </a:cxnLst>
              <a:rect l="T15" t="T16" r="T17" b="T18"/>
              <a:pathLst>
                <a:path w="1948" h="2257">
                  <a:moveTo>
                    <a:pt x="0" y="7"/>
                  </a:moveTo>
                  <a:cubicBezTo>
                    <a:pt x="79" y="23"/>
                    <a:pt x="278" y="0"/>
                    <a:pt x="473" y="106"/>
                  </a:cubicBezTo>
                  <a:cubicBezTo>
                    <a:pt x="668" y="212"/>
                    <a:pt x="966" y="412"/>
                    <a:pt x="1169" y="641"/>
                  </a:cubicBezTo>
                  <a:cubicBezTo>
                    <a:pt x="1372" y="870"/>
                    <a:pt x="1559" y="1213"/>
                    <a:pt x="1689" y="1482"/>
                  </a:cubicBezTo>
                  <a:cubicBezTo>
                    <a:pt x="1819" y="1752"/>
                    <a:pt x="1894" y="2096"/>
                    <a:pt x="1948" y="2257"/>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1" name="Freeform 52"/>
            <p:cNvSpPr>
              <a:spLocks/>
            </p:cNvSpPr>
            <p:nvPr/>
          </p:nvSpPr>
          <p:spPr bwMode="auto">
            <a:xfrm>
              <a:off x="872" y="1525"/>
              <a:ext cx="2567" cy="2197"/>
            </a:xfrm>
            <a:custGeom>
              <a:avLst/>
              <a:gdLst>
                <a:gd name="T0" fmla="*/ 0 w 2663"/>
                <a:gd name="T1" fmla="*/ 6 h 2371"/>
                <a:gd name="T2" fmla="*/ 232 w 2663"/>
                <a:gd name="T3" fmla="*/ 10 h 2371"/>
                <a:gd name="T4" fmla="*/ 541 w 2663"/>
                <a:gd name="T5" fmla="*/ 63 h 2371"/>
                <a:gd name="T6" fmla="*/ 768 w 2663"/>
                <a:gd name="T7" fmla="*/ 157 h 2371"/>
                <a:gd name="T8" fmla="*/ 886 w 2663"/>
                <a:gd name="T9" fmla="*/ 241 h 2371"/>
                <a:gd name="T10" fmla="*/ 0 60000 65536"/>
                <a:gd name="T11" fmla="*/ 0 60000 65536"/>
                <a:gd name="T12" fmla="*/ 0 60000 65536"/>
                <a:gd name="T13" fmla="*/ 0 60000 65536"/>
                <a:gd name="T14" fmla="*/ 0 60000 65536"/>
                <a:gd name="T15" fmla="*/ 0 w 2663"/>
                <a:gd name="T16" fmla="*/ 0 h 2371"/>
                <a:gd name="T17" fmla="*/ 2663 w 2663"/>
                <a:gd name="T18" fmla="*/ 2371 h 2371"/>
              </a:gdLst>
              <a:ahLst/>
              <a:cxnLst>
                <a:cxn ang="T10">
                  <a:pos x="T0" y="T1"/>
                </a:cxn>
                <a:cxn ang="T11">
                  <a:pos x="T2" y="T3"/>
                </a:cxn>
                <a:cxn ang="T12">
                  <a:pos x="T4" y="T5"/>
                </a:cxn>
                <a:cxn ang="T13">
                  <a:pos x="T6" y="T7"/>
                </a:cxn>
                <a:cxn ang="T14">
                  <a:pos x="T8" y="T9"/>
                </a:cxn>
              </a:cxnLst>
              <a:rect l="T15" t="T16" r="T17" b="T18"/>
              <a:pathLst>
                <a:path w="2663" h="2371">
                  <a:moveTo>
                    <a:pt x="0" y="32"/>
                  </a:moveTo>
                  <a:cubicBezTo>
                    <a:pt x="116" y="43"/>
                    <a:pt x="425" y="0"/>
                    <a:pt x="696" y="98"/>
                  </a:cubicBezTo>
                  <a:cubicBezTo>
                    <a:pt x="967" y="196"/>
                    <a:pt x="1356" y="381"/>
                    <a:pt x="1626" y="620"/>
                  </a:cubicBezTo>
                  <a:cubicBezTo>
                    <a:pt x="1896" y="859"/>
                    <a:pt x="2142" y="1239"/>
                    <a:pt x="2315" y="1531"/>
                  </a:cubicBezTo>
                  <a:cubicBezTo>
                    <a:pt x="2488" y="1823"/>
                    <a:pt x="2590" y="2196"/>
                    <a:pt x="2663" y="2371"/>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2" name="Freeform 53"/>
            <p:cNvSpPr>
              <a:spLocks/>
            </p:cNvSpPr>
            <p:nvPr/>
          </p:nvSpPr>
          <p:spPr bwMode="auto">
            <a:xfrm>
              <a:off x="931" y="1401"/>
              <a:ext cx="4080" cy="2130"/>
            </a:xfrm>
            <a:custGeom>
              <a:avLst/>
              <a:gdLst>
                <a:gd name="T0" fmla="*/ 0 w 4080"/>
                <a:gd name="T1" fmla="*/ 5 h 2343"/>
                <a:gd name="T2" fmla="*/ 1072 w 4080"/>
                <a:gd name="T3" fmla="*/ 5 h 2343"/>
                <a:gd name="T4" fmla="*/ 2494 w 4080"/>
                <a:gd name="T5" fmla="*/ 35 h 2343"/>
                <a:gd name="T6" fmla="*/ 3548 w 4080"/>
                <a:gd name="T7" fmla="*/ 86 h 2343"/>
                <a:gd name="T8" fmla="*/ 4080 w 4080"/>
                <a:gd name="T9" fmla="*/ 135 h 2343"/>
                <a:gd name="T10" fmla="*/ 0 60000 65536"/>
                <a:gd name="T11" fmla="*/ 0 60000 65536"/>
                <a:gd name="T12" fmla="*/ 0 60000 65536"/>
                <a:gd name="T13" fmla="*/ 0 60000 65536"/>
                <a:gd name="T14" fmla="*/ 0 60000 65536"/>
                <a:gd name="T15" fmla="*/ 0 w 4080"/>
                <a:gd name="T16" fmla="*/ 0 h 2343"/>
                <a:gd name="T17" fmla="*/ 4080 w 4080"/>
                <a:gd name="T18" fmla="*/ 2343 h 2343"/>
              </a:gdLst>
              <a:ahLst/>
              <a:cxnLst>
                <a:cxn ang="T10">
                  <a:pos x="T0" y="T1"/>
                </a:cxn>
                <a:cxn ang="T11">
                  <a:pos x="T2" y="T3"/>
                </a:cxn>
                <a:cxn ang="T12">
                  <a:pos x="T4" y="T5"/>
                </a:cxn>
                <a:cxn ang="T13">
                  <a:pos x="T6" y="T7"/>
                </a:cxn>
                <a:cxn ang="T14">
                  <a:pos x="T8" y="T9"/>
                </a:cxn>
              </a:cxnLst>
              <a:rect l="T15" t="T16" r="T17" b="T18"/>
              <a:pathLst>
                <a:path w="4080" h="2343">
                  <a:moveTo>
                    <a:pt x="0" y="72"/>
                  </a:moveTo>
                  <a:cubicBezTo>
                    <a:pt x="179" y="75"/>
                    <a:pt x="656" y="0"/>
                    <a:pt x="1072" y="89"/>
                  </a:cubicBezTo>
                  <a:cubicBezTo>
                    <a:pt x="1488" y="178"/>
                    <a:pt x="2081" y="370"/>
                    <a:pt x="2494" y="607"/>
                  </a:cubicBezTo>
                  <a:cubicBezTo>
                    <a:pt x="2907" y="844"/>
                    <a:pt x="3283" y="1221"/>
                    <a:pt x="3548" y="1510"/>
                  </a:cubicBezTo>
                  <a:cubicBezTo>
                    <a:pt x="3812" y="1800"/>
                    <a:pt x="3968" y="2169"/>
                    <a:pt x="4080" y="2343"/>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3" name="Freeform 54"/>
            <p:cNvSpPr>
              <a:spLocks/>
            </p:cNvSpPr>
            <p:nvPr/>
          </p:nvSpPr>
          <p:spPr bwMode="auto">
            <a:xfrm>
              <a:off x="879" y="1525"/>
              <a:ext cx="4095" cy="2083"/>
            </a:xfrm>
            <a:custGeom>
              <a:avLst/>
              <a:gdLst>
                <a:gd name="T0" fmla="*/ 0 w 4095"/>
                <a:gd name="T1" fmla="*/ 5 h 2291"/>
                <a:gd name="T2" fmla="*/ 1100 w 4095"/>
                <a:gd name="T3" fmla="*/ 5 h 2291"/>
                <a:gd name="T4" fmla="*/ 2516 w 4095"/>
                <a:gd name="T5" fmla="*/ 34 h 2291"/>
                <a:gd name="T6" fmla="*/ 3565 w 4095"/>
                <a:gd name="T7" fmla="*/ 86 h 2291"/>
                <a:gd name="T8" fmla="*/ 4095 w 4095"/>
                <a:gd name="T9" fmla="*/ 133 h 2291"/>
                <a:gd name="T10" fmla="*/ 0 60000 65536"/>
                <a:gd name="T11" fmla="*/ 0 60000 65536"/>
                <a:gd name="T12" fmla="*/ 0 60000 65536"/>
                <a:gd name="T13" fmla="*/ 0 60000 65536"/>
                <a:gd name="T14" fmla="*/ 0 60000 65536"/>
                <a:gd name="T15" fmla="*/ 0 w 4095"/>
                <a:gd name="T16" fmla="*/ 0 h 2291"/>
                <a:gd name="T17" fmla="*/ 4095 w 4095"/>
                <a:gd name="T18" fmla="*/ 2291 h 2291"/>
              </a:gdLst>
              <a:ahLst/>
              <a:cxnLst>
                <a:cxn ang="T10">
                  <a:pos x="T0" y="T1"/>
                </a:cxn>
                <a:cxn ang="T11">
                  <a:pos x="T2" y="T3"/>
                </a:cxn>
                <a:cxn ang="T12">
                  <a:pos x="T4" y="T5"/>
                </a:cxn>
                <a:cxn ang="T13">
                  <a:pos x="T6" y="T7"/>
                </a:cxn>
                <a:cxn ang="T14">
                  <a:pos x="T8" y="T9"/>
                </a:cxn>
              </a:cxnLst>
              <a:rect l="T15" t="T16" r="T17" b="T18"/>
              <a:pathLst>
                <a:path w="4095" h="2291">
                  <a:moveTo>
                    <a:pt x="0" y="33"/>
                  </a:moveTo>
                  <a:cubicBezTo>
                    <a:pt x="183" y="43"/>
                    <a:pt x="681" y="0"/>
                    <a:pt x="1100" y="94"/>
                  </a:cubicBezTo>
                  <a:cubicBezTo>
                    <a:pt x="1519" y="188"/>
                    <a:pt x="2105" y="367"/>
                    <a:pt x="2516" y="598"/>
                  </a:cubicBezTo>
                  <a:cubicBezTo>
                    <a:pt x="2927" y="829"/>
                    <a:pt x="3302" y="1197"/>
                    <a:pt x="3565" y="1479"/>
                  </a:cubicBezTo>
                  <a:cubicBezTo>
                    <a:pt x="3829" y="1761"/>
                    <a:pt x="3984" y="2122"/>
                    <a:pt x="4095" y="2291"/>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4" name="Freeform 55"/>
            <p:cNvSpPr>
              <a:spLocks/>
            </p:cNvSpPr>
            <p:nvPr/>
          </p:nvSpPr>
          <p:spPr bwMode="auto">
            <a:xfrm>
              <a:off x="1313" y="1677"/>
              <a:ext cx="1394" cy="2009"/>
            </a:xfrm>
            <a:custGeom>
              <a:avLst/>
              <a:gdLst>
                <a:gd name="T0" fmla="*/ 0 w 1394"/>
                <a:gd name="T1" fmla="*/ 0 h 2210"/>
                <a:gd name="T2" fmla="*/ 286 w 1394"/>
                <a:gd name="T3" fmla="*/ 14 h 2210"/>
                <a:gd name="T4" fmla="*/ 754 w 1394"/>
                <a:gd name="T5" fmla="*/ 45 h 2210"/>
                <a:gd name="T6" fmla="*/ 1012 w 1394"/>
                <a:gd name="T7" fmla="*/ 69 h 2210"/>
                <a:gd name="T8" fmla="*/ 1186 w 1394"/>
                <a:gd name="T9" fmla="*/ 91 h 2210"/>
                <a:gd name="T10" fmla="*/ 1394 w 1394"/>
                <a:gd name="T11" fmla="*/ 127 h 2210"/>
                <a:gd name="T12" fmla="*/ 0 60000 65536"/>
                <a:gd name="T13" fmla="*/ 0 60000 65536"/>
                <a:gd name="T14" fmla="*/ 0 60000 65536"/>
                <a:gd name="T15" fmla="*/ 0 60000 65536"/>
                <a:gd name="T16" fmla="*/ 0 60000 65536"/>
                <a:gd name="T17" fmla="*/ 0 60000 65536"/>
                <a:gd name="T18" fmla="*/ 0 w 1394"/>
                <a:gd name="T19" fmla="*/ 0 h 2210"/>
                <a:gd name="T20" fmla="*/ 1394 w 1394"/>
                <a:gd name="T21" fmla="*/ 2210 h 2210"/>
              </a:gdLst>
              <a:ahLst/>
              <a:cxnLst>
                <a:cxn ang="T12">
                  <a:pos x="T0" y="T1"/>
                </a:cxn>
                <a:cxn ang="T13">
                  <a:pos x="T2" y="T3"/>
                </a:cxn>
                <a:cxn ang="T14">
                  <a:pos x="T4" y="T5"/>
                </a:cxn>
                <a:cxn ang="T15">
                  <a:pos x="T6" y="T7"/>
                </a:cxn>
                <a:cxn ang="T16">
                  <a:pos x="T8" y="T9"/>
                </a:cxn>
                <a:cxn ang="T17">
                  <a:pos x="T10" y="T11"/>
                </a:cxn>
              </a:cxnLst>
              <a:rect l="T18" t="T19" r="T20" b="T21"/>
              <a:pathLst>
                <a:path w="1394" h="2210">
                  <a:moveTo>
                    <a:pt x="0" y="0"/>
                  </a:moveTo>
                  <a:cubicBezTo>
                    <a:pt x="48" y="38"/>
                    <a:pt x="160" y="102"/>
                    <a:pt x="286" y="232"/>
                  </a:cubicBezTo>
                  <a:cubicBezTo>
                    <a:pt x="412" y="362"/>
                    <a:pt x="633" y="618"/>
                    <a:pt x="754" y="780"/>
                  </a:cubicBezTo>
                  <a:cubicBezTo>
                    <a:pt x="875" y="942"/>
                    <a:pt x="940" y="1067"/>
                    <a:pt x="1012" y="1202"/>
                  </a:cubicBezTo>
                  <a:cubicBezTo>
                    <a:pt x="1084" y="1338"/>
                    <a:pt x="1122" y="1424"/>
                    <a:pt x="1186" y="1592"/>
                  </a:cubicBezTo>
                  <a:cubicBezTo>
                    <a:pt x="1250" y="1760"/>
                    <a:pt x="1351" y="2081"/>
                    <a:pt x="1394" y="2210"/>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5" name="Freeform 56"/>
            <p:cNvSpPr>
              <a:spLocks/>
            </p:cNvSpPr>
            <p:nvPr/>
          </p:nvSpPr>
          <p:spPr bwMode="auto">
            <a:xfrm>
              <a:off x="1310" y="1670"/>
              <a:ext cx="2050" cy="2044"/>
            </a:xfrm>
            <a:custGeom>
              <a:avLst/>
              <a:gdLst>
                <a:gd name="T0" fmla="*/ 0 w 2050"/>
                <a:gd name="T1" fmla="*/ 0 h 2249"/>
                <a:gd name="T2" fmla="*/ 469 w 2050"/>
                <a:gd name="T3" fmla="*/ 8 h 2249"/>
                <a:gd name="T4" fmla="*/ 1105 w 2050"/>
                <a:gd name="T5" fmla="*/ 32 h 2249"/>
                <a:gd name="T6" fmla="*/ 1549 w 2050"/>
                <a:gd name="T7" fmla="*/ 67 h 2249"/>
                <a:gd name="T8" fmla="*/ 1771 w 2050"/>
                <a:gd name="T9" fmla="*/ 93 h 2249"/>
                <a:gd name="T10" fmla="*/ 2050 w 2050"/>
                <a:gd name="T11" fmla="*/ 128 h 2249"/>
                <a:gd name="T12" fmla="*/ 0 60000 65536"/>
                <a:gd name="T13" fmla="*/ 0 60000 65536"/>
                <a:gd name="T14" fmla="*/ 0 60000 65536"/>
                <a:gd name="T15" fmla="*/ 0 60000 65536"/>
                <a:gd name="T16" fmla="*/ 0 60000 65536"/>
                <a:gd name="T17" fmla="*/ 0 60000 65536"/>
                <a:gd name="T18" fmla="*/ 0 w 2050"/>
                <a:gd name="T19" fmla="*/ 0 h 2249"/>
                <a:gd name="T20" fmla="*/ 2050 w 2050"/>
                <a:gd name="T21" fmla="*/ 2249 h 2249"/>
              </a:gdLst>
              <a:ahLst/>
              <a:cxnLst>
                <a:cxn ang="T12">
                  <a:pos x="T0" y="T1"/>
                </a:cxn>
                <a:cxn ang="T13">
                  <a:pos x="T2" y="T3"/>
                </a:cxn>
                <a:cxn ang="T14">
                  <a:pos x="T4" y="T5"/>
                </a:cxn>
                <a:cxn ang="T15">
                  <a:pos x="T6" y="T7"/>
                </a:cxn>
                <a:cxn ang="T16">
                  <a:pos x="T8" y="T9"/>
                </a:cxn>
                <a:cxn ang="T17">
                  <a:pos x="T10" y="T11"/>
                </a:cxn>
              </a:cxnLst>
              <a:rect l="T18" t="T19" r="T20" b="T21"/>
              <a:pathLst>
                <a:path w="2050" h="2249">
                  <a:moveTo>
                    <a:pt x="0" y="0"/>
                  </a:moveTo>
                  <a:cubicBezTo>
                    <a:pt x="78" y="24"/>
                    <a:pt x="285" y="50"/>
                    <a:pt x="469" y="143"/>
                  </a:cubicBezTo>
                  <a:cubicBezTo>
                    <a:pt x="653" y="236"/>
                    <a:pt x="925" y="385"/>
                    <a:pt x="1105" y="558"/>
                  </a:cubicBezTo>
                  <a:cubicBezTo>
                    <a:pt x="1285" y="730"/>
                    <a:pt x="1438" y="1002"/>
                    <a:pt x="1549" y="1178"/>
                  </a:cubicBezTo>
                  <a:cubicBezTo>
                    <a:pt x="1660" y="1353"/>
                    <a:pt x="1687" y="1434"/>
                    <a:pt x="1771" y="1613"/>
                  </a:cubicBezTo>
                  <a:cubicBezTo>
                    <a:pt x="1855" y="1792"/>
                    <a:pt x="1992" y="2116"/>
                    <a:pt x="2050" y="2249"/>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6" name="Freeform 57"/>
            <p:cNvSpPr>
              <a:spLocks/>
            </p:cNvSpPr>
            <p:nvPr/>
          </p:nvSpPr>
          <p:spPr bwMode="auto">
            <a:xfrm>
              <a:off x="1301" y="1674"/>
              <a:ext cx="3652" cy="2068"/>
            </a:xfrm>
            <a:custGeom>
              <a:avLst/>
              <a:gdLst>
                <a:gd name="T0" fmla="*/ 0 w 3652"/>
                <a:gd name="T1" fmla="*/ 0 h 2068"/>
                <a:gd name="T2" fmla="*/ 844 w 3652"/>
                <a:gd name="T3" fmla="*/ 124 h 2068"/>
                <a:gd name="T4" fmla="*/ 1955 w 3652"/>
                <a:gd name="T5" fmla="*/ 443 h 2068"/>
                <a:gd name="T6" fmla="*/ 2632 w 3652"/>
                <a:gd name="T7" fmla="*/ 922 h 2068"/>
                <a:gd name="T8" fmla="*/ 3052 w 3652"/>
                <a:gd name="T9" fmla="*/ 1318 h 2068"/>
                <a:gd name="T10" fmla="*/ 3652 w 3652"/>
                <a:gd name="T11" fmla="*/ 2068 h 2068"/>
                <a:gd name="T12" fmla="*/ 0 60000 65536"/>
                <a:gd name="T13" fmla="*/ 0 60000 65536"/>
                <a:gd name="T14" fmla="*/ 0 60000 65536"/>
                <a:gd name="T15" fmla="*/ 0 60000 65536"/>
                <a:gd name="T16" fmla="*/ 0 60000 65536"/>
                <a:gd name="T17" fmla="*/ 0 60000 65536"/>
                <a:gd name="T18" fmla="*/ 0 w 3652"/>
                <a:gd name="T19" fmla="*/ 0 h 2068"/>
                <a:gd name="T20" fmla="*/ 3652 w 3652"/>
                <a:gd name="T21" fmla="*/ 2068 h 2068"/>
              </a:gdLst>
              <a:ahLst/>
              <a:cxnLst>
                <a:cxn ang="T12">
                  <a:pos x="T0" y="T1"/>
                </a:cxn>
                <a:cxn ang="T13">
                  <a:pos x="T2" y="T3"/>
                </a:cxn>
                <a:cxn ang="T14">
                  <a:pos x="T4" y="T5"/>
                </a:cxn>
                <a:cxn ang="T15">
                  <a:pos x="T6" y="T7"/>
                </a:cxn>
                <a:cxn ang="T16">
                  <a:pos x="T8" y="T9"/>
                </a:cxn>
                <a:cxn ang="T17">
                  <a:pos x="T10" y="T11"/>
                </a:cxn>
              </a:cxnLst>
              <a:rect l="T18" t="T19" r="T20" b="T21"/>
              <a:pathLst>
                <a:path w="3652" h="2068">
                  <a:moveTo>
                    <a:pt x="0" y="0"/>
                  </a:moveTo>
                  <a:cubicBezTo>
                    <a:pt x="140" y="20"/>
                    <a:pt x="519" y="51"/>
                    <a:pt x="844" y="124"/>
                  </a:cubicBezTo>
                  <a:cubicBezTo>
                    <a:pt x="1169" y="197"/>
                    <a:pt x="1657" y="310"/>
                    <a:pt x="1955" y="443"/>
                  </a:cubicBezTo>
                  <a:cubicBezTo>
                    <a:pt x="2253" y="576"/>
                    <a:pt x="2449" y="776"/>
                    <a:pt x="2632" y="922"/>
                  </a:cubicBezTo>
                  <a:cubicBezTo>
                    <a:pt x="2815" y="1068"/>
                    <a:pt x="2882" y="1127"/>
                    <a:pt x="3052" y="1318"/>
                  </a:cubicBezTo>
                  <a:cubicBezTo>
                    <a:pt x="3222" y="1509"/>
                    <a:pt x="3527" y="1912"/>
                    <a:pt x="3652" y="2068"/>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7" name="Freeform 58"/>
            <p:cNvSpPr>
              <a:spLocks/>
            </p:cNvSpPr>
            <p:nvPr/>
          </p:nvSpPr>
          <p:spPr bwMode="auto">
            <a:xfrm>
              <a:off x="734" y="1759"/>
              <a:ext cx="951" cy="1797"/>
            </a:xfrm>
            <a:custGeom>
              <a:avLst/>
              <a:gdLst>
                <a:gd name="T0" fmla="*/ 0 w 951"/>
                <a:gd name="T1" fmla="*/ 0 h 1977"/>
                <a:gd name="T2" fmla="*/ 517 w 951"/>
                <a:gd name="T3" fmla="*/ 11 h 1977"/>
                <a:gd name="T4" fmla="*/ 913 w 951"/>
                <a:gd name="T5" fmla="*/ 42 h 1977"/>
                <a:gd name="T6" fmla="*/ 745 w 951"/>
                <a:gd name="T7" fmla="*/ 86 h 1977"/>
                <a:gd name="T8" fmla="*/ 330 w 951"/>
                <a:gd name="T9" fmla="*/ 114 h 1977"/>
                <a:gd name="T10" fmla="*/ 0 60000 65536"/>
                <a:gd name="T11" fmla="*/ 0 60000 65536"/>
                <a:gd name="T12" fmla="*/ 0 60000 65536"/>
                <a:gd name="T13" fmla="*/ 0 60000 65536"/>
                <a:gd name="T14" fmla="*/ 0 60000 65536"/>
                <a:gd name="T15" fmla="*/ 0 w 951"/>
                <a:gd name="T16" fmla="*/ 0 h 1977"/>
                <a:gd name="T17" fmla="*/ 951 w 951"/>
                <a:gd name="T18" fmla="*/ 1977 h 1977"/>
              </a:gdLst>
              <a:ahLst/>
              <a:cxnLst>
                <a:cxn ang="T10">
                  <a:pos x="T0" y="T1"/>
                </a:cxn>
                <a:cxn ang="T11">
                  <a:pos x="T2" y="T3"/>
                </a:cxn>
                <a:cxn ang="T12">
                  <a:pos x="T4" y="T5"/>
                </a:cxn>
                <a:cxn ang="T13">
                  <a:pos x="T6" y="T7"/>
                </a:cxn>
                <a:cxn ang="T14">
                  <a:pos x="T8" y="T9"/>
                </a:cxn>
              </a:cxnLst>
              <a:rect l="T15" t="T16" r="T17" b="T18"/>
              <a:pathLst>
                <a:path w="951" h="1977">
                  <a:moveTo>
                    <a:pt x="0" y="0"/>
                  </a:moveTo>
                  <a:cubicBezTo>
                    <a:pt x="86" y="31"/>
                    <a:pt x="365" y="64"/>
                    <a:pt x="517" y="188"/>
                  </a:cubicBezTo>
                  <a:cubicBezTo>
                    <a:pt x="669" y="312"/>
                    <a:pt x="875" y="517"/>
                    <a:pt x="913" y="742"/>
                  </a:cubicBezTo>
                  <a:cubicBezTo>
                    <a:pt x="951" y="968"/>
                    <a:pt x="842" y="1336"/>
                    <a:pt x="745" y="1541"/>
                  </a:cubicBezTo>
                  <a:cubicBezTo>
                    <a:pt x="648" y="1747"/>
                    <a:pt x="416" y="1887"/>
                    <a:pt x="330" y="1977"/>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8" name="Freeform 59"/>
            <p:cNvSpPr>
              <a:spLocks/>
            </p:cNvSpPr>
            <p:nvPr/>
          </p:nvSpPr>
          <p:spPr bwMode="auto">
            <a:xfrm>
              <a:off x="732" y="1759"/>
              <a:ext cx="2580" cy="1981"/>
            </a:xfrm>
            <a:custGeom>
              <a:avLst/>
              <a:gdLst>
                <a:gd name="T0" fmla="*/ 0 w 2580"/>
                <a:gd name="T1" fmla="*/ 0 h 1980"/>
                <a:gd name="T2" fmla="*/ 603 w 2580"/>
                <a:gd name="T3" fmla="*/ 87 h 1980"/>
                <a:gd name="T4" fmla="*/ 1149 w 2580"/>
                <a:gd name="T5" fmla="*/ 279 h 1980"/>
                <a:gd name="T6" fmla="*/ 1755 w 2580"/>
                <a:gd name="T7" fmla="*/ 699 h 1980"/>
                <a:gd name="T8" fmla="*/ 2181 w 2580"/>
                <a:gd name="T9" fmla="*/ 1263 h 1980"/>
                <a:gd name="T10" fmla="*/ 2289 w 2580"/>
                <a:gd name="T11" fmla="*/ 1455 h 1980"/>
                <a:gd name="T12" fmla="*/ 2580 w 2580"/>
                <a:gd name="T13" fmla="*/ 2010 h 1980"/>
                <a:gd name="T14" fmla="*/ 0 60000 65536"/>
                <a:gd name="T15" fmla="*/ 0 60000 65536"/>
                <a:gd name="T16" fmla="*/ 0 60000 65536"/>
                <a:gd name="T17" fmla="*/ 0 60000 65536"/>
                <a:gd name="T18" fmla="*/ 0 60000 65536"/>
                <a:gd name="T19" fmla="*/ 0 60000 65536"/>
                <a:gd name="T20" fmla="*/ 0 60000 65536"/>
                <a:gd name="T21" fmla="*/ 0 w 2580"/>
                <a:gd name="T22" fmla="*/ 0 h 1980"/>
                <a:gd name="T23" fmla="*/ 2580 w 2580"/>
                <a:gd name="T24" fmla="*/ 1980 h 19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0" h="1980">
                  <a:moveTo>
                    <a:pt x="0" y="0"/>
                  </a:moveTo>
                  <a:cubicBezTo>
                    <a:pt x="100" y="14"/>
                    <a:pt x="411" y="41"/>
                    <a:pt x="603" y="87"/>
                  </a:cubicBezTo>
                  <a:cubicBezTo>
                    <a:pt x="795" y="133"/>
                    <a:pt x="957" y="177"/>
                    <a:pt x="1149" y="279"/>
                  </a:cubicBezTo>
                  <a:cubicBezTo>
                    <a:pt x="1341" y="381"/>
                    <a:pt x="1583" y="540"/>
                    <a:pt x="1755" y="699"/>
                  </a:cubicBezTo>
                  <a:cubicBezTo>
                    <a:pt x="1927" y="858"/>
                    <a:pt x="2092" y="1112"/>
                    <a:pt x="2181" y="1233"/>
                  </a:cubicBezTo>
                  <a:cubicBezTo>
                    <a:pt x="2270" y="1354"/>
                    <a:pt x="2223" y="1301"/>
                    <a:pt x="2289" y="1425"/>
                  </a:cubicBezTo>
                  <a:cubicBezTo>
                    <a:pt x="2355" y="1549"/>
                    <a:pt x="2520" y="1865"/>
                    <a:pt x="2580" y="1980"/>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59" name="Freeform 60"/>
            <p:cNvSpPr>
              <a:spLocks/>
            </p:cNvSpPr>
            <p:nvPr/>
          </p:nvSpPr>
          <p:spPr bwMode="auto">
            <a:xfrm>
              <a:off x="571" y="1842"/>
              <a:ext cx="2060" cy="1876"/>
            </a:xfrm>
            <a:custGeom>
              <a:avLst/>
              <a:gdLst>
                <a:gd name="T0" fmla="*/ 0 w 2060"/>
                <a:gd name="T1" fmla="*/ 0 h 2063"/>
                <a:gd name="T2" fmla="*/ 482 w 2060"/>
                <a:gd name="T3" fmla="*/ 5 h 2063"/>
                <a:gd name="T4" fmla="*/ 980 w 2060"/>
                <a:gd name="T5" fmla="*/ 14 h 2063"/>
                <a:gd name="T6" fmla="*/ 1424 w 2060"/>
                <a:gd name="T7" fmla="*/ 41 h 2063"/>
                <a:gd name="T8" fmla="*/ 1718 w 2060"/>
                <a:gd name="T9" fmla="*/ 69 h 2063"/>
                <a:gd name="T10" fmla="*/ 1850 w 2060"/>
                <a:gd name="T11" fmla="*/ 86 h 2063"/>
                <a:gd name="T12" fmla="*/ 2060 w 2060"/>
                <a:gd name="T13" fmla="*/ 120 h 2063"/>
                <a:gd name="T14" fmla="*/ 0 60000 65536"/>
                <a:gd name="T15" fmla="*/ 0 60000 65536"/>
                <a:gd name="T16" fmla="*/ 0 60000 65536"/>
                <a:gd name="T17" fmla="*/ 0 60000 65536"/>
                <a:gd name="T18" fmla="*/ 0 60000 65536"/>
                <a:gd name="T19" fmla="*/ 0 60000 65536"/>
                <a:gd name="T20" fmla="*/ 0 60000 65536"/>
                <a:gd name="T21" fmla="*/ 0 w 2060"/>
                <a:gd name="T22" fmla="*/ 0 h 2063"/>
                <a:gd name="T23" fmla="*/ 2060 w 2060"/>
                <a:gd name="T24" fmla="*/ 2063 h 20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0" h="2063">
                  <a:moveTo>
                    <a:pt x="0" y="0"/>
                  </a:moveTo>
                  <a:cubicBezTo>
                    <a:pt x="80" y="10"/>
                    <a:pt x="319" y="24"/>
                    <a:pt x="482" y="63"/>
                  </a:cubicBezTo>
                  <a:cubicBezTo>
                    <a:pt x="645" y="102"/>
                    <a:pt x="823" y="130"/>
                    <a:pt x="980" y="235"/>
                  </a:cubicBezTo>
                  <a:cubicBezTo>
                    <a:pt x="1137" y="339"/>
                    <a:pt x="1301" y="531"/>
                    <a:pt x="1424" y="690"/>
                  </a:cubicBezTo>
                  <a:cubicBezTo>
                    <a:pt x="1547" y="850"/>
                    <a:pt x="1647" y="1060"/>
                    <a:pt x="1718" y="1192"/>
                  </a:cubicBezTo>
                  <a:cubicBezTo>
                    <a:pt x="1789" y="1324"/>
                    <a:pt x="1793" y="1337"/>
                    <a:pt x="1850" y="1482"/>
                  </a:cubicBezTo>
                  <a:cubicBezTo>
                    <a:pt x="1907" y="1627"/>
                    <a:pt x="2016" y="1942"/>
                    <a:pt x="2060" y="2063"/>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0" name="Freeform 61"/>
            <p:cNvSpPr>
              <a:spLocks/>
            </p:cNvSpPr>
            <p:nvPr/>
          </p:nvSpPr>
          <p:spPr bwMode="auto">
            <a:xfrm>
              <a:off x="572" y="1770"/>
              <a:ext cx="3847" cy="1901"/>
            </a:xfrm>
            <a:custGeom>
              <a:avLst/>
              <a:gdLst>
                <a:gd name="T0" fmla="*/ 0 w 3847"/>
                <a:gd name="T1" fmla="*/ 5 h 2091"/>
                <a:gd name="T2" fmla="*/ 960 w 3847"/>
                <a:gd name="T3" fmla="*/ 5 h 2091"/>
                <a:gd name="T4" fmla="*/ 1951 w 3847"/>
                <a:gd name="T5" fmla="*/ 15 h 2091"/>
                <a:gd name="T6" fmla="*/ 2677 w 3847"/>
                <a:gd name="T7" fmla="*/ 34 h 2091"/>
                <a:gd name="T8" fmla="*/ 3127 w 3847"/>
                <a:gd name="T9" fmla="*/ 56 h 2091"/>
                <a:gd name="T10" fmla="*/ 3583 w 3847"/>
                <a:gd name="T11" fmla="*/ 86 h 2091"/>
                <a:gd name="T12" fmla="*/ 3847 w 3847"/>
                <a:gd name="T13" fmla="*/ 120 h 2091"/>
                <a:gd name="T14" fmla="*/ 0 60000 65536"/>
                <a:gd name="T15" fmla="*/ 0 60000 65536"/>
                <a:gd name="T16" fmla="*/ 0 60000 65536"/>
                <a:gd name="T17" fmla="*/ 0 60000 65536"/>
                <a:gd name="T18" fmla="*/ 0 60000 65536"/>
                <a:gd name="T19" fmla="*/ 0 60000 65536"/>
                <a:gd name="T20" fmla="*/ 0 60000 65536"/>
                <a:gd name="T21" fmla="*/ 0 w 3847"/>
                <a:gd name="T22" fmla="*/ 0 h 2091"/>
                <a:gd name="T23" fmla="*/ 3847 w 3847"/>
                <a:gd name="T24" fmla="*/ 2091 h 20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7" h="2091">
                  <a:moveTo>
                    <a:pt x="0" y="76"/>
                  </a:moveTo>
                  <a:cubicBezTo>
                    <a:pt x="160" y="68"/>
                    <a:pt x="635" y="0"/>
                    <a:pt x="960" y="30"/>
                  </a:cubicBezTo>
                  <a:cubicBezTo>
                    <a:pt x="1285" y="60"/>
                    <a:pt x="1665" y="161"/>
                    <a:pt x="1951" y="256"/>
                  </a:cubicBezTo>
                  <a:cubicBezTo>
                    <a:pt x="2237" y="350"/>
                    <a:pt x="2481" y="477"/>
                    <a:pt x="2677" y="599"/>
                  </a:cubicBezTo>
                  <a:cubicBezTo>
                    <a:pt x="2873" y="721"/>
                    <a:pt x="2976" y="835"/>
                    <a:pt x="3127" y="989"/>
                  </a:cubicBezTo>
                  <a:cubicBezTo>
                    <a:pt x="3278" y="1143"/>
                    <a:pt x="3463" y="1340"/>
                    <a:pt x="3583" y="1523"/>
                  </a:cubicBezTo>
                  <a:cubicBezTo>
                    <a:pt x="3703" y="1707"/>
                    <a:pt x="3792" y="1972"/>
                    <a:pt x="3847" y="2091"/>
                  </a:cubicBezTo>
                </a:path>
              </a:pathLst>
            </a:custGeom>
            <a:noFill/>
            <a:ln w="12700">
              <a:solidFill>
                <a:srgbClr val="0000FF"/>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1" name="Freeform 62"/>
            <p:cNvSpPr>
              <a:spLocks/>
            </p:cNvSpPr>
            <p:nvPr/>
          </p:nvSpPr>
          <p:spPr bwMode="auto">
            <a:xfrm>
              <a:off x="1202" y="1945"/>
              <a:ext cx="1386" cy="1886"/>
            </a:xfrm>
            <a:custGeom>
              <a:avLst/>
              <a:gdLst>
                <a:gd name="T0" fmla="*/ 0 w 1386"/>
                <a:gd name="T1" fmla="*/ 0 h 2075"/>
                <a:gd name="T2" fmla="*/ 321 w 1386"/>
                <a:gd name="T3" fmla="*/ 6 h 2075"/>
                <a:gd name="T4" fmla="*/ 629 w 1386"/>
                <a:gd name="T5" fmla="*/ 25 h 2075"/>
                <a:gd name="T6" fmla="*/ 880 w 1386"/>
                <a:gd name="T7" fmla="*/ 48 h 2075"/>
                <a:gd name="T8" fmla="*/ 1096 w 1386"/>
                <a:gd name="T9" fmla="*/ 75 h 2075"/>
                <a:gd name="T10" fmla="*/ 1205 w 1386"/>
                <a:gd name="T11" fmla="*/ 90 h 2075"/>
                <a:gd name="T12" fmla="*/ 1386 w 1386"/>
                <a:gd name="T13" fmla="*/ 118 h 2075"/>
                <a:gd name="T14" fmla="*/ 0 60000 65536"/>
                <a:gd name="T15" fmla="*/ 0 60000 65536"/>
                <a:gd name="T16" fmla="*/ 0 60000 65536"/>
                <a:gd name="T17" fmla="*/ 0 60000 65536"/>
                <a:gd name="T18" fmla="*/ 0 60000 65536"/>
                <a:gd name="T19" fmla="*/ 0 60000 65536"/>
                <a:gd name="T20" fmla="*/ 0 60000 65536"/>
                <a:gd name="T21" fmla="*/ 0 w 1386"/>
                <a:gd name="T22" fmla="*/ 0 h 2075"/>
                <a:gd name="T23" fmla="*/ 1386 w 1386"/>
                <a:gd name="T24" fmla="*/ 2075 h 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6" h="2075">
                  <a:moveTo>
                    <a:pt x="0" y="0"/>
                  </a:moveTo>
                  <a:cubicBezTo>
                    <a:pt x="54" y="19"/>
                    <a:pt x="216" y="45"/>
                    <a:pt x="321" y="116"/>
                  </a:cubicBezTo>
                  <a:cubicBezTo>
                    <a:pt x="426" y="187"/>
                    <a:pt x="536" y="306"/>
                    <a:pt x="629" y="426"/>
                  </a:cubicBezTo>
                  <a:cubicBezTo>
                    <a:pt x="722" y="546"/>
                    <a:pt x="802" y="691"/>
                    <a:pt x="880" y="835"/>
                  </a:cubicBezTo>
                  <a:cubicBezTo>
                    <a:pt x="957" y="979"/>
                    <a:pt x="1042" y="1170"/>
                    <a:pt x="1096" y="1291"/>
                  </a:cubicBezTo>
                  <a:cubicBezTo>
                    <a:pt x="1150" y="1412"/>
                    <a:pt x="1156" y="1430"/>
                    <a:pt x="1205" y="1561"/>
                  </a:cubicBezTo>
                  <a:cubicBezTo>
                    <a:pt x="1253" y="1692"/>
                    <a:pt x="1348" y="1968"/>
                    <a:pt x="1386" y="2075"/>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2" name="Freeform 63"/>
            <p:cNvSpPr>
              <a:spLocks/>
            </p:cNvSpPr>
            <p:nvPr/>
          </p:nvSpPr>
          <p:spPr bwMode="auto">
            <a:xfrm>
              <a:off x="1196" y="1908"/>
              <a:ext cx="2461" cy="1893"/>
            </a:xfrm>
            <a:custGeom>
              <a:avLst/>
              <a:gdLst>
                <a:gd name="T0" fmla="*/ 0 w 2461"/>
                <a:gd name="T1" fmla="*/ 5 h 2083"/>
                <a:gd name="T2" fmla="*/ 589 w 2461"/>
                <a:gd name="T3" fmla="*/ 5 h 2083"/>
                <a:gd name="T4" fmla="*/ 1147 w 2461"/>
                <a:gd name="T5" fmla="*/ 11 h 2083"/>
                <a:gd name="T6" fmla="*/ 1717 w 2461"/>
                <a:gd name="T7" fmla="*/ 32 h 2083"/>
                <a:gd name="T8" fmla="*/ 2113 w 2461"/>
                <a:gd name="T9" fmla="*/ 64 h 2083"/>
                <a:gd name="T10" fmla="*/ 2300 w 2461"/>
                <a:gd name="T11" fmla="*/ 86 h 2083"/>
                <a:gd name="T12" fmla="*/ 2461 w 2461"/>
                <a:gd name="T13" fmla="*/ 119 h 2083"/>
                <a:gd name="T14" fmla="*/ 0 60000 65536"/>
                <a:gd name="T15" fmla="*/ 0 60000 65536"/>
                <a:gd name="T16" fmla="*/ 0 60000 65536"/>
                <a:gd name="T17" fmla="*/ 0 60000 65536"/>
                <a:gd name="T18" fmla="*/ 0 60000 65536"/>
                <a:gd name="T19" fmla="*/ 0 60000 65536"/>
                <a:gd name="T20" fmla="*/ 0 60000 65536"/>
                <a:gd name="T21" fmla="*/ 0 w 2461"/>
                <a:gd name="T22" fmla="*/ 0 h 2083"/>
                <a:gd name="T23" fmla="*/ 2461 w 2461"/>
                <a:gd name="T24" fmla="*/ 2083 h 20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1" h="2083">
                  <a:moveTo>
                    <a:pt x="0" y="40"/>
                  </a:moveTo>
                  <a:cubicBezTo>
                    <a:pt x="98" y="38"/>
                    <a:pt x="398" y="0"/>
                    <a:pt x="589" y="25"/>
                  </a:cubicBezTo>
                  <a:cubicBezTo>
                    <a:pt x="780" y="50"/>
                    <a:pt x="959" y="102"/>
                    <a:pt x="1147" y="190"/>
                  </a:cubicBezTo>
                  <a:cubicBezTo>
                    <a:pt x="1335" y="278"/>
                    <a:pt x="1556" y="400"/>
                    <a:pt x="1717" y="552"/>
                  </a:cubicBezTo>
                  <a:cubicBezTo>
                    <a:pt x="1878" y="705"/>
                    <a:pt x="2016" y="942"/>
                    <a:pt x="2113" y="1107"/>
                  </a:cubicBezTo>
                  <a:cubicBezTo>
                    <a:pt x="2210" y="1272"/>
                    <a:pt x="2242" y="1378"/>
                    <a:pt x="2300" y="1541"/>
                  </a:cubicBezTo>
                  <a:cubicBezTo>
                    <a:pt x="2358" y="1704"/>
                    <a:pt x="2428" y="1970"/>
                    <a:pt x="2461" y="2083"/>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3" name="Freeform 64"/>
            <p:cNvSpPr>
              <a:spLocks/>
            </p:cNvSpPr>
            <p:nvPr/>
          </p:nvSpPr>
          <p:spPr bwMode="auto">
            <a:xfrm>
              <a:off x="1051" y="2026"/>
              <a:ext cx="1470" cy="1888"/>
            </a:xfrm>
            <a:custGeom>
              <a:avLst/>
              <a:gdLst>
                <a:gd name="T0" fmla="*/ 0 w 1470"/>
                <a:gd name="T1" fmla="*/ 0 h 2077"/>
                <a:gd name="T2" fmla="*/ 312 w 1470"/>
                <a:gd name="T3" fmla="*/ 6 h 2077"/>
                <a:gd name="T4" fmla="*/ 647 w 1470"/>
                <a:gd name="T5" fmla="*/ 25 h 2077"/>
                <a:gd name="T6" fmla="*/ 919 w 1470"/>
                <a:gd name="T7" fmla="*/ 49 h 2077"/>
                <a:gd name="T8" fmla="*/ 1155 w 1470"/>
                <a:gd name="T9" fmla="*/ 75 h 2077"/>
                <a:gd name="T10" fmla="*/ 1273 w 1470"/>
                <a:gd name="T11" fmla="*/ 90 h 2077"/>
                <a:gd name="T12" fmla="*/ 1470 w 1470"/>
                <a:gd name="T13" fmla="*/ 120 h 2077"/>
                <a:gd name="T14" fmla="*/ 0 60000 65536"/>
                <a:gd name="T15" fmla="*/ 0 60000 65536"/>
                <a:gd name="T16" fmla="*/ 0 60000 65536"/>
                <a:gd name="T17" fmla="*/ 0 60000 65536"/>
                <a:gd name="T18" fmla="*/ 0 60000 65536"/>
                <a:gd name="T19" fmla="*/ 0 60000 65536"/>
                <a:gd name="T20" fmla="*/ 0 60000 65536"/>
                <a:gd name="T21" fmla="*/ 0 w 1470"/>
                <a:gd name="T22" fmla="*/ 0 h 2077"/>
                <a:gd name="T23" fmla="*/ 1470 w 1470"/>
                <a:gd name="T24" fmla="*/ 2077 h 20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0" h="2077">
                  <a:moveTo>
                    <a:pt x="0" y="0"/>
                  </a:moveTo>
                  <a:cubicBezTo>
                    <a:pt x="52" y="19"/>
                    <a:pt x="204" y="47"/>
                    <a:pt x="312" y="118"/>
                  </a:cubicBezTo>
                  <a:cubicBezTo>
                    <a:pt x="420" y="189"/>
                    <a:pt x="545" y="308"/>
                    <a:pt x="647" y="428"/>
                  </a:cubicBezTo>
                  <a:cubicBezTo>
                    <a:pt x="748" y="548"/>
                    <a:pt x="835" y="693"/>
                    <a:pt x="919" y="837"/>
                  </a:cubicBezTo>
                  <a:cubicBezTo>
                    <a:pt x="1004" y="981"/>
                    <a:pt x="1096" y="1172"/>
                    <a:pt x="1155" y="1293"/>
                  </a:cubicBezTo>
                  <a:cubicBezTo>
                    <a:pt x="1214" y="1414"/>
                    <a:pt x="1220" y="1432"/>
                    <a:pt x="1273" y="1563"/>
                  </a:cubicBezTo>
                  <a:cubicBezTo>
                    <a:pt x="1325" y="1694"/>
                    <a:pt x="1429" y="1970"/>
                    <a:pt x="1470" y="2077"/>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4" name="Freeform 65"/>
            <p:cNvSpPr>
              <a:spLocks/>
            </p:cNvSpPr>
            <p:nvPr/>
          </p:nvSpPr>
          <p:spPr bwMode="auto">
            <a:xfrm>
              <a:off x="1046" y="2025"/>
              <a:ext cx="2224" cy="1774"/>
            </a:xfrm>
            <a:custGeom>
              <a:avLst/>
              <a:gdLst>
                <a:gd name="T0" fmla="*/ 0 w 1444"/>
                <a:gd name="T1" fmla="*/ 0 h 1858"/>
                <a:gd name="T2" fmla="*/ 136571863 w 1444"/>
                <a:gd name="T3" fmla="*/ 21 h 1858"/>
                <a:gd name="T4" fmla="*/ 274022712 w 1444"/>
                <a:gd name="T5" fmla="*/ 91 h 1858"/>
                <a:gd name="T6" fmla="*/ 385963281 w 1444"/>
                <a:gd name="T7" fmla="*/ 183 h 1858"/>
                <a:gd name="T8" fmla="*/ 482401746 w 1444"/>
                <a:gd name="T9" fmla="*/ 285 h 1858"/>
                <a:gd name="T10" fmla="*/ 530963268 w 1444"/>
                <a:gd name="T11" fmla="*/ 347 h 1858"/>
                <a:gd name="T12" fmla="*/ 611694639 w 1444"/>
                <a:gd name="T13" fmla="*/ 464 h 1858"/>
                <a:gd name="T14" fmla="*/ 0 60000 65536"/>
                <a:gd name="T15" fmla="*/ 0 60000 65536"/>
                <a:gd name="T16" fmla="*/ 0 60000 65536"/>
                <a:gd name="T17" fmla="*/ 0 60000 65536"/>
                <a:gd name="T18" fmla="*/ 0 60000 65536"/>
                <a:gd name="T19" fmla="*/ 0 60000 65536"/>
                <a:gd name="T20" fmla="*/ 0 60000 65536"/>
                <a:gd name="T21" fmla="*/ 0 w 1444"/>
                <a:gd name="T22" fmla="*/ 0 h 1858"/>
                <a:gd name="T23" fmla="*/ 1444 w 1444"/>
                <a:gd name="T24" fmla="*/ 1858 h 18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4" h="1858">
                  <a:moveTo>
                    <a:pt x="0" y="0"/>
                  </a:moveTo>
                  <a:cubicBezTo>
                    <a:pt x="54" y="13"/>
                    <a:pt x="215" y="17"/>
                    <a:pt x="323" y="77"/>
                  </a:cubicBezTo>
                  <a:cubicBezTo>
                    <a:pt x="431" y="137"/>
                    <a:pt x="549" y="250"/>
                    <a:pt x="647" y="359"/>
                  </a:cubicBezTo>
                  <a:cubicBezTo>
                    <a:pt x="745" y="468"/>
                    <a:pt x="829" y="600"/>
                    <a:pt x="911" y="731"/>
                  </a:cubicBezTo>
                  <a:cubicBezTo>
                    <a:pt x="993" y="862"/>
                    <a:pt x="1082" y="1035"/>
                    <a:pt x="1139" y="1145"/>
                  </a:cubicBezTo>
                  <a:cubicBezTo>
                    <a:pt x="1196" y="1255"/>
                    <a:pt x="1202" y="1272"/>
                    <a:pt x="1253" y="1391"/>
                  </a:cubicBezTo>
                  <a:cubicBezTo>
                    <a:pt x="1304" y="1510"/>
                    <a:pt x="1404" y="1761"/>
                    <a:pt x="1444" y="1858"/>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5" name="Freeform 66"/>
            <p:cNvSpPr>
              <a:spLocks/>
            </p:cNvSpPr>
            <p:nvPr/>
          </p:nvSpPr>
          <p:spPr bwMode="auto">
            <a:xfrm>
              <a:off x="1045" y="2021"/>
              <a:ext cx="3850" cy="1753"/>
            </a:xfrm>
            <a:custGeom>
              <a:avLst/>
              <a:gdLst>
                <a:gd name="T0" fmla="*/ 0 w 3850"/>
                <a:gd name="T1" fmla="*/ 5 h 1929"/>
                <a:gd name="T2" fmla="*/ 861 w 3850"/>
                <a:gd name="T3" fmla="*/ 5 h 1929"/>
                <a:gd name="T4" fmla="*/ 1725 w 3850"/>
                <a:gd name="T5" fmla="*/ 21 h 1929"/>
                <a:gd name="T6" fmla="*/ 2429 w 3850"/>
                <a:gd name="T7" fmla="*/ 42 h 1929"/>
                <a:gd name="T8" fmla="*/ 3037 w 3850"/>
                <a:gd name="T9" fmla="*/ 67 h 1929"/>
                <a:gd name="T10" fmla="*/ 3341 w 3850"/>
                <a:gd name="T11" fmla="*/ 82 h 1929"/>
                <a:gd name="T12" fmla="*/ 3850 w 3850"/>
                <a:gd name="T13" fmla="*/ 109 h 1929"/>
                <a:gd name="T14" fmla="*/ 0 60000 65536"/>
                <a:gd name="T15" fmla="*/ 0 60000 65536"/>
                <a:gd name="T16" fmla="*/ 0 60000 65536"/>
                <a:gd name="T17" fmla="*/ 0 60000 65536"/>
                <a:gd name="T18" fmla="*/ 0 60000 65536"/>
                <a:gd name="T19" fmla="*/ 0 60000 65536"/>
                <a:gd name="T20" fmla="*/ 0 60000 65536"/>
                <a:gd name="T21" fmla="*/ 0 w 3850"/>
                <a:gd name="T22" fmla="*/ 0 h 1929"/>
                <a:gd name="T23" fmla="*/ 3850 w 3850"/>
                <a:gd name="T24" fmla="*/ 1929 h 19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50" h="1929">
                  <a:moveTo>
                    <a:pt x="0" y="6"/>
                  </a:moveTo>
                  <a:cubicBezTo>
                    <a:pt x="143" y="15"/>
                    <a:pt x="574" y="0"/>
                    <a:pt x="861" y="58"/>
                  </a:cubicBezTo>
                  <a:cubicBezTo>
                    <a:pt x="1148" y="116"/>
                    <a:pt x="1464" y="240"/>
                    <a:pt x="1725" y="354"/>
                  </a:cubicBezTo>
                  <a:cubicBezTo>
                    <a:pt x="1986" y="469"/>
                    <a:pt x="2210" y="607"/>
                    <a:pt x="2429" y="745"/>
                  </a:cubicBezTo>
                  <a:cubicBezTo>
                    <a:pt x="2648" y="883"/>
                    <a:pt x="2885" y="1064"/>
                    <a:pt x="3037" y="1180"/>
                  </a:cubicBezTo>
                  <a:cubicBezTo>
                    <a:pt x="3189" y="1295"/>
                    <a:pt x="3205" y="1313"/>
                    <a:pt x="3341" y="1438"/>
                  </a:cubicBezTo>
                  <a:cubicBezTo>
                    <a:pt x="3477" y="1563"/>
                    <a:pt x="3743" y="1827"/>
                    <a:pt x="3850" y="1929"/>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6" name="Freeform 67"/>
            <p:cNvSpPr>
              <a:spLocks/>
            </p:cNvSpPr>
            <p:nvPr/>
          </p:nvSpPr>
          <p:spPr bwMode="auto">
            <a:xfrm>
              <a:off x="1144" y="2126"/>
              <a:ext cx="3767" cy="1730"/>
            </a:xfrm>
            <a:custGeom>
              <a:avLst/>
              <a:gdLst>
                <a:gd name="T0" fmla="*/ 0 w 3767"/>
                <a:gd name="T1" fmla="*/ 0 h 1903"/>
                <a:gd name="T2" fmla="*/ 808 w 3767"/>
                <a:gd name="T3" fmla="*/ 5 h 1903"/>
                <a:gd name="T4" fmla="*/ 1605 w 3767"/>
                <a:gd name="T5" fmla="*/ 19 h 1903"/>
                <a:gd name="T6" fmla="*/ 2254 w 3767"/>
                <a:gd name="T7" fmla="*/ 38 h 1903"/>
                <a:gd name="T8" fmla="*/ 2814 w 3767"/>
                <a:gd name="T9" fmla="*/ 59 h 1903"/>
                <a:gd name="T10" fmla="*/ 3094 w 3767"/>
                <a:gd name="T11" fmla="*/ 72 h 1903"/>
                <a:gd name="T12" fmla="*/ 3767 w 3767"/>
                <a:gd name="T13" fmla="*/ 109 h 1903"/>
                <a:gd name="T14" fmla="*/ 0 60000 65536"/>
                <a:gd name="T15" fmla="*/ 0 60000 65536"/>
                <a:gd name="T16" fmla="*/ 0 60000 65536"/>
                <a:gd name="T17" fmla="*/ 0 60000 65536"/>
                <a:gd name="T18" fmla="*/ 0 60000 65536"/>
                <a:gd name="T19" fmla="*/ 0 60000 65536"/>
                <a:gd name="T20" fmla="*/ 0 60000 65536"/>
                <a:gd name="T21" fmla="*/ 0 w 3767"/>
                <a:gd name="T22" fmla="*/ 0 h 1903"/>
                <a:gd name="T23" fmla="*/ 3767 w 3767"/>
                <a:gd name="T24" fmla="*/ 1903 h 19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7" h="1903">
                  <a:moveTo>
                    <a:pt x="0" y="0"/>
                  </a:moveTo>
                  <a:cubicBezTo>
                    <a:pt x="134" y="11"/>
                    <a:pt x="540" y="14"/>
                    <a:pt x="808" y="69"/>
                  </a:cubicBezTo>
                  <a:cubicBezTo>
                    <a:pt x="1076" y="124"/>
                    <a:pt x="1364" y="228"/>
                    <a:pt x="1605" y="328"/>
                  </a:cubicBezTo>
                  <a:cubicBezTo>
                    <a:pt x="1846" y="427"/>
                    <a:pt x="2052" y="548"/>
                    <a:pt x="2254" y="668"/>
                  </a:cubicBezTo>
                  <a:cubicBezTo>
                    <a:pt x="2455" y="788"/>
                    <a:pt x="2674" y="946"/>
                    <a:pt x="2814" y="1047"/>
                  </a:cubicBezTo>
                  <a:cubicBezTo>
                    <a:pt x="2954" y="1147"/>
                    <a:pt x="2935" y="1129"/>
                    <a:pt x="3094" y="1272"/>
                  </a:cubicBezTo>
                  <a:cubicBezTo>
                    <a:pt x="3253" y="1415"/>
                    <a:pt x="3627" y="1772"/>
                    <a:pt x="3767" y="1903"/>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7" name="Freeform 68"/>
            <p:cNvSpPr>
              <a:spLocks/>
            </p:cNvSpPr>
            <p:nvPr/>
          </p:nvSpPr>
          <p:spPr bwMode="auto">
            <a:xfrm>
              <a:off x="1145" y="2128"/>
              <a:ext cx="1354" cy="1878"/>
            </a:xfrm>
            <a:custGeom>
              <a:avLst/>
              <a:gdLst>
                <a:gd name="T0" fmla="*/ 0 w 1354"/>
                <a:gd name="T1" fmla="*/ 0 h 2066"/>
                <a:gd name="T2" fmla="*/ 282 w 1354"/>
                <a:gd name="T3" fmla="*/ 6 h 2066"/>
                <a:gd name="T4" fmla="*/ 556 w 1354"/>
                <a:gd name="T5" fmla="*/ 26 h 2066"/>
                <a:gd name="T6" fmla="*/ 802 w 1354"/>
                <a:gd name="T7" fmla="*/ 49 h 2066"/>
                <a:gd name="T8" fmla="*/ 970 w 1354"/>
                <a:gd name="T9" fmla="*/ 68 h 2066"/>
                <a:gd name="T10" fmla="*/ 1162 w 1354"/>
                <a:gd name="T11" fmla="*/ 91 h 2066"/>
                <a:gd name="T12" fmla="*/ 1354 w 1354"/>
                <a:gd name="T13" fmla="*/ 118 h 2066"/>
                <a:gd name="T14" fmla="*/ 0 60000 65536"/>
                <a:gd name="T15" fmla="*/ 0 60000 65536"/>
                <a:gd name="T16" fmla="*/ 0 60000 65536"/>
                <a:gd name="T17" fmla="*/ 0 60000 65536"/>
                <a:gd name="T18" fmla="*/ 0 60000 65536"/>
                <a:gd name="T19" fmla="*/ 0 60000 65536"/>
                <a:gd name="T20" fmla="*/ 0 60000 65536"/>
                <a:gd name="T21" fmla="*/ 0 w 1354"/>
                <a:gd name="T22" fmla="*/ 0 h 2066"/>
                <a:gd name="T23" fmla="*/ 1354 w 1354"/>
                <a:gd name="T24" fmla="*/ 2066 h 2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4" h="2066">
                  <a:moveTo>
                    <a:pt x="0" y="0"/>
                  </a:moveTo>
                  <a:cubicBezTo>
                    <a:pt x="47" y="20"/>
                    <a:pt x="189" y="42"/>
                    <a:pt x="282" y="119"/>
                  </a:cubicBezTo>
                  <a:cubicBezTo>
                    <a:pt x="375" y="196"/>
                    <a:pt x="469" y="340"/>
                    <a:pt x="556" y="462"/>
                  </a:cubicBezTo>
                  <a:cubicBezTo>
                    <a:pt x="643" y="584"/>
                    <a:pt x="733" y="733"/>
                    <a:pt x="802" y="851"/>
                  </a:cubicBezTo>
                  <a:cubicBezTo>
                    <a:pt x="871" y="970"/>
                    <a:pt x="910" y="1053"/>
                    <a:pt x="970" y="1175"/>
                  </a:cubicBezTo>
                  <a:cubicBezTo>
                    <a:pt x="1030" y="1297"/>
                    <a:pt x="1098" y="1436"/>
                    <a:pt x="1162" y="1584"/>
                  </a:cubicBezTo>
                  <a:cubicBezTo>
                    <a:pt x="1226" y="1733"/>
                    <a:pt x="1314" y="1966"/>
                    <a:pt x="1354" y="2066"/>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8" name="Freeform 69"/>
            <p:cNvSpPr>
              <a:spLocks/>
            </p:cNvSpPr>
            <p:nvPr/>
          </p:nvSpPr>
          <p:spPr bwMode="auto">
            <a:xfrm>
              <a:off x="892" y="2231"/>
              <a:ext cx="1571" cy="1817"/>
            </a:xfrm>
            <a:custGeom>
              <a:avLst/>
              <a:gdLst>
                <a:gd name="T0" fmla="*/ 0 w 1571"/>
                <a:gd name="T1" fmla="*/ 0 h 1998"/>
                <a:gd name="T2" fmla="*/ 326 w 1571"/>
                <a:gd name="T3" fmla="*/ 5 h 1998"/>
                <a:gd name="T4" fmla="*/ 695 w 1571"/>
                <a:gd name="T5" fmla="*/ 18 h 1998"/>
                <a:gd name="T6" fmla="*/ 983 w 1571"/>
                <a:gd name="T7" fmla="*/ 41 h 1998"/>
                <a:gd name="T8" fmla="*/ 1169 w 1571"/>
                <a:gd name="T9" fmla="*/ 60 h 1998"/>
                <a:gd name="T10" fmla="*/ 1342 w 1571"/>
                <a:gd name="T11" fmla="*/ 85 h 1998"/>
                <a:gd name="T12" fmla="*/ 1571 w 1571"/>
                <a:gd name="T13" fmla="*/ 115 h 1998"/>
                <a:gd name="T14" fmla="*/ 0 60000 65536"/>
                <a:gd name="T15" fmla="*/ 0 60000 65536"/>
                <a:gd name="T16" fmla="*/ 0 60000 65536"/>
                <a:gd name="T17" fmla="*/ 0 60000 65536"/>
                <a:gd name="T18" fmla="*/ 0 60000 65536"/>
                <a:gd name="T19" fmla="*/ 0 60000 65536"/>
                <a:gd name="T20" fmla="*/ 0 60000 65536"/>
                <a:gd name="T21" fmla="*/ 0 w 1571"/>
                <a:gd name="T22" fmla="*/ 0 h 1998"/>
                <a:gd name="T23" fmla="*/ 1571 w 1571"/>
                <a:gd name="T24" fmla="*/ 1998 h 19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1" h="1998">
                  <a:moveTo>
                    <a:pt x="0" y="0"/>
                  </a:moveTo>
                  <a:cubicBezTo>
                    <a:pt x="54" y="14"/>
                    <a:pt x="210" y="34"/>
                    <a:pt x="326" y="85"/>
                  </a:cubicBezTo>
                  <a:cubicBezTo>
                    <a:pt x="442" y="136"/>
                    <a:pt x="585" y="206"/>
                    <a:pt x="695" y="309"/>
                  </a:cubicBezTo>
                  <a:cubicBezTo>
                    <a:pt x="805" y="411"/>
                    <a:pt x="904" y="575"/>
                    <a:pt x="983" y="698"/>
                  </a:cubicBezTo>
                  <a:cubicBezTo>
                    <a:pt x="1062" y="821"/>
                    <a:pt x="1109" y="921"/>
                    <a:pt x="1169" y="1048"/>
                  </a:cubicBezTo>
                  <a:cubicBezTo>
                    <a:pt x="1229" y="1174"/>
                    <a:pt x="1275" y="1296"/>
                    <a:pt x="1342" y="1455"/>
                  </a:cubicBezTo>
                  <a:cubicBezTo>
                    <a:pt x="1409" y="1613"/>
                    <a:pt x="1523" y="1885"/>
                    <a:pt x="1571" y="1998"/>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69" name="Freeform 70"/>
            <p:cNvSpPr>
              <a:spLocks/>
            </p:cNvSpPr>
            <p:nvPr/>
          </p:nvSpPr>
          <p:spPr bwMode="auto">
            <a:xfrm>
              <a:off x="513" y="2319"/>
              <a:ext cx="1320" cy="1075"/>
            </a:xfrm>
            <a:custGeom>
              <a:avLst/>
              <a:gdLst>
                <a:gd name="T0" fmla="*/ 0 w 1320"/>
                <a:gd name="T1" fmla="*/ 0 h 1183"/>
                <a:gd name="T2" fmla="*/ 527 w 1320"/>
                <a:gd name="T3" fmla="*/ 10 h 1183"/>
                <a:gd name="T4" fmla="*/ 1008 w 1320"/>
                <a:gd name="T5" fmla="*/ 34 h 1183"/>
                <a:gd name="T6" fmla="*/ 1320 w 1320"/>
                <a:gd name="T7" fmla="*/ 67 h 1183"/>
                <a:gd name="T8" fmla="*/ 0 60000 65536"/>
                <a:gd name="T9" fmla="*/ 0 60000 65536"/>
                <a:gd name="T10" fmla="*/ 0 60000 65536"/>
                <a:gd name="T11" fmla="*/ 0 60000 65536"/>
                <a:gd name="T12" fmla="*/ 0 w 1320"/>
                <a:gd name="T13" fmla="*/ 0 h 1183"/>
                <a:gd name="T14" fmla="*/ 1320 w 1320"/>
                <a:gd name="T15" fmla="*/ 1183 h 1183"/>
              </a:gdLst>
              <a:ahLst/>
              <a:cxnLst>
                <a:cxn ang="T8">
                  <a:pos x="T0" y="T1"/>
                </a:cxn>
                <a:cxn ang="T9">
                  <a:pos x="T2" y="T3"/>
                </a:cxn>
                <a:cxn ang="T10">
                  <a:pos x="T4" y="T5"/>
                </a:cxn>
                <a:cxn ang="T11">
                  <a:pos x="T6" y="T7"/>
                </a:cxn>
              </a:cxnLst>
              <a:rect l="T12" t="T13" r="T14" b="T15"/>
              <a:pathLst>
                <a:path w="1320" h="1183">
                  <a:moveTo>
                    <a:pt x="0" y="0"/>
                  </a:moveTo>
                  <a:cubicBezTo>
                    <a:pt x="88" y="28"/>
                    <a:pt x="359" y="75"/>
                    <a:pt x="527" y="172"/>
                  </a:cubicBezTo>
                  <a:cubicBezTo>
                    <a:pt x="695" y="269"/>
                    <a:pt x="876" y="414"/>
                    <a:pt x="1008" y="582"/>
                  </a:cubicBezTo>
                  <a:cubicBezTo>
                    <a:pt x="1140" y="751"/>
                    <a:pt x="1255" y="1058"/>
                    <a:pt x="1320" y="1183"/>
                  </a:cubicBezTo>
                </a:path>
              </a:pathLst>
            </a:custGeom>
            <a:noFill/>
            <a:ln w="127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0" name="Freeform 71"/>
            <p:cNvSpPr>
              <a:spLocks/>
            </p:cNvSpPr>
            <p:nvPr/>
          </p:nvSpPr>
          <p:spPr bwMode="auto">
            <a:xfrm>
              <a:off x="2097" y="1324"/>
              <a:ext cx="1847" cy="2430"/>
            </a:xfrm>
            <a:custGeom>
              <a:avLst/>
              <a:gdLst>
                <a:gd name="T0" fmla="*/ 0 w 1847"/>
                <a:gd name="T1" fmla="*/ 132 h 2430"/>
                <a:gd name="T2" fmla="*/ 975 w 1847"/>
                <a:gd name="T3" fmla="*/ 66 h 2430"/>
                <a:gd name="T4" fmla="*/ 1680 w 1847"/>
                <a:gd name="T5" fmla="*/ 528 h 2430"/>
                <a:gd name="T6" fmla="*/ 1842 w 1847"/>
                <a:gd name="T7" fmla="*/ 1290 h 2430"/>
                <a:gd name="T8" fmla="*/ 1710 w 1847"/>
                <a:gd name="T9" fmla="*/ 1980 h 2430"/>
                <a:gd name="T10" fmla="*/ 1530 w 1847"/>
                <a:gd name="T11" fmla="*/ 2430 h 2430"/>
                <a:gd name="T12" fmla="*/ 0 60000 65536"/>
                <a:gd name="T13" fmla="*/ 0 60000 65536"/>
                <a:gd name="T14" fmla="*/ 0 60000 65536"/>
                <a:gd name="T15" fmla="*/ 0 60000 65536"/>
                <a:gd name="T16" fmla="*/ 0 60000 65536"/>
                <a:gd name="T17" fmla="*/ 0 60000 65536"/>
                <a:gd name="T18" fmla="*/ 0 w 1847"/>
                <a:gd name="T19" fmla="*/ 0 h 2430"/>
                <a:gd name="T20" fmla="*/ 1847 w 1847"/>
                <a:gd name="T21" fmla="*/ 2430 h 2430"/>
              </a:gdLst>
              <a:ahLst/>
              <a:cxnLst>
                <a:cxn ang="T12">
                  <a:pos x="T0" y="T1"/>
                </a:cxn>
                <a:cxn ang="T13">
                  <a:pos x="T2" y="T3"/>
                </a:cxn>
                <a:cxn ang="T14">
                  <a:pos x="T4" y="T5"/>
                </a:cxn>
                <a:cxn ang="T15">
                  <a:pos x="T6" y="T7"/>
                </a:cxn>
                <a:cxn ang="T16">
                  <a:pos x="T8" y="T9"/>
                </a:cxn>
                <a:cxn ang="T17">
                  <a:pos x="T10" y="T11"/>
                </a:cxn>
              </a:cxnLst>
              <a:rect l="T18" t="T19" r="T20" b="T21"/>
              <a:pathLst>
                <a:path w="1847" h="2430">
                  <a:moveTo>
                    <a:pt x="0" y="132"/>
                  </a:moveTo>
                  <a:cubicBezTo>
                    <a:pt x="344" y="74"/>
                    <a:pt x="695" y="0"/>
                    <a:pt x="975" y="66"/>
                  </a:cubicBezTo>
                  <a:cubicBezTo>
                    <a:pt x="1255" y="132"/>
                    <a:pt x="1536" y="324"/>
                    <a:pt x="1680" y="528"/>
                  </a:cubicBezTo>
                  <a:cubicBezTo>
                    <a:pt x="1824" y="732"/>
                    <a:pt x="1837" y="1048"/>
                    <a:pt x="1842" y="1290"/>
                  </a:cubicBezTo>
                  <a:cubicBezTo>
                    <a:pt x="1847" y="1532"/>
                    <a:pt x="1762" y="1790"/>
                    <a:pt x="1710" y="1980"/>
                  </a:cubicBezTo>
                  <a:cubicBezTo>
                    <a:pt x="1658" y="2170"/>
                    <a:pt x="1567" y="2336"/>
                    <a:pt x="1530" y="2430"/>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1" name="Freeform 72"/>
            <p:cNvSpPr>
              <a:spLocks/>
            </p:cNvSpPr>
            <p:nvPr/>
          </p:nvSpPr>
          <p:spPr bwMode="auto">
            <a:xfrm>
              <a:off x="2121" y="1375"/>
              <a:ext cx="1331" cy="2390"/>
            </a:xfrm>
            <a:custGeom>
              <a:avLst/>
              <a:gdLst>
                <a:gd name="T0" fmla="*/ 0 w 1331"/>
                <a:gd name="T1" fmla="*/ 87 h 2390"/>
                <a:gd name="T2" fmla="*/ 798 w 1331"/>
                <a:gd name="T3" fmla="*/ 75 h 2390"/>
                <a:gd name="T4" fmla="*/ 1248 w 1331"/>
                <a:gd name="T5" fmla="*/ 537 h 2390"/>
                <a:gd name="T6" fmla="*/ 1296 w 1331"/>
                <a:gd name="T7" fmla="*/ 1341 h 2390"/>
                <a:gd name="T8" fmla="*/ 1157 w 1331"/>
                <a:gd name="T9" fmla="*/ 1910 h 2390"/>
                <a:gd name="T10" fmla="*/ 911 w 1331"/>
                <a:gd name="T11" fmla="*/ 2390 h 2390"/>
                <a:gd name="T12" fmla="*/ 0 60000 65536"/>
                <a:gd name="T13" fmla="*/ 0 60000 65536"/>
                <a:gd name="T14" fmla="*/ 0 60000 65536"/>
                <a:gd name="T15" fmla="*/ 0 60000 65536"/>
                <a:gd name="T16" fmla="*/ 0 60000 65536"/>
                <a:gd name="T17" fmla="*/ 0 60000 65536"/>
                <a:gd name="T18" fmla="*/ 0 w 1331"/>
                <a:gd name="T19" fmla="*/ 0 h 2390"/>
                <a:gd name="T20" fmla="*/ 1331 w 1331"/>
                <a:gd name="T21" fmla="*/ 2390 h 2390"/>
              </a:gdLst>
              <a:ahLst/>
              <a:cxnLst>
                <a:cxn ang="T12">
                  <a:pos x="T0" y="T1"/>
                </a:cxn>
                <a:cxn ang="T13">
                  <a:pos x="T2" y="T3"/>
                </a:cxn>
                <a:cxn ang="T14">
                  <a:pos x="T4" y="T5"/>
                </a:cxn>
                <a:cxn ang="T15">
                  <a:pos x="T6" y="T7"/>
                </a:cxn>
                <a:cxn ang="T16">
                  <a:pos x="T8" y="T9"/>
                </a:cxn>
                <a:cxn ang="T17">
                  <a:pos x="T10" y="T11"/>
                </a:cxn>
              </a:cxnLst>
              <a:rect l="T18" t="T19" r="T20" b="T21"/>
              <a:pathLst>
                <a:path w="1331" h="2390">
                  <a:moveTo>
                    <a:pt x="0" y="87"/>
                  </a:moveTo>
                  <a:cubicBezTo>
                    <a:pt x="133" y="84"/>
                    <a:pt x="590" y="0"/>
                    <a:pt x="798" y="75"/>
                  </a:cubicBezTo>
                  <a:cubicBezTo>
                    <a:pt x="1006" y="150"/>
                    <a:pt x="1165" y="326"/>
                    <a:pt x="1248" y="537"/>
                  </a:cubicBezTo>
                  <a:cubicBezTo>
                    <a:pt x="1331" y="748"/>
                    <a:pt x="1311" y="1112"/>
                    <a:pt x="1296" y="1341"/>
                  </a:cubicBezTo>
                  <a:cubicBezTo>
                    <a:pt x="1281" y="1570"/>
                    <a:pt x="1221" y="1735"/>
                    <a:pt x="1157" y="1910"/>
                  </a:cubicBezTo>
                  <a:cubicBezTo>
                    <a:pt x="1093" y="2085"/>
                    <a:pt x="962" y="2290"/>
                    <a:pt x="911" y="2390"/>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2" name="Freeform 73"/>
            <p:cNvSpPr>
              <a:spLocks/>
            </p:cNvSpPr>
            <p:nvPr/>
          </p:nvSpPr>
          <p:spPr bwMode="auto">
            <a:xfrm>
              <a:off x="2108" y="1301"/>
              <a:ext cx="2922" cy="2230"/>
            </a:xfrm>
            <a:custGeom>
              <a:avLst/>
              <a:gdLst>
                <a:gd name="T0" fmla="*/ 0 w 2922"/>
                <a:gd name="T1" fmla="*/ 142 h 2230"/>
                <a:gd name="T2" fmla="*/ 1159 w 2922"/>
                <a:gd name="T3" fmla="*/ 47 h 2230"/>
                <a:gd name="T4" fmla="*/ 1915 w 2922"/>
                <a:gd name="T5" fmla="*/ 425 h 2230"/>
                <a:gd name="T6" fmla="*/ 2491 w 2922"/>
                <a:gd name="T7" fmla="*/ 1115 h 2230"/>
                <a:gd name="T8" fmla="*/ 2803 w 2922"/>
                <a:gd name="T9" fmla="*/ 1793 h 2230"/>
                <a:gd name="T10" fmla="*/ 2922 w 2922"/>
                <a:gd name="T11" fmla="*/ 2230 h 2230"/>
                <a:gd name="T12" fmla="*/ 0 60000 65536"/>
                <a:gd name="T13" fmla="*/ 0 60000 65536"/>
                <a:gd name="T14" fmla="*/ 0 60000 65536"/>
                <a:gd name="T15" fmla="*/ 0 60000 65536"/>
                <a:gd name="T16" fmla="*/ 0 60000 65536"/>
                <a:gd name="T17" fmla="*/ 0 60000 65536"/>
                <a:gd name="T18" fmla="*/ 0 w 2922"/>
                <a:gd name="T19" fmla="*/ 0 h 2230"/>
                <a:gd name="T20" fmla="*/ 2922 w 2922"/>
                <a:gd name="T21" fmla="*/ 2230 h 2230"/>
              </a:gdLst>
              <a:ahLst/>
              <a:cxnLst>
                <a:cxn ang="T12">
                  <a:pos x="T0" y="T1"/>
                </a:cxn>
                <a:cxn ang="T13">
                  <a:pos x="T2" y="T3"/>
                </a:cxn>
                <a:cxn ang="T14">
                  <a:pos x="T4" y="T5"/>
                </a:cxn>
                <a:cxn ang="T15">
                  <a:pos x="T6" y="T7"/>
                </a:cxn>
                <a:cxn ang="T16">
                  <a:pos x="T8" y="T9"/>
                </a:cxn>
                <a:cxn ang="T17">
                  <a:pos x="T10" y="T11"/>
                </a:cxn>
              </a:cxnLst>
              <a:rect l="T18" t="T19" r="T20" b="T21"/>
              <a:pathLst>
                <a:path w="2922" h="2230">
                  <a:moveTo>
                    <a:pt x="0" y="142"/>
                  </a:moveTo>
                  <a:cubicBezTo>
                    <a:pt x="193" y="126"/>
                    <a:pt x="840" y="0"/>
                    <a:pt x="1159" y="47"/>
                  </a:cubicBezTo>
                  <a:cubicBezTo>
                    <a:pt x="1478" y="94"/>
                    <a:pt x="1693" y="247"/>
                    <a:pt x="1915" y="425"/>
                  </a:cubicBezTo>
                  <a:cubicBezTo>
                    <a:pt x="2137" y="603"/>
                    <a:pt x="2343" y="887"/>
                    <a:pt x="2491" y="1115"/>
                  </a:cubicBezTo>
                  <a:cubicBezTo>
                    <a:pt x="2639" y="1343"/>
                    <a:pt x="2731" y="1607"/>
                    <a:pt x="2803" y="1793"/>
                  </a:cubicBezTo>
                  <a:cubicBezTo>
                    <a:pt x="2875" y="1979"/>
                    <a:pt x="2897" y="2139"/>
                    <a:pt x="2922" y="2230"/>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3" name="Freeform 74"/>
            <p:cNvSpPr>
              <a:spLocks/>
            </p:cNvSpPr>
            <p:nvPr/>
          </p:nvSpPr>
          <p:spPr bwMode="auto">
            <a:xfrm>
              <a:off x="645" y="1577"/>
              <a:ext cx="624" cy="1817"/>
            </a:xfrm>
            <a:custGeom>
              <a:avLst/>
              <a:gdLst>
                <a:gd name="T0" fmla="*/ 624 w 624"/>
                <a:gd name="T1" fmla="*/ 0 h 1818"/>
                <a:gd name="T2" fmla="*/ 276 w 624"/>
                <a:gd name="T3" fmla="*/ 114 h 1818"/>
                <a:gd name="T4" fmla="*/ 48 w 624"/>
                <a:gd name="T5" fmla="*/ 564 h 1818"/>
                <a:gd name="T6" fmla="*/ 24 w 624"/>
                <a:gd name="T7" fmla="*/ 1104 h 1818"/>
                <a:gd name="T8" fmla="*/ 192 w 624"/>
                <a:gd name="T9" fmla="*/ 1788 h 1818"/>
                <a:gd name="T10" fmla="*/ 0 60000 65536"/>
                <a:gd name="T11" fmla="*/ 0 60000 65536"/>
                <a:gd name="T12" fmla="*/ 0 60000 65536"/>
                <a:gd name="T13" fmla="*/ 0 60000 65536"/>
                <a:gd name="T14" fmla="*/ 0 60000 65536"/>
                <a:gd name="T15" fmla="*/ 0 w 624"/>
                <a:gd name="T16" fmla="*/ 0 h 1818"/>
                <a:gd name="T17" fmla="*/ 624 w 624"/>
                <a:gd name="T18" fmla="*/ 1818 h 1818"/>
              </a:gdLst>
              <a:ahLst/>
              <a:cxnLst>
                <a:cxn ang="T10">
                  <a:pos x="T0" y="T1"/>
                </a:cxn>
                <a:cxn ang="T11">
                  <a:pos x="T2" y="T3"/>
                </a:cxn>
                <a:cxn ang="T12">
                  <a:pos x="T4" y="T5"/>
                </a:cxn>
                <a:cxn ang="T13">
                  <a:pos x="T6" y="T7"/>
                </a:cxn>
                <a:cxn ang="T14">
                  <a:pos x="T8" y="T9"/>
                </a:cxn>
              </a:cxnLst>
              <a:rect l="T15" t="T16" r="T17" b="T18"/>
              <a:pathLst>
                <a:path w="624" h="1818">
                  <a:moveTo>
                    <a:pt x="624" y="0"/>
                  </a:moveTo>
                  <a:cubicBezTo>
                    <a:pt x="566" y="19"/>
                    <a:pt x="372" y="20"/>
                    <a:pt x="276" y="114"/>
                  </a:cubicBezTo>
                  <a:cubicBezTo>
                    <a:pt x="180" y="208"/>
                    <a:pt x="90" y="394"/>
                    <a:pt x="48" y="564"/>
                  </a:cubicBezTo>
                  <a:cubicBezTo>
                    <a:pt x="6" y="734"/>
                    <a:pt x="0" y="925"/>
                    <a:pt x="24" y="1134"/>
                  </a:cubicBezTo>
                  <a:cubicBezTo>
                    <a:pt x="48" y="1343"/>
                    <a:pt x="157" y="1676"/>
                    <a:pt x="192" y="1818"/>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4" name="Freeform 75"/>
            <p:cNvSpPr>
              <a:spLocks/>
            </p:cNvSpPr>
            <p:nvPr/>
          </p:nvSpPr>
          <p:spPr bwMode="auto">
            <a:xfrm>
              <a:off x="737" y="1587"/>
              <a:ext cx="1030" cy="1987"/>
            </a:xfrm>
            <a:custGeom>
              <a:avLst/>
              <a:gdLst>
                <a:gd name="T0" fmla="*/ 525 w 1030"/>
                <a:gd name="T1" fmla="*/ 0 h 1987"/>
                <a:gd name="T2" fmla="*/ 202 w 1030"/>
                <a:gd name="T3" fmla="*/ 163 h 1987"/>
                <a:gd name="T4" fmla="*/ 16 w 1030"/>
                <a:gd name="T5" fmla="*/ 655 h 1987"/>
                <a:gd name="T6" fmla="*/ 106 w 1030"/>
                <a:gd name="T7" fmla="*/ 1129 h 1987"/>
                <a:gd name="T8" fmla="*/ 442 w 1030"/>
                <a:gd name="T9" fmla="*/ 1543 h 1987"/>
                <a:gd name="T10" fmla="*/ 1030 w 1030"/>
                <a:gd name="T11" fmla="*/ 1987 h 1987"/>
                <a:gd name="T12" fmla="*/ 0 60000 65536"/>
                <a:gd name="T13" fmla="*/ 0 60000 65536"/>
                <a:gd name="T14" fmla="*/ 0 60000 65536"/>
                <a:gd name="T15" fmla="*/ 0 60000 65536"/>
                <a:gd name="T16" fmla="*/ 0 60000 65536"/>
                <a:gd name="T17" fmla="*/ 0 60000 65536"/>
                <a:gd name="T18" fmla="*/ 0 w 1030"/>
                <a:gd name="T19" fmla="*/ 0 h 1987"/>
                <a:gd name="T20" fmla="*/ 1030 w 1030"/>
                <a:gd name="T21" fmla="*/ 1987 h 1987"/>
              </a:gdLst>
              <a:ahLst/>
              <a:cxnLst>
                <a:cxn ang="T12">
                  <a:pos x="T0" y="T1"/>
                </a:cxn>
                <a:cxn ang="T13">
                  <a:pos x="T2" y="T3"/>
                </a:cxn>
                <a:cxn ang="T14">
                  <a:pos x="T4" y="T5"/>
                </a:cxn>
                <a:cxn ang="T15">
                  <a:pos x="T6" y="T7"/>
                </a:cxn>
                <a:cxn ang="T16">
                  <a:pos x="T8" y="T9"/>
                </a:cxn>
                <a:cxn ang="T17">
                  <a:pos x="T10" y="T11"/>
                </a:cxn>
              </a:cxnLst>
              <a:rect l="T18" t="T19" r="T20" b="T21"/>
              <a:pathLst>
                <a:path w="1030" h="1987">
                  <a:moveTo>
                    <a:pt x="525" y="0"/>
                  </a:moveTo>
                  <a:cubicBezTo>
                    <a:pt x="471" y="27"/>
                    <a:pt x="287" y="54"/>
                    <a:pt x="202" y="163"/>
                  </a:cubicBezTo>
                  <a:cubicBezTo>
                    <a:pt x="117" y="272"/>
                    <a:pt x="32" y="494"/>
                    <a:pt x="16" y="655"/>
                  </a:cubicBezTo>
                  <a:cubicBezTo>
                    <a:pt x="0" y="816"/>
                    <a:pt x="35" y="981"/>
                    <a:pt x="106" y="1129"/>
                  </a:cubicBezTo>
                  <a:cubicBezTo>
                    <a:pt x="177" y="1277"/>
                    <a:pt x="288" y="1400"/>
                    <a:pt x="442" y="1543"/>
                  </a:cubicBezTo>
                  <a:cubicBezTo>
                    <a:pt x="596" y="1686"/>
                    <a:pt x="908" y="1895"/>
                    <a:pt x="1030" y="1987"/>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5" name="Freeform 76"/>
            <p:cNvSpPr>
              <a:spLocks/>
            </p:cNvSpPr>
            <p:nvPr/>
          </p:nvSpPr>
          <p:spPr bwMode="auto">
            <a:xfrm>
              <a:off x="2642" y="1633"/>
              <a:ext cx="1113" cy="2097"/>
            </a:xfrm>
            <a:custGeom>
              <a:avLst/>
              <a:gdLst>
                <a:gd name="T0" fmla="*/ 0 w 1113"/>
                <a:gd name="T1" fmla="*/ 34 h 2120"/>
                <a:gd name="T2" fmla="*/ 463 w 1113"/>
                <a:gd name="T3" fmla="*/ 26 h 2120"/>
                <a:gd name="T4" fmla="*/ 871 w 1113"/>
                <a:gd name="T5" fmla="*/ 133 h 2120"/>
                <a:gd name="T6" fmla="*/ 1075 w 1113"/>
                <a:gd name="T7" fmla="*/ 387 h 2120"/>
                <a:gd name="T8" fmla="*/ 1099 w 1113"/>
                <a:gd name="T9" fmla="*/ 788 h 2120"/>
                <a:gd name="T10" fmla="*/ 1021 w 1113"/>
                <a:gd name="T11" fmla="*/ 1170 h 2120"/>
                <a:gd name="T12" fmla="*/ 889 w 1113"/>
                <a:gd name="T13" fmla="*/ 1528 h 2120"/>
                <a:gd name="T14" fmla="*/ 0 60000 65536"/>
                <a:gd name="T15" fmla="*/ 0 60000 65536"/>
                <a:gd name="T16" fmla="*/ 0 60000 65536"/>
                <a:gd name="T17" fmla="*/ 0 60000 65536"/>
                <a:gd name="T18" fmla="*/ 0 60000 65536"/>
                <a:gd name="T19" fmla="*/ 0 60000 65536"/>
                <a:gd name="T20" fmla="*/ 0 60000 65536"/>
                <a:gd name="T21" fmla="*/ 0 w 1113"/>
                <a:gd name="T22" fmla="*/ 0 h 2120"/>
                <a:gd name="T23" fmla="*/ 1113 w 1113"/>
                <a:gd name="T24" fmla="*/ 2120 h 2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3" h="2120">
                  <a:moveTo>
                    <a:pt x="0" y="34"/>
                  </a:moveTo>
                  <a:cubicBezTo>
                    <a:pt x="77" y="33"/>
                    <a:pt x="318" y="0"/>
                    <a:pt x="463" y="26"/>
                  </a:cubicBezTo>
                  <a:cubicBezTo>
                    <a:pt x="608" y="52"/>
                    <a:pt x="769" y="103"/>
                    <a:pt x="871" y="188"/>
                  </a:cubicBezTo>
                  <a:cubicBezTo>
                    <a:pt x="973" y="273"/>
                    <a:pt x="1037" y="385"/>
                    <a:pt x="1075" y="536"/>
                  </a:cubicBezTo>
                  <a:cubicBezTo>
                    <a:pt x="1113" y="687"/>
                    <a:pt x="1108" y="913"/>
                    <a:pt x="1099" y="1094"/>
                  </a:cubicBezTo>
                  <a:cubicBezTo>
                    <a:pt x="1090" y="1275"/>
                    <a:pt x="1056" y="1451"/>
                    <a:pt x="1021" y="1622"/>
                  </a:cubicBezTo>
                  <a:cubicBezTo>
                    <a:pt x="986" y="1793"/>
                    <a:pt x="916" y="2016"/>
                    <a:pt x="889" y="2120"/>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6" name="Freeform 77"/>
            <p:cNvSpPr>
              <a:spLocks/>
            </p:cNvSpPr>
            <p:nvPr/>
          </p:nvSpPr>
          <p:spPr bwMode="auto">
            <a:xfrm>
              <a:off x="2660" y="1641"/>
              <a:ext cx="567" cy="1970"/>
            </a:xfrm>
            <a:custGeom>
              <a:avLst/>
              <a:gdLst>
                <a:gd name="T0" fmla="*/ 0 w 567"/>
                <a:gd name="T1" fmla="*/ 31 h 1992"/>
                <a:gd name="T2" fmla="*/ 325 w 567"/>
                <a:gd name="T3" fmla="*/ 45 h 1992"/>
                <a:gd name="T4" fmla="*/ 535 w 567"/>
                <a:gd name="T5" fmla="*/ 254 h 1992"/>
                <a:gd name="T6" fmla="*/ 517 w 567"/>
                <a:gd name="T7" fmla="*/ 641 h 1992"/>
                <a:gd name="T8" fmla="*/ 415 w 567"/>
                <a:gd name="T9" fmla="*/ 968 h 1992"/>
                <a:gd name="T10" fmla="*/ 331 w 567"/>
                <a:gd name="T11" fmla="*/ 1162 h 1992"/>
                <a:gd name="T12" fmla="*/ 199 w 567"/>
                <a:gd name="T13" fmla="*/ 1428 h 1992"/>
                <a:gd name="T14" fmla="*/ 0 60000 65536"/>
                <a:gd name="T15" fmla="*/ 0 60000 65536"/>
                <a:gd name="T16" fmla="*/ 0 60000 65536"/>
                <a:gd name="T17" fmla="*/ 0 60000 65536"/>
                <a:gd name="T18" fmla="*/ 0 60000 65536"/>
                <a:gd name="T19" fmla="*/ 0 60000 65536"/>
                <a:gd name="T20" fmla="*/ 0 60000 65536"/>
                <a:gd name="T21" fmla="*/ 0 w 567"/>
                <a:gd name="T22" fmla="*/ 0 h 1992"/>
                <a:gd name="T23" fmla="*/ 567 w 567"/>
                <a:gd name="T24" fmla="*/ 1992 h 19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1992">
                  <a:moveTo>
                    <a:pt x="0" y="31"/>
                  </a:moveTo>
                  <a:cubicBezTo>
                    <a:pt x="54" y="35"/>
                    <a:pt x="236" y="0"/>
                    <a:pt x="325" y="54"/>
                  </a:cubicBezTo>
                  <a:cubicBezTo>
                    <a:pt x="414" y="108"/>
                    <a:pt x="503" y="214"/>
                    <a:pt x="535" y="354"/>
                  </a:cubicBezTo>
                  <a:cubicBezTo>
                    <a:pt x="567" y="494"/>
                    <a:pt x="537" y="728"/>
                    <a:pt x="517" y="894"/>
                  </a:cubicBezTo>
                  <a:cubicBezTo>
                    <a:pt x="497" y="1060"/>
                    <a:pt x="446" y="1229"/>
                    <a:pt x="415" y="1350"/>
                  </a:cubicBezTo>
                  <a:cubicBezTo>
                    <a:pt x="384" y="1471"/>
                    <a:pt x="367" y="1513"/>
                    <a:pt x="331" y="1620"/>
                  </a:cubicBezTo>
                  <a:cubicBezTo>
                    <a:pt x="295" y="1727"/>
                    <a:pt x="226" y="1915"/>
                    <a:pt x="199" y="1992"/>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7" name="Freeform 78"/>
            <p:cNvSpPr>
              <a:spLocks/>
            </p:cNvSpPr>
            <p:nvPr/>
          </p:nvSpPr>
          <p:spPr bwMode="auto">
            <a:xfrm>
              <a:off x="2650" y="1533"/>
              <a:ext cx="2327" cy="2078"/>
            </a:xfrm>
            <a:custGeom>
              <a:avLst/>
              <a:gdLst>
                <a:gd name="T0" fmla="*/ 0 w 2327"/>
                <a:gd name="T1" fmla="*/ 94 h 2101"/>
                <a:gd name="T2" fmla="*/ 887 w 2327"/>
                <a:gd name="T3" fmla="*/ 45 h 2101"/>
                <a:gd name="T4" fmla="*/ 1469 w 2327"/>
                <a:gd name="T5" fmla="*/ 292 h 2101"/>
                <a:gd name="T6" fmla="*/ 1895 w 2327"/>
                <a:gd name="T7" fmla="*/ 771 h 2101"/>
                <a:gd name="T8" fmla="*/ 2177 w 2327"/>
                <a:gd name="T9" fmla="*/ 1234 h 2101"/>
                <a:gd name="T10" fmla="*/ 2327 w 2327"/>
                <a:gd name="T11" fmla="*/ 1511 h 2101"/>
                <a:gd name="T12" fmla="*/ 0 60000 65536"/>
                <a:gd name="T13" fmla="*/ 0 60000 65536"/>
                <a:gd name="T14" fmla="*/ 0 60000 65536"/>
                <a:gd name="T15" fmla="*/ 0 60000 65536"/>
                <a:gd name="T16" fmla="*/ 0 60000 65536"/>
                <a:gd name="T17" fmla="*/ 0 60000 65536"/>
                <a:gd name="T18" fmla="*/ 0 w 2327"/>
                <a:gd name="T19" fmla="*/ 0 h 2101"/>
                <a:gd name="T20" fmla="*/ 2327 w 2327"/>
                <a:gd name="T21" fmla="*/ 2101 h 2101"/>
              </a:gdLst>
              <a:ahLst/>
              <a:cxnLst>
                <a:cxn ang="T12">
                  <a:pos x="T0" y="T1"/>
                </a:cxn>
                <a:cxn ang="T13">
                  <a:pos x="T2" y="T3"/>
                </a:cxn>
                <a:cxn ang="T14">
                  <a:pos x="T4" y="T5"/>
                </a:cxn>
                <a:cxn ang="T15">
                  <a:pos x="T6" y="T7"/>
                </a:cxn>
                <a:cxn ang="T16">
                  <a:pos x="T8" y="T9"/>
                </a:cxn>
                <a:cxn ang="T17">
                  <a:pos x="T10" y="T11"/>
                </a:cxn>
              </a:cxnLst>
              <a:rect l="T18" t="T19" r="T20" b="T21"/>
              <a:pathLst>
                <a:path w="2327" h="2101">
                  <a:moveTo>
                    <a:pt x="0" y="124"/>
                  </a:moveTo>
                  <a:cubicBezTo>
                    <a:pt x="148" y="111"/>
                    <a:pt x="642" y="0"/>
                    <a:pt x="887" y="46"/>
                  </a:cubicBezTo>
                  <a:cubicBezTo>
                    <a:pt x="1132" y="92"/>
                    <a:pt x="1301" y="231"/>
                    <a:pt x="1469" y="403"/>
                  </a:cubicBezTo>
                  <a:cubicBezTo>
                    <a:pt x="1637" y="575"/>
                    <a:pt x="1777" y="856"/>
                    <a:pt x="1895" y="1075"/>
                  </a:cubicBezTo>
                  <a:cubicBezTo>
                    <a:pt x="2013" y="1294"/>
                    <a:pt x="2105" y="1546"/>
                    <a:pt x="2177" y="1717"/>
                  </a:cubicBezTo>
                  <a:cubicBezTo>
                    <a:pt x="2249" y="1888"/>
                    <a:pt x="2296" y="2021"/>
                    <a:pt x="2327" y="2101"/>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8" name="Freeform 79"/>
            <p:cNvSpPr>
              <a:spLocks/>
            </p:cNvSpPr>
            <p:nvPr/>
          </p:nvSpPr>
          <p:spPr bwMode="auto">
            <a:xfrm>
              <a:off x="2673" y="1599"/>
              <a:ext cx="1738" cy="2089"/>
            </a:xfrm>
            <a:custGeom>
              <a:avLst/>
              <a:gdLst>
                <a:gd name="T0" fmla="*/ 0 w 1738"/>
                <a:gd name="T1" fmla="*/ 45 h 2113"/>
                <a:gd name="T2" fmla="*/ 708 w 1738"/>
                <a:gd name="T3" fmla="*/ 44 h 2113"/>
                <a:gd name="T4" fmla="*/ 1212 w 1738"/>
                <a:gd name="T5" fmla="*/ 262 h 2113"/>
                <a:gd name="T6" fmla="*/ 1602 w 1738"/>
                <a:gd name="T7" fmla="*/ 708 h 2113"/>
                <a:gd name="T8" fmla="*/ 1716 w 1738"/>
                <a:gd name="T9" fmla="*/ 1189 h 2113"/>
                <a:gd name="T10" fmla="*/ 1734 w 1738"/>
                <a:gd name="T11" fmla="*/ 1501 h 2113"/>
                <a:gd name="T12" fmla="*/ 0 60000 65536"/>
                <a:gd name="T13" fmla="*/ 0 60000 65536"/>
                <a:gd name="T14" fmla="*/ 0 60000 65536"/>
                <a:gd name="T15" fmla="*/ 0 60000 65536"/>
                <a:gd name="T16" fmla="*/ 0 60000 65536"/>
                <a:gd name="T17" fmla="*/ 0 60000 65536"/>
                <a:gd name="T18" fmla="*/ 0 w 1738"/>
                <a:gd name="T19" fmla="*/ 0 h 2113"/>
                <a:gd name="T20" fmla="*/ 1738 w 1738"/>
                <a:gd name="T21" fmla="*/ 2113 h 2113"/>
              </a:gdLst>
              <a:ahLst/>
              <a:cxnLst>
                <a:cxn ang="T12">
                  <a:pos x="T0" y="T1"/>
                </a:cxn>
                <a:cxn ang="T13">
                  <a:pos x="T2" y="T3"/>
                </a:cxn>
                <a:cxn ang="T14">
                  <a:pos x="T4" y="T5"/>
                </a:cxn>
                <a:cxn ang="T15">
                  <a:pos x="T6" y="T7"/>
                </a:cxn>
                <a:cxn ang="T16">
                  <a:pos x="T8" y="T9"/>
                </a:cxn>
                <a:cxn ang="T17">
                  <a:pos x="T10" y="T11"/>
                </a:cxn>
              </a:cxnLst>
              <a:rect l="T18" t="T19" r="T20" b="T21"/>
              <a:pathLst>
                <a:path w="1738" h="2113">
                  <a:moveTo>
                    <a:pt x="0" y="75"/>
                  </a:moveTo>
                  <a:cubicBezTo>
                    <a:pt x="118" y="71"/>
                    <a:pt x="506" y="0"/>
                    <a:pt x="708" y="49"/>
                  </a:cubicBezTo>
                  <a:cubicBezTo>
                    <a:pt x="910" y="98"/>
                    <a:pt x="1063" y="209"/>
                    <a:pt x="1212" y="367"/>
                  </a:cubicBezTo>
                  <a:cubicBezTo>
                    <a:pt x="1361" y="525"/>
                    <a:pt x="1518" y="779"/>
                    <a:pt x="1602" y="997"/>
                  </a:cubicBezTo>
                  <a:cubicBezTo>
                    <a:pt x="1686" y="1215"/>
                    <a:pt x="1694" y="1489"/>
                    <a:pt x="1716" y="1675"/>
                  </a:cubicBezTo>
                  <a:cubicBezTo>
                    <a:pt x="1738" y="1861"/>
                    <a:pt x="1730" y="2022"/>
                    <a:pt x="1734" y="2113"/>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79" name="Freeform 80"/>
            <p:cNvSpPr>
              <a:spLocks/>
            </p:cNvSpPr>
            <p:nvPr/>
          </p:nvSpPr>
          <p:spPr bwMode="auto">
            <a:xfrm>
              <a:off x="2522" y="1937"/>
              <a:ext cx="1099" cy="1805"/>
            </a:xfrm>
            <a:custGeom>
              <a:avLst/>
              <a:gdLst>
                <a:gd name="T0" fmla="*/ 0 w 1099"/>
                <a:gd name="T1" fmla="*/ 16 h 1805"/>
                <a:gd name="T2" fmla="*/ 163 w 1099"/>
                <a:gd name="T3" fmla="*/ 4 h 1805"/>
                <a:gd name="T4" fmla="*/ 467 w 1099"/>
                <a:gd name="T5" fmla="*/ 39 h 1805"/>
                <a:gd name="T6" fmla="*/ 859 w 1099"/>
                <a:gd name="T7" fmla="*/ 239 h 1805"/>
                <a:gd name="T8" fmla="*/ 1069 w 1099"/>
                <a:gd name="T9" fmla="*/ 677 h 1805"/>
                <a:gd name="T10" fmla="*/ 1039 w 1099"/>
                <a:gd name="T11" fmla="*/ 1229 h 1805"/>
                <a:gd name="T12" fmla="*/ 937 w 1099"/>
                <a:gd name="T13" fmla="*/ 1805 h 1805"/>
                <a:gd name="T14" fmla="*/ 0 60000 65536"/>
                <a:gd name="T15" fmla="*/ 0 60000 65536"/>
                <a:gd name="T16" fmla="*/ 0 60000 65536"/>
                <a:gd name="T17" fmla="*/ 0 60000 65536"/>
                <a:gd name="T18" fmla="*/ 0 60000 65536"/>
                <a:gd name="T19" fmla="*/ 0 60000 65536"/>
                <a:gd name="T20" fmla="*/ 0 60000 65536"/>
                <a:gd name="T21" fmla="*/ 0 w 1099"/>
                <a:gd name="T22" fmla="*/ 0 h 1805"/>
                <a:gd name="T23" fmla="*/ 1099 w 1099"/>
                <a:gd name="T24" fmla="*/ 1805 h 18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9" h="1805">
                  <a:moveTo>
                    <a:pt x="0" y="16"/>
                  </a:moveTo>
                  <a:cubicBezTo>
                    <a:pt x="43" y="8"/>
                    <a:pt x="85" y="0"/>
                    <a:pt x="163" y="4"/>
                  </a:cubicBezTo>
                  <a:cubicBezTo>
                    <a:pt x="241" y="8"/>
                    <a:pt x="351" y="0"/>
                    <a:pt x="467" y="39"/>
                  </a:cubicBezTo>
                  <a:cubicBezTo>
                    <a:pt x="583" y="78"/>
                    <a:pt x="759" y="133"/>
                    <a:pt x="859" y="239"/>
                  </a:cubicBezTo>
                  <a:cubicBezTo>
                    <a:pt x="959" y="345"/>
                    <a:pt x="1039" y="512"/>
                    <a:pt x="1069" y="677"/>
                  </a:cubicBezTo>
                  <a:cubicBezTo>
                    <a:pt x="1099" y="842"/>
                    <a:pt x="1061" y="1041"/>
                    <a:pt x="1039" y="1229"/>
                  </a:cubicBezTo>
                  <a:cubicBezTo>
                    <a:pt x="1017" y="1417"/>
                    <a:pt x="958" y="1685"/>
                    <a:pt x="937" y="1805"/>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0" name="Freeform 81"/>
            <p:cNvSpPr>
              <a:spLocks/>
            </p:cNvSpPr>
            <p:nvPr/>
          </p:nvSpPr>
          <p:spPr bwMode="auto">
            <a:xfrm>
              <a:off x="2655" y="2013"/>
              <a:ext cx="1578" cy="1644"/>
            </a:xfrm>
            <a:custGeom>
              <a:avLst/>
              <a:gdLst>
                <a:gd name="T0" fmla="*/ 0 w 1578"/>
                <a:gd name="T1" fmla="*/ 31 h 1645"/>
                <a:gd name="T2" fmla="*/ 300 w 1578"/>
                <a:gd name="T3" fmla="*/ 7 h 1645"/>
                <a:gd name="T4" fmla="*/ 715 w 1578"/>
                <a:gd name="T5" fmla="*/ 76 h 1645"/>
                <a:gd name="T6" fmla="*/ 1050 w 1578"/>
                <a:gd name="T7" fmla="*/ 319 h 1645"/>
                <a:gd name="T8" fmla="*/ 1302 w 1578"/>
                <a:gd name="T9" fmla="*/ 781 h 1645"/>
                <a:gd name="T10" fmla="*/ 1458 w 1578"/>
                <a:gd name="T11" fmla="*/ 1189 h 1645"/>
                <a:gd name="T12" fmla="*/ 1578 w 1578"/>
                <a:gd name="T13" fmla="*/ 1615 h 1645"/>
                <a:gd name="T14" fmla="*/ 0 60000 65536"/>
                <a:gd name="T15" fmla="*/ 0 60000 65536"/>
                <a:gd name="T16" fmla="*/ 0 60000 65536"/>
                <a:gd name="T17" fmla="*/ 0 60000 65536"/>
                <a:gd name="T18" fmla="*/ 0 60000 65536"/>
                <a:gd name="T19" fmla="*/ 0 60000 65536"/>
                <a:gd name="T20" fmla="*/ 0 60000 65536"/>
                <a:gd name="T21" fmla="*/ 0 w 1578"/>
                <a:gd name="T22" fmla="*/ 0 h 1645"/>
                <a:gd name="T23" fmla="*/ 1578 w 1578"/>
                <a:gd name="T24" fmla="*/ 1645 h 16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 h="1645">
                  <a:moveTo>
                    <a:pt x="0" y="31"/>
                  </a:moveTo>
                  <a:cubicBezTo>
                    <a:pt x="50" y="27"/>
                    <a:pt x="181" y="0"/>
                    <a:pt x="300" y="7"/>
                  </a:cubicBezTo>
                  <a:cubicBezTo>
                    <a:pt x="419" y="14"/>
                    <a:pt x="590" y="24"/>
                    <a:pt x="715" y="76"/>
                  </a:cubicBezTo>
                  <a:cubicBezTo>
                    <a:pt x="840" y="128"/>
                    <a:pt x="952" y="202"/>
                    <a:pt x="1050" y="319"/>
                  </a:cubicBezTo>
                  <a:cubicBezTo>
                    <a:pt x="1148" y="436"/>
                    <a:pt x="1234" y="631"/>
                    <a:pt x="1302" y="781"/>
                  </a:cubicBezTo>
                  <a:cubicBezTo>
                    <a:pt x="1370" y="931"/>
                    <a:pt x="1412" y="1075"/>
                    <a:pt x="1458" y="1219"/>
                  </a:cubicBezTo>
                  <a:cubicBezTo>
                    <a:pt x="1504" y="1363"/>
                    <a:pt x="1553" y="1556"/>
                    <a:pt x="1578" y="1645"/>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1" name="Freeform 82"/>
            <p:cNvSpPr>
              <a:spLocks/>
            </p:cNvSpPr>
            <p:nvPr/>
          </p:nvSpPr>
          <p:spPr bwMode="auto">
            <a:xfrm>
              <a:off x="2660" y="2210"/>
              <a:ext cx="2244" cy="1387"/>
            </a:xfrm>
            <a:custGeom>
              <a:avLst/>
              <a:gdLst>
                <a:gd name="T0" fmla="*/ 0 w 1578"/>
                <a:gd name="T1" fmla="*/ 3 h 1645"/>
                <a:gd name="T2" fmla="*/ 11603051 w 1578"/>
                <a:gd name="T3" fmla="*/ 3 h 1645"/>
                <a:gd name="T4" fmla="*/ 27657371 w 1578"/>
                <a:gd name="T5" fmla="*/ 3 h 1645"/>
                <a:gd name="T6" fmla="*/ 40606798 w 1578"/>
                <a:gd name="T7" fmla="*/ 3 h 1645"/>
                <a:gd name="T8" fmla="*/ 50381706 w 1578"/>
                <a:gd name="T9" fmla="*/ 5 h 1645"/>
                <a:gd name="T10" fmla="*/ 56382548 w 1578"/>
                <a:gd name="T11" fmla="*/ 7 h 1645"/>
                <a:gd name="T12" fmla="*/ 61036409 w 1578"/>
                <a:gd name="T13" fmla="*/ 10 h 1645"/>
                <a:gd name="T14" fmla="*/ 0 60000 65536"/>
                <a:gd name="T15" fmla="*/ 0 60000 65536"/>
                <a:gd name="T16" fmla="*/ 0 60000 65536"/>
                <a:gd name="T17" fmla="*/ 0 60000 65536"/>
                <a:gd name="T18" fmla="*/ 0 60000 65536"/>
                <a:gd name="T19" fmla="*/ 0 60000 65536"/>
                <a:gd name="T20" fmla="*/ 0 60000 65536"/>
                <a:gd name="T21" fmla="*/ 0 w 1578"/>
                <a:gd name="T22" fmla="*/ 0 h 1645"/>
                <a:gd name="T23" fmla="*/ 1578 w 1578"/>
                <a:gd name="T24" fmla="*/ 1645 h 16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 h="1645">
                  <a:moveTo>
                    <a:pt x="0" y="31"/>
                  </a:moveTo>
                  <a:cubicBezTo>
                    <a:pt x="50" y="27"/>
                    <a:pt x="181" y="0"/>
                    <a:pt x="300" y="7"/>
                  </a:cubicBezTo>
                  <a:cubicBezTo>
                    <a:pt x="419" y="14"/>
                    <a:pt x="590" y="24"/>
                    <a:pt x="715" y="76"/>
                  </a:cubicBezTo>
                  <a:cubicBezTo>
                    <a:pt x="840" y="128"/>
                    <a:pt x="952" y="202"/>
                    <a:pt x="1050" y="319"/>
                  </a:cubicBezTo>
                  <a:cubicBezTo>
                    <a:pt x="1148" y="436"/>
                    <a:pt x="1234" y="631"/>
                    <a:pt x="1302" y="781"/>
                  </a:cubicBezTo>
                  <a:cubicBezTo>
                    <a:pt x="1370" y="931"/>
                    <a:pt x="1412" y="1075"/>
                    <a:pt x="1458" y="1219"/>
                  </a:cubicBezTo>
                  <a:cubicBezTo>
                    <a:pt x="1504" y="1363"/>
                    <a:pt x="1553" y="1556"/>
                    <a:pt x="1578" y="1645"/>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2" name="Freeform 83"/>
            <p:cNvSpPr>
              <a:spLocks/>
            </p:cNvSpPr>
            <p:nvPr/>
          </p:nvSpPr>
          <p:spPr bwMode="auto">
            <a:xfrm>
              <a:off x="2659" y="2215"/>
              <a:ext cx="2580" cy="840"/>
            </a:xfrm>
            <a:custGeom>
              <a:avLst/>
              <a:gdLst>
                <a:gd name="T0" fmla="*/ 0 w 1578"/>
                <a:gd name="T1" fmla="*/ 1 h 1645"/>
                <a:gd name="T2" fmla="*/ 762402338 w 1578"/>
                <a:gd name="T3" fmla="*/ 1 h 1645"/>
                <a:gd name="T4" fmla="*/ 1817842243 w 1578"/>
                <a:gd name="T5" fmla="*/ 1 h 1645"/>
                <a:gd name="T6" fmla="*/ 2147483647 w 1578"/>
                <a:gd name="T7" fmla="*/ 1 h 1645"/>
                <a:gd name="T8" fmla="*/ 2147483647 w 1578"/>
                <a:gd name="T9" fmla="*/ 1 h 1645"/>
                <a:gd name="T10" fmla="*/ 2147483647 w 1578"/>
                <a:gd name="T11" fmla="*/ 1 h 1645"/>
                <a:gd name="T12" fmla="*/ 2147483647 w 1578"/>
                <a:gd name="T13" fmla="*/ 1 h 1645"/>
                <a:gd name="T14" fmla="*/ 0 60000 65536"/>
                <a:gd name="T15" fmla="*/ 0 60000 65536"/>
                <a:gd name="T16" fmla="*/ 0 60000 65536"/>
                <a:gd name="T17" fmla="*/ 0 60000 65536"/>
                <a:gd name="T18" fmla="*/ 0 60000 65536"/>
                <a:gd name="T19" fmla="*/ 0 60000 65536"/>
                <a:gd name="T20" fmla="*/ 0 60000 65536"/>
                <a:gd name="T21" fmla="*/ 0 w 1578"/>
                <a:gd name="T22" fmla="*/ 0 h 1645"/>
                <a:gd name="T23" fmla="*/ 1578 w 1578"/>
                <a:gd name="T24" fmla="*/ 1645 h 16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 h="1645">
                  <a:moveTo>
                    <a:pt x="0" y="31"/>
                  </a:moveTo>
                  <a:cubicBezTo>
                    <a:pt x="50" y="27"/>
                    <a:pt x="181" y="0"/>
                    <a:pt x="300" y="7"/>
                  </a:cubicBezTo>
                  <a:cubicBezTo>
                    <a:pt x="419" y="14"/>
                    <a:pt x="590" y="24"/>
                    <a:pt x="715" y="76"/>
                  </a:cubicBezTo>
                  <a:cubicBezTo>
                    <a:pt x="840" y="128"/>
                    <a:pt x="952" y="202"/>
                    <a:pt x="1050" y="319"/>
                  </a:cubicBezTo>
                  <a:cubicBezTo>
                    <a:pt x="1148" y="436"/>
                    <a:pt x="1234" y="631"/>
                    <a:pt x="1302" y="781"/>
                  </a:cubicBezTo>
                  <a:cubicBezTo>
                    <a:pt x="1370" y="931"/>
                    <a:pt x="1412" y="1075"/>
                    <a:pt x="1458" y="1219"/>
                  </a:cubicBezTo>
                  <a:cubicBezTo>
                    <a:pt x="1504" y="1363"/>
                    <a:pt x="1553" y="1556"/>
                    <a:pt x="1578" y="1645"/>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3" name="Freeform 84"/>
            <p:cNvSpPr>
              <a:spLocks/>
            </p:cNvSpPr>
            <p:nvPr/>
          </p:nvSpPr>
          <p:spPr bwMode="auto">
            <a:xfrm>
              <a:off x="889" y="2332"/>
              <a:ext cx="356" cy="1032"/>
            </a:xfrm>
            <a:custGeom>
              <a:avLst/>
              <a:gdLst>
                <a:gd name="T0" fmla="*/ 356 w 356"/>
                <a:gd name="T1" fmla="*/ 0 h 1031"/>
                <a:gd name="T2" fmla="*/ 122 w 356"/>
                <a:gd name="T3" fmla="*/ 132 h 1031"/>
                <a:gd name="T4" fmla="*/ 15 w 356"/>
                <a:gd name="T5" fmla="*/ 440 h 1031"/>
                <a:gd name="T6" fmla="*/ 31 w 356"/>
                <a:gd name="T7" fmla="*/ 921 h 1031"/>
                <a:gd name="T8" fmla="*/ 41 w 356"/>
                <a:gd name="T9" fmla="*/ 1061 h 1031"/>
                <a:gd name="T10" fmla="*/ 0 60000 65536"/>
                <a:gd name="T11" fmla="*/ 0 60000 65536"/>
                <a:gd name="T12" fmla="*/ 0 60000 65536"/>
                <a:gd name="T13" fmla="*/ 0 60000 65536"/>
                <a:gd name="T14" fmla="*/ 0 60000 65536"/>
                <a:gd name="T15" fmla="*/ 0 w 356"/>
                <a:gd name="T16" fmla="*/ 0 h 1031"/>
                <a:gd name="T17" fmla="*/ 356 w 356"/>
                <a:gd name="T18" fmla="*/ 1031 h 1031"/>
              </a:gdLst>
              <a:ahLst/>
              <a:cxnLst>
                <a:cxn ang="T10">
                  <a:pos x="T0" y="T1"/>
                </a:cxn>
                <a:cxn ang="T11">
                  <a:pos x="T2" y="T3"/>
                </a:cxn>
                <a:cxn ang="T12">
                  <a:pos x="T4" y="T5"/>
                </a:cxn>
                <a:cxn ang="T13">
                  <a:pos x="T6" y="T7"/>
                </a:cxn>
                <a:cxn ang="T14">
                  <a:pos x="T8" y="T9"/>
                </a:cxn>
              </a:cxnLst>
              <a:rect l="T15" t="T16" r="T17" b="T18"/>
              <a:pathLst>
                <a:path w="356" h="1031">
                  <a:moveTo>
                    <a:pt x="356" y="0"/>
                  </a:moveTo>
                  <a:cubicBezTo>
                    <a:pt x="317" y="22"/>
                    <a:pt x="179" y="59"/>
                    <a:pt x="122" y="132"/>
                  </a:cubicBezTo>
                  <a:cubicBezTo>
                    <a:pt x="65" y="205"/>
                    <a:pt x="30" y="314"/>
                    <a:pt x="15" y="440"/>
                  </a:cubicBezTo>
                  <a:cubicBezTo>
                    <a:pt x="0" y="566"/>
                    <a:pt x="27" y="793"/>
                    <a:pt x="31" y="891"/>
                  </a:cubicBezTo>
                  <a:cubicBezTo>
                    <a:pt x="35" y="989"/>
                    <a:pt x="39" y="1002"/>
                    <a:pt x="41" y="1031"/>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4" name="Freeform 85"/>
            <p:cNvSpPr>
              <a:spLocks/>
            </p:cNvSpPr>
            <p:nvPr/>
          </p:nvSpPr>
          <p:spPr bwMode="auto">
            <a:xfrm>
              <a:off x="1029" y="2343"/>
              <a:ext cx="4109" cy="1141"/>
            </a:xfrm>
            <a:custGeom>
              <a:avLst/>
              <a:gdLst>
                <a:gd name="T0" fmla="*/ 209 w 4109"/>
                <a:gd name="T1" fmla="*/ 0 h 1141"/>
                <a:gd name="T2" fmla="*/ 18 w 4109"/>
                <a:gd name="T3" fmla="*/ 169 h 1141"/>
                <a:gd name="T4" fmla="*/ 318 w 4109"/>
                <a:gd name="T5" fmla="*/ 331 h 1141"/>
                <a:gd name="T6" fmla="*/ 1584 w 4109"/>
                <a:gd name="T7" fmla="*/ 241 h 1141"/>
                <a:gd name="T8" fmla="*/ 2958 w 4109"/>
                <a:gd name="T9" fmla="*/ 265 h 1141"/>
                <a:gd name="T10" fmla="*/ 3678 w 4109"/>
                <a:gd name="T11" fmla="*/ 493 h 1141"/>
                <a:gd name="T12" fmla="*/ 4038 w 4109"/>
                <a:gd name="T13" fmla="*/ 829 h 1141"/>
                <a:gd name="T14" fmla="*/ 4104 w 4109"/>
                <a:gd name="T15" fmla="*/ 1141 h 1141"/>
                <a:gd name="T16" fmla="*/ 0 60000 65536"/>
                <a:gd name="T17" fmla="*/ 0 60000 65536"/>
                <a:gd name="T18" fmla="*/ 0 60000 65536"/>
                <a:gd name="T19" fmla="*/ 0 60000 65536"/>
                <a:gd name="T20" fmla="*/ 0 60000 65536"/>
                <a:gd name="T21" fmla="*/ 0 60000 65536"/>
                <a:gd name="T22" fmla="*/ 0 60000 65536"/>
                <a:gd name="T23" fmla="*/ 0 60000 65536"/>
                <a:gd name="T24" fmla="*/ 0 w 4109"/>
                <a:gd name="T25" fmla="*/ 0 h 1141"/>
                <a:gd name="T26" fmla="*/ 4109 w 4109"/>
                <a:gd name="T27" fmla="*/ 1141 h 1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09" h="1141">
                  <a:moveTo>
                    <a:pt x="209" y="0"/>
                  </a:moveTo>
                  <a:cubicBezTo>
                    <a:pt x="177" y="28"/>
                    <a:pt x="0" y="114"/>
                    <a:pt x="18" y="169"/>
                  </a:cubicBezTo>
                  <a:cubicBezTo>
                    <a:pt x="36" y="224"/>
                    <a:pt x="57" y="319"/>
                    <a:pt x="318" y="331"/>
                  </a:cubicBezTo>
                  <a:cubicBezTo>
                    <a:pt x="579" y="343"/>
                    <a:pt x="1144" y="252"/>
                    <a:pt x="1584" y="241"/>
                  </a:cubicBezTo>
                  <a:cubicBezTo>
                    <a:pt x="2024" y="230"/>
                    <a:pt x="2609" y="223"/>
                    <a:pt x="2958" y="265"/>
                  </a:cubicBezTo>
                  <a:cubicBezTo>
                    <a:pt x="3307" y="307"/>
                    <a:pt x="3498" y="399"/>
                    <a:pt x="3678" y="493"/>
                  </a:cubicBezTo>
                  <a:cubicBezTo>
                    <a:pt x="3858" y="587"/>
                    <a:pt x="3967" y="721"/>
                    <a:pt x="4038" y="829"/>
                  </a:cubicBezTo>
                  <a:cubicBezTo>
                    <a:pt x="4109" y="937"/>
                    <a:pt x="4090" y="1076"/>
                    <a:pt x="4104" y="1141"/>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5" name="Freeform 86"/>
            <p:cNvSpPr>
              <a:spLocks/>
            </p:cNvSpPr>
            <p:nvPr/>
          </p:nvSpPr>
          <p:spPr bwMode="auto">
            <a:xfrm>
              <a:off x="1879" y="2417"/>
              <a:ext cx="942" cy="1229"/>
            </a:xfrm>
            <a:custGeom>
              <a:avLst/>
              <a:gdLst>
                <a:gd name="T0" fmla="*/ 0 w 942"/>
                <a:gd name="T1" fmla="*/ 18 h 1229"/>
                <a:gd name="T2" fmla="*/ 463 w 942"/>
                <a:gd name="T3" fmla="*/ 13 h 1229"/>
                <a:gd name="T4" fmla="*/ 734 w 942"/>
                <a:gd name="T5" fmla="*/ 95 h 1229"/>
                <a:gd name="T6" fmla="*/ 908 w 942"/>
                <a:gd name="T7" fmla="*/ 395 h 1229"/>
                <a:gd name="T8" fmla="*/ 938 w 942"/>
                <a:gd name="T9" fmla="*/ 689 h 1229"/>
                <a:gd name="T10" fmla="*/ 926 w 942"/>
                <a:gd name="T11" fmla="*/ 953 h 1229"/>
                <a:gd name="T12" fmla="*/ 902 w 942"/>
                <a:gd name="T13" fmla="*/ 1229 h 1229"/>
                <a:gd name="T14" fmla="*/ 0 60000 65536"/>
                <a:gd name="T15" fmla="*/ 0 60000 65536"/>
                <a:gd name="T16" fmla="*/ 0 60000 65536"/>
                <a:gd name="T17" fmla="*/ 0 60000 65536"/>
                <a:gd name="T18" fmla="*/ 0 60000 65536"/>
                <a:gd name="T19" fmla="*/ 0 60000 65536"/>
                <a:gd name="T20" fmla="*/ 0 60000 65536"/>
                <a:gd name="T21" fmla="*/ 0 w 942"/>
                <a:gd name="T22" fmla="*/ 0 h 1229"/>
                <a:gd name="T23" fmla="*/ 942 w 942"/>
                <a:gd name="T24" fmla="*/ 1229 h 1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2" h="1229">
                  <a:moveTo>
                    <a:pt x="0" y="18"/>
                  </a:moveTo>
                  <a:cubicBezTo>
                    <a:pt x="77" y="17"/>
                    <a:pt x="341" y="0"/>
                    <a:pt x="463" y="13"/>
                  </a:cubicBezTo>
                  <a:cubicBezTo>
                    <a:pt x="585" y="26"/>
                    <a:pt x="660" y="31"/>
                    <a:pt x="734" y="95"/>
                  </a:cubicBezTo>
                  <a:cubicBezTo>
                    <a:pt x="808" y="159"/>
                    <a:pt x="874" y="296"/>
                    <a:pt x="908" y="395"/>
                  </a:cubicBezTo>
                  <a:cubicBezTo>
                    <a:pt x="942" y="494"/>
                    <a:pt x="935" y="596"/>
                    <a:pt x="938" y="689"/>
                  </a:cubicBezTo>
                  <a:cubicBezTo>
                    <a:pt x="941" y="782"/>
                    <a:pt x="932" y="863"/>
                    <a:pt x="926" y="953"/>
                  </a:cubicBezTo>
                  <a:cubicBezTo>
                    <a:pt x="920" y="1043"/>
                    <a:pt x="907" y="1172"/>
                    <a:pt x="902" y="1229"/>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6" name="Freeform 87"/>
            <p:cNvSpPr>
              <a:spLocks/>
            </p:cNvSpPr>
            <p:nvPr/>
          </p:nvSpPr>
          <p:spPr bwMode="auto">
            <a:xfrm>
              <a:off x="1897" y="2420"/>
              <a:ext cx="567" cy="1015"/>
            </a:xfrm>
            <a:custGeom>
              <a:avLst/>
              <a:gdLst>
                <a:gd name="T0" fmla="*/ 0 w 567"/>
                <a:gd name="T1" fmla="*/ 15 h 1016"/>
                <a:gd name="T2" fmla="*/ 325 w 567"/>
                <a:gd name="T3" fmla="*/ 27 h 1016"/>
                <a:gd name="T4" fmla="*/ 535 w 567"/>
                <a:gd name="T5" fmla="*/ 176 h 1016"/>
                <a:gd name="T6" fmla="*/ 517 w 567"/>
                <a:gd name="T7" fmla="*/ 444 h 1016"/>
                <a:gd name="T8" fmla="*/ 415 w 567"/>
                <a:gd name="T9" fmla="*/ 641 h 1016"/>
                <a:gd name="T10" fmla="*/ 331 w 567"/>
                <a:gd name="T11" fmla="*/ 775 h 1016"/>
                <a:gd name="T12" fmla="*/ 98 w 567"/>
                <a:gd name="T13" fmla="*/ 986 h 1016"/>
                <a:gd name="T14" fmla="*/ 0 60000 65536"/>
                <a:gd name="T15" fmla="*/ 0 60000 65536"/>
                <a:gd name="T16" fmla="*/ 0 60000 65536"/>
                <a:gd name="T17" fmla="*/ 0 60000 65536"/>
                <a:gd name="T18" fmla="*/ 0 60000 65536"/>
                <a:gd name="T19" fmla="*/ 0 60000 65536"/>
                <a:gd name="T20" fmla="*/ 0 60000 65536"/>
                <a:gd name="T21" fmla="*/ 0 w 567"/>
                <a:gd name="T22" fmla="*/ 0 h 1016"/>
                <a:gd name="T23" fmla="*/ 567 w 567"/>
                <a:gd name="T24" fmla="*/ 1016 h 10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1016">
                  <a:moveTo>
                    <a:pt x="0" y="15"/>
                  </a:moveTo>
                  <a:cubicBezTo>
                    <a:pt x="54" y="17"/>
                    <a:pt x="236" y="0"/>
                    <a:pt x="325" y="27"/>
                  </a:cubicBezTo>
                  <a:cubicBezTo>
                    <a:pt x="414" y="54"/>
                    <a:pt x="503" y="106"/>
                    <a:pt x="535" y="176"/>
                  </a:cubicBezTo>
                  <a:cubicBezTo>
                    <a:pt x="567" y="246"/>
                    <a:pt x="537" y="362"/>
                    <a:pt x="517" y="444"/>
                  </a:cubicBezTo>
                  <a:cubicBezTo>
                    <a:pt x="497" y="527"/>
                    <a:pt x="446" y="611"/>
                    <a:pt x="415" y="671"/>
                  </a:cubicBezTo>
                  <a:cubicBezTo>
                    <a:pt x="384" y="731"/>
                    <a:pt x="384" y="748"/>
                    <a:pt x="331" y="805"/>
                  </a:cubicBezTo>
                  <a:cubicBezTo>
                    <a:pt x="278" y="862"/>
                    <a:pt x="147" y="972"/>
                    <a:pt x="98" y="1016"/>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7" name="Freeform 88"/>
            <p:cNvSpPr>
              <a:spLocks/>
            </p:cNvSpPr>
            <p:nvPr/>
          </p:nvSpPr>
          <p:spPr bwMode="auto">
            <a:xfrm>
              <a:off x="1887" y="2372"/>
              <a:ext cx="2316" cy="1382"/>
            </a:xfrm>
            <a:custGeom>
              <a:avLst/>
              <a:gdLst>
                <a:gd name="T0" fmla="*/ 0 w 2316"/>
                <a:gd name="T1" fmla="*/ 57 h 1382"/>
                <a:gd name="T2" fmla="*/ 894 w 2316"/>
                <a:gd name="T3" fmla="*/ 32 h 1382"/>
                <a:gd name="T4" fmla="*/ 1458 w 2316"/>
                <a:gd name="T5" fmla="*/ 248 h 1382"/>
                <a:gd name="T6" fmla="*/ 1872 w 2316"/>
                <a:gd name="T7" fmla="*/ 620 h 1382"/>
                <a:gd name="T8" fmla="*/ 2118 w 2316"/>
                <a:gd name="T9" fmla="*/ 998 h 1382"/>
                <a:gd name="T10" fmla="*/ 2316 w 2316"/>
                <a:gd name="T11" fmla="*/ 1382 h 1382"/>
                <a:gd name="T12" fmla="*/ 0 60000 65536"/>
                <a:gd name="T13" fmla="*/ 0 60000 65536"/>
                <a:gd name="T14" fmla="*/ 0 60000 65536"/>
                <a:gd name="T15" fmla="*/ 0 60000 65536"/>
                <a:gd name="T16" fmla="*/ 0 60000 65536"/>
                <a:gd name="T17" fmla="*/ 0 60000 65536"/>
                <a:gd name="T18" fmla="*/ 0 w 2316"/>
                <a:gd name="T19" fmla="*/ 0 h 1382"/>
                <a:gd name="T20" fmla="*/ 2316 w 2316"/>
                <a:gd name="T21" fmla="*/ 1382 h 1382"/>
              </a:gdLst>
              <a:ahLst/>
              <a:cxnLst>
                <a:cxn ang="T12">
                  <a:pos x="T0" y="T1"/>
                </a:cxn>
                <a:cxn ang="T13">
                  <a:pos x="T2" y="T3"/>
                </a:cxn>
                <a:cxn ang="T14">
                  <a:pos x="T4" y="T5"/>
                </a:cxn>
                <a:cxn ang="T15">
                  <a:pos x="T6" y="T7"/>
                </a:cxn>
                <a:cxn ang="T16">
                  <a:pos x="T8" y="T9"/>
                </a:cxn>
                <a:cxn ang="T17">
                  <a:pos x="T10" y="T11"/>
                </a:cxn>
              </a:cxnLst>
              <a:rect l="T18" t="T19" r="T20" b="T21"/>
              <a:pathLst>
                <a:path w="2316" h="1382">
                  <a:moveTo>
                    <a:pt x="0" y="57"/>
                  </a:moveTo>
                  <a:cubicBezTo>
                    <a:pt x="149" y="53"/>
                    <a:pt x="651" y="0"/>
                    <a:pt x="894" y="32"/>
                  </a:cubicBezTo>
                  <a:cubicBezTo>
                    <a:pt x="1137" y="64"/>
                    <a:pt x="1295" y="150"/>
                    <a:pt x="1458" y="248"/>
                  </a:cubicBezTo>
                  <a:cubicBezTo>
                    <a:pt x="1621" y="346"/>
                    <a:pt x="1762" y="495"/>
                    <a:pt x="1872" y="620"/>
                  </a:cubicBezTo>
                  <a:cubicBezTo>
                    <a:pt x="1982" y="745"/>
                    <a:pt x="2044" y="871"/>
                    <a:pt x="2118" y="998"/>
                  </a:cubicBezTo>
                  <a:cubicBezTo>
                    <a:pt x="2192" y="1125"/>
                    <a:pt x="2275" y="1302"/>
                    <a:pt x="2316" y="1382"/>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8" name="Freeform 89"/>
            <p:cNvSpPr>
              <a:spLocks/>
            </p:cNvSpPr>
            <p:nvPr/>
          </p:nvSpPr>
          <p:spPr bwMode="auto">
            <a:xfrm>
              <a:off x="1888" y="2393"/>
              <a:ext cx="1495" cy="1349"/>
            </a:xfrm>
            <a:custGeom>
              <a:avLst/>
              <a:gdLst>
                <a:gd name="T0" fmla="*/ 0 w 1495"/>
                <a:gd name="T1" fmla="*/ 45 h 1348"/>
                <a:gd name="T2" fmla="*/ 619 w 1495"/>
                <a:gd name="T3" fmla="*/ 16 h 1348"/>
                <a:gd name="T4" fmla="*/ 1015 w 1495"/>
                <a:gd name="T5" fmla="*/ 142 h 1348"/>
                <a:gd name="T6" fmla="*/ 1297 w 1495"/>
                <a:gd name="T7" fmla="*/ 484 h 1348"/>
                <a:gd name="T8" fmla="*/ 1453 w 1495"/>
                <a:gd name="T9" fmla="*/ 982 h 1348"/>
                <a:gd name="T10" fmla="*/ 1495 w 1495"/>
                <a:gd name="T11" fmla="*/ 1378 h 1348"/>
                <a:gd name="T12" fmla="*/ 0 60000 65536"/>
                <a:gd name="T13" fmla="*/ 0 60000 65536"/>
                <a:gd name="T14" fmla="*/ 0 60000 65536"/>
                <a:gd name="T15" fmla="*/ 0 60000 65536"/>
                <a:gd name="T16" fmla="*/ 0 60000 65536"/>
                <a:gd name="T17" fmla="*/ 0 60000 65536"/>
                <a:gd name="T18" fmla="*/ 0 w 1495"/>
                <a:gd name="T19" fmla="*/ 0 h 1348"/>
                <a:gd name="T20" fmla="*/ 1495 w 1495"/>
                <a:gd name="T21" fmla="*/ 1348 h 1348"/>
              </a:gdLst>
              <a:ahLst/>
              <a:cxnLst>
                <a:cxn ang="T12">
                  <a:pos x="T0" y="T1"/>
                </a:cxn>
                <a:cxn ang="T13">
                  <a:pos x="T2" y="T3"/>
                </a:cxn>
                <a:cxn ang="T14">
                  <a:pos x="T4" y="T5"/>
                </a:cxn>
                <a:cxn ang="T15">
                  <a:pos x="T6" y="T7"/>
                </a:cxn>
                <a:cxn ang="T16">
                  <a:pos x="T8" y="T9"/>
                </a:cxn>
                <a:cxn ang="T17">
                  <a:pos x="T10" y="T11"/>
                </a:cxn>
              </a:cxnLst>
              <a:rect l="T18" t="T19" r="T20" b="T21"/>
              <a:pathLst>
                <a:path w="1495" h="1348">
                  <a:moveTo>
                    <a:pt x="0" y="45"/>
                  </a:moveTo>
                  <a:cubicBezTo>
                    <a:pt x="103" y="40"/>
                    <a:pt x="450" y="0"/>
                    <a:pt x="619" y="16"/>
                  </a:cubicBezTo>
                  <a:cubicBezTo>
                    <a:pt x="788" y="32"/>
                    <a:pt x="902" y="64"/>
                    <a:pt x="1015" y="142"/>
                  </a:cubicBezTo>
                  <a:cubicBezTo>
                    <a:pt x="1128" y="220"/>
                    <a:pt x="1224" y="349"/>
                    <a:pt x="1297" y="484"/>
                  </a:cubicBezTo>
                  <a:cubicBezTo>
                    <a:pt x="1370" y="619"/>
                    <a:pt x="1420" y="808"/>
                    <a:pt x="1453" y="952"/>
                  </a:cubicBezTo>
                  <a:cubicBezTo>
                    <a:pt x="1486" y="1096"/>
                    <a:pt x="1486" y="1266"/>
                    <a:pt x="1495" y="1348"/>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89" name="Freeform 90"/>
            <p:cNvSpPr>
              <a:spLocks/>
            </p:cNvSpPr>
            <p:nvPr/>
          </p:nvSpPr>
          <p:spPr bwMode="auto">
            <a:xfrm>
              <a:off x="1892" y="2381"/>
              <a:ext cx="3007" cy="1253"/>
            </a:xfrm>
            <a:custGeom>
              <a:avLst/>
              <a:gdLst>
                <a:gd name="T0" fmla="*/ 0 w 3007"/>
                <a:gd name="T1" fmla="*/ 43 h 1252"/>
                <a:gd name="T2" fmla="*/ 1130 w 3007"/>
                <a:gd name="T3" fmla="*/ 19 h 1252"/>
                <a:gd name="T4" fmla="*/ 1807 w 3007"/>
                <a:gd name="T5" fmla="*/ 160 h 1252"/>
                <a:gd name="T6" fmla="*/ 2383 w 3007"/>
                <a:gd name="T7" fmla="*/ 490 h 1252"/>
                <a:gd name="T8" fmla="*/ 2695 w 3007"/>
                <a:gd name="T9" fmla="*/ 874 h 1252"/>
                <a:gd name="T10" fmla="*/ 3007 w 3007"/>
                <a:gd name="T11" fmla="*/ 1282 h 1252"/>
                <a:gd name="T12" fmla="*/ 0 60000 65536"/>
                <a:gd name="T13" fmla="*/ 0 60000 65536"/>
                <a:gd name="T14" fmla="*/ 0 60000 65536"/>
                <a:gd name="T15" fmla="*/ 0 60000 65536"/>
                <a:gd name="T16" fmla="*/ 0 60000 65536"/>
                <a:gd name="T17" fmla="*/ 0 60000 65536"/>
                <a:gd name="T18" fmla="*/ 0 w 3007"/>
                <a:gd name="T19" fmla="*/ 0 h 1252"/>
                <a:gd name="T20" fmla="*/ 3007 w 3007"/>
                <a:gd name="T21" fmla="*/ 1252 h 1252"/>
              </a:gdLst>
              <a:ahLst/>
              <a:cxnLst>
                <a:cxn ang="T12">
                  <a:pos x="T0" y="T1"/>
                </a:cxn>
                <a:cxn ang="T13">
                  <a:pos x="T2" y="T3"/>
                </a:cxn>
                <a:cxn ang="T14">
                  <a:pos x="T4" y="T5"/>
                </a:cxn>
                <a:cxn ang="T15">
                  <a:pos x="T6" y="T7"/>
                </a:cxn>
                <a:cxn ang="T16">
                  <a:pos x="T8" y="T9"/>
                </a:cxn>
                <a:cxn ang="T17">
                  <a:pos x="T10" y="T11"/>
                </a:cxn>
              </a:cxnLst>
              <a:rect l="T18" t="T19" r="T20" b="T21"/>
              <a:pathLst>
                <a:path w="3007" h="1252">
                  <a:moveTo>
                    <a:pt x="0" y="43"/>
                  </a:moveTo>
                  <a:cubicBezTo>
                    <a:pt x="188" y="39"/>
                    <a:pt x="829" y="0"/>
                    <a:pt x="1130" y="19"/>
                  </a:cubicBezTo>
                  <a:cubicBezTo>
                    <a:pt x="1431" y="38"/>
                    <a:pt x="1598" y="81"/>
                    <a:pt x="1807" y="160"/>
                  </a:cubicBezTo>
                  <a:cubicBezTo>
                    <a:pt x="2016" y="239"/>
                    <a:pt x="2235" y="376"/>
                    <a:pt x="2383" y="490"/>
                  </a:cubicBezTo>
                  <a:cubicBezTo>
                    <a:pt x="2531" y="604"/>
                    <a:pt x="2591" y="717"/>
                    <a:pt x="2695" y="844"/>
                  </a:cubicBezTo>
                  <a:cubicBezTo>
                    <a:pt x="2799" y="971"/>
                    <a:pt x="2942" y="1167"/>
                    <a:pt x="3007" y="1252"/>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0" name="Freeform 91"/>
            <p:cNvSpPr>
              <a:spLocks/>
            </p:cNvSpPr>
            <p:nvPr/>
          </p:nvSpPr>
          <p:spPr bwMode="auto">
            <a:xfrm>
              <a:off x="987" y="2423"/>
              <a:ext cx="1205" cy="1031"/>
            </a:xfrm>
            <a:custGeom>
              <a:avLst/>
              <a:gdLst>
                <a:gd name="T0" fmla="*/ 903 w 1205"/>
                <a:gd name="T1" fmla="*/ 11 h 1031"/>
                <a:gd name="T2" fmla="*/ 1176 w 1205"/>
                <a:gd name="T3" fmla="*/ 59 h 1031"/>
                <a:gd name="T4" fmla="*/ 1080 w 1205"/>
                <a:gd name="T5" fmla="*/ 365 h 1031"/>
                <a:gd name="T6" fmla="*/ 894 w 1205"/>
                <a:gd name="T7" fmla="*/ 581 h 1031"/>
                <a:gd name="T8" fmla="*/ 702 w 1205"/>
                <a:gd name="T9" fmla="*/ 707 h 1031"/>
                <a:gd name="T10" fmla="*/ 426 w 1205"/>
                <a:gd name="T11" fmla="*/ 851 h 1031"/>
                <a:gd name="T12" fmla="*/ 0 w 1205"/>
                <a:gd name="T13" fmla="*/ 1031 h 1031"/>
                <a:gd name="T14" fmla="*/ 0 60000 65536"/>
                <a:gd name="T15" fmla="*/ 0 60000 65536"/>
                <a:gd name="T16" fmla="*/ 0 60000 65536"/>
                <a:gd name="T17" fmla="*/ 0 60000 65536"/>
                <a:gd name="T18" fmla="*/ 0 60000 65536"/>
                <a:gd name="T19" fmla="*/ 0 60000 65536"/>
                <a:gd name="T20" fmla="*/ 0 60000 65536"/>
                <a:gd name="T21" fmla="*/ 0 w 1205"/>
                <a:gd name="T22" fmla="*/ 0 h 1031"/>
                <a:gd name="T23" fmla="*/ 1205 w 1205"/>
                <a:gd name="T24" fmla="*/ 1031 h 10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5" h="1031">
                  <a:moveTo>
                    <a:pt x="903" y="11"/>
                  </a:moveTo>
                  <a:cubicBezTo>
                    <a:pt x="948" y="19"/>
                    <a:pt x="1147" y="0"/>
                    <a:pt x="1176" y="59"/>
                  </a:cubicBezTo>
                  <a:cubicBezTo>
                    <a:pt x="1205" y="118"/>
                    <a:pt x="1127" y="278"/>
                    <a:pt x="1080" y="365"/>
                  </a:cubicBezTo>
                  <a:cubicBezTo>
                    <a:pt x="1033" y="452"/>
                    <a:pt x="957" y="524"/>
                    <a:pt x="894" y="581"/>
                  </a:cubicBezTo>
                  <a:cubicBezTo>
                    <a:pt x="831" y="638"/>
                    <a:pt x="780" y="662"/>
                    <a:pt x="702" y="707"/>
                  </a:cubicBezTo>
                  <a:cubicBezTo>
                    <a:pt x="624" y="752"/>
                    <a:pt x="543" y="797"/>
                    <a:pt x="426" y="851"/>
                  </a:cubicBezTo>
                  <a:cubicBezTo>
                    <a:pt x="309" y="905"/>
                    <a:pt x="89" y="994"/>
                    <a:pt x="0" y="1031"/>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1" name="Freeform 92"/>
            <p:cNvSpPr>
              <a:spLocks/>
            </p:cNvSpPr>
            <p:nvPr/>
          </p:nvSpPr>
          <p:spPr bwMode="auto">
            <a:xfrm>
              <a:off x="1544" y="2531"/>
              <a:ext cx="2611" cy="1247"/>
            </a:xfrm>
            <a:custGeom>
              <a:avLst/>
              <a:gdLst>
                <a:gd name="T0" fmla="*/ 0 w 2611"/>
                <a:gd name="T1" fmla="*/ 1 h 1246"/>
                <a:gd name="T2" fmla="*/ 697 w 2611"/>
                <a:gd name="T3" fmla="*/ 34 h 1246"/>
                <a:gd name="T4" fmla="*/ 1423 w 2611"/>
                <a:gd name="T5" fmla="*/ 208 h 1246"/>
                <a:gd name="T6" fmla="*/ 1921 w 2611"/>
                <a:gd name="T7" fmla="*/ 454 h 1246"/>
                <a:gd name="T8" fmla="*/ 2347 w 2611"/>
                <a:gd name="T9" fmla="*/ 868 h 1246"/>
                <a:gd name="T10" fmla="*/ 2611 w 2611"/>
                <a:gd name="T11" fmla="*/ 1276 h 1246"/>
                <a:gd name="T12" fmla="*/ 0 60000 65536"/>
                <a:gd name="T13" fmla="*/ 0 60000 65536"/>
                <a:gd name="T14" fmla="*/ 0 60000 65536"/>
                <a:gd name="T15" fmla="*/ 0 60000 65536"/>
                <a:gd name="T16" fmla="*/ 0 60000 65536"/>
                <a:gd name="T17" fmla="*/ 0 60000 65536"/>
                <a:gd name="T18" fmla="*/ 0 w 2611"/>
                <a:gd name="T19" fmla="*/ 0 h 1246"/>
                <a:gd name="T20" fmla="*/ 2611 w 2611"/>
                <a:gd name="T21" fmla="*/ 1246 h 1246"/>
              </a:gdLst>
              <a:ahLst/>
              <a:cxnLst>
                <a:cxn ang="T12">
                  <a:pos x="T0" y="T1"/>
                </a:cxn>
                <a:cxn ang="T13">
                  <a:pos x="T2" y="T3"/>
                </a:cxn>
                <a:cxn ang="T14">
                  <a:pos x="T4" y="T5"/>
                </a:cxn>
                <a:cxn ang="T15">
                  <a:pos x="T6" y="T7"/>
                </a:cxn>
                <a:cxn ang="T16">
                  <a:pos x="T8" y="T9"/>
                </a:cxn>
                <a:cxn ang="T17">
                  <a:pos x="T10" y="T11"/>
                </a:cxn>
              </a:cxnLst>
              <a:rect l="T18" t="T19" r="T20" b="T21"/>
              <a:pathLst>
                <a:path w="2611" h="1246">
                  <a:moveTo>
                    <a:pt x="0" y="1"/>
                  </a:moveTo>
                  <a:cubicBezTo>
                    <a:pt x="116" y="6"/>
                    <a:pt x="460" y="0"/>
                    <a:pt x="697" y="34"/>
                  </a:cubicBezTo>
                  <a:cubicBezTo>
                    <a:pt x="934" y="68"/>
                    <a:pt x="1219" y="138"/>
                    <a:pt x="1423" y="208"/>
                  </a:cubicBezTo>
                  <a:cubicBezTo>
                    <a:pt x="1627" y="278"/>
                    <a:pt x="1767" y="349"/>
                    <a:pt x="1921" y="454"/>
                  </a:cubicBezTo>
                  <a:cubicBezTo>
                    <a:pt x="2075" y="559"/>
                    <a:pt x="2232" y="706"/>
                    <a:pt x="2347" y="838"/>
                  </a:cubicBezTo>
                  <a:cubicBezTo>
                    <a:pt x="2462" y="970"/>
                    <a:pt x="2556" y="1161"/>
                    <a:pt x="2611" y="1246"/>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2" name="Freeform 93"/>
            <p:cNvSpPr>
              <a:spLocks/>
            </p:cNvSpPr>
            <p:nvPr/>
          </p:nvSpPr>
          <p:spPr bwMode="auto">
            <a:xfrm>
              <a:off x="921" y="2506"/>
              <a:ext cx="1127" cy="900"/>
            </a:xfrm>
            <a:custGeom>
              <a:avLst/>
              <a:gdLst>
                <a:gd name="T0" fmla="*/ 623 w 1127"/>
                <a:gd name="T1" fmla="*/ 30 h 900"/>
                <a:gd name="T2" fmla="*/ 1056 w 1127"/>
                <a:gd name="T3" fmla="*/ 36 h 900"/>
                <a:gd name="T4" fmla="*/ 1050 w 1127"/>
                <a:gd name="T5" fmla="*/ 246 h 900"/>
                <a:gd name="T6" fmla="*/ 840 w 1127"/>
                <a:gd name="T7" fmla="*/ 426 h 900"/>
                <a:gd name="T8" fmla="*/ 570 w 1127"/>
                <a:gd name="T9" fmla="*/ 594 h 900"/>
                <a:gd name="T10" fmla="*/ 0 w 1127"/>
                <a:gd name="T11" fmla="*/ 900 h 900"/>
                <a:gd name="T12" fmla="*/ 0 60000 65536"/>
                <a:gd name="T13" fmla="*/ 0 60000 65536"/>
                <a:gd name="T14" fmla="*/ 0 60000 65536"/>
                <a:gd name="T15" fmla="*/ 0 60000 65536"/>
                <a:gd name="T16" fmla="*/ 0 60000 65536"/>
                <a:gd name="T17" fmla="*/ 0 60000 65536"/>
                <a:gd name="T18" fmla="*/ 0 w 1127"/>
                <a:gd name="T19" fmla="*/ 0 h 900"/>
                <a:gd name="T20" fmla="*/ 1127 w 1127"/>
                <a:gd name="T21" fmla="*/ 900 h 900"/>
              </a:gdLst>
              <a:ahLst/>
              <a:cxnLst>
                <a:cxn ang="T12">
                  <a:pos x="T0" y="T1"/>
                </a:cxn>
                <a:cxn ang="T13">
                  <a:pos x="T2" y="T3"/>
                </a:cxn>
                <a:cxn ang="T14">
                  <a:pos x="T4" y="T5"/>
                </a:cxn>
                <a:cxn ang="T15">
                  <a:pos x="T6" y="T7"/>
                </a:cxn>
                <a:cxn ang="T16">
                  <a:pos x="T8" y="T9"/>
                </a:cxn>
                <a:cxn ang="T17">
                  <a:pos x="T10" y="T11"/>
                </a:cxn>
              </a:cxnLst>
              <a:rect l="T18" t="T19" r="T20" b="T21"/>
              <a:pathLst>
                <a:path w="1127" h="900">
                  <a:moveTo>
                    <a:pt x="623" y="30"/>
                  </a:moveTo>
                  <a:cubicBezTo>
                    <a:pt x="695" y="31"/>
                    <a:pt x="985" y="0"/>
                    <a:pt x="1056" y="36"/>
                  </a:cubicBezTo>
                  <a:cubicBezTo>
                    <a:pt x="1127" y="72"/>
                    <a:pt x="1086" y="181"/>
                    <a:pt x="1050" y="246"/>
                  </a:cubicBezTo>
                  <a:cubicBezTo>
                    <a:pt x="1014" y="311"/>
                    <a:pt x="920" y="368"/>
                    <a:pt x="840" y="426"/>
                  </a:cubicBezTo>
                  <a:cubicBezTo>
                    <a:pt x="760" y="484"/>
                    <a:pt x="710" y="515"/>
                    <a:pt x="570" y="594"/>
                  </a:cubicBezTo>
                  <a:cubicBezTo>
                    <a:pt x="430" y="673"/>
                    <a:pt x="119" y="836"/>
                    <a:pt x="0" y="900"/>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3" name="Freeform 94"/>
            <p:cNvSpPr>
              <a:spLocks/>
            </p:cNvSpPr>
            <p:nvPr/>
          </p:nvSpPr>
          <p:spPr bwMode="auto">
            <a:xfrm>
              <a:off x="1545" y="2527"/>
              <a:ext cx="3336" cy="1138"/>
            </a:xfrm>
            <a:custGeom>
              <a:avLst/>
              <a:gdLst>
                <a:gd name="T0" fmla="*/ 0 w 3336"/>
                <a:gd name="T1" fmla="*/ 5 h 1137"/>
                <a:gd name="T2" fmla="*/ 1194 w 3336"/>
                <a:gd name="T3" fmla="*/ 15 h 1137"/>
                <a:gd name="T4" fmla="*/ 1734 w 3336"/>
                <a:gd name="T5" fmla="*/ 93 h 1137"/>
                <a:gd name="T6" fmla="*/ 2310 w 3336"/>
                <a:gd name="T7" fmla="*/ 297 h 1137"/>
                <a:gd name="T8" fmla="*/ 2778 w 3336"/>
                <a:gd name="T9" fmla="*/ 615 h 1137"/>
                <a:gd name="T10" fmla="*/ 3336 w 3336"/>
                <a:gd name="T11" fmla="*/ 1167 h 1137"/>
                <a:gd name="T12" fmla="*/ 0 60000 65536"/>
                <a:gd name="T13" fmla="*/ 0 60000 65536"/>
                <a:gd name="T14" fmla="*/ 0 60000 65536"/>
                <a:gd name="T15" fmla="*/ 0 60000 65536"/>
                <a:gd name="T16" fmla="*/ 0 60000 65536"/>
                <a:gd name="T17" fmla="*/ 0 60000 65536"/>
                <a:gd name="T18" fmla="*/ 0 w 3336"/>
                <a:gd name="T19" fmla="*/ 0 h 1137"/>
                <a:gd name="T20" fmla="*/ 3336 w 3336"/>
                <a:gd name="T21" fmla="*/ 1137 h 1137"/>
              </a:gdLst>
              <a:ahLst/>
              <a:cxnLst>
                <a:cxn ang="T12">
                  <a:pos x="T0" y="T1"/>
                </a:cxn>
                <a:cxn ang="T13">
                  <a:pos x="T2" y="T3"/>
                </a:cxn>
                <a:cxn ang="T14">
                  <a:pos x="T4" y="T5"/>
                </a:cxn>
                <a:cxn ang="T15">
                  <a:pos x="T6" y="T7"/>
                </a:cxn>
                <a:cxn ang="T16">
                  <a:pos x="T8" y="T9"/>
                </a:cxn>
                <a:cxn ang="T17">
                  <a:pos x="T10" y="T11"/>
                </a:cxn>
              </a:cxnLst>
              <a:rect l="T18" t="T19" r="T20" b="T21"/>
              <a:pathLst>
                <a:path w="3336" h="1137">
                  <a:moveTo>
                    <a:pt x="0" y="5"/>
                  </a:moveTo>
                  <a:cubicBezTo>
                    <a:pt x="199" y="7"/>
                    <a:pt x="905" y="0"/>
                    <a:pt x="1194" y="15"/>
                  </a:cubicBezTo>
                  <a:cubicBezTo>
                    <a:pt x="1483" y="30"/>
                    <a:pt x="1548" y="46"/>
                    <a:pt x="1734" y="93"/>
                  </a:cubicBezTo>
                  <a:cubicBezTo>
                    <a:pt x="1920" y="140"/>
                    <a:pt x="2136" y="215"/>
                    <a:pt x="2310" y="297"/>
                  </a:cubicBezTo>
                  <a:cubicBezTo>
                    <a:pt x="2484" y="379"/>
                    <a:pt x="2607" y="445"/>
                    <a:pt x="2778" y="585"/>
                  </a:cubicBezTo>
                  <a:cubicBezTo>
                    <a:pt x="2949" y="725"/>
                    <a:pt x="3220" y="1022"/>
                    <a:pt x="3336" y="1137"/>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2694" name="Group 95"/>
            <p:cNvGrpSpPr>
              <a:grpSpLocks/>
            </p:cNvGrpSpPr>
            <p:nvPr/>
          </p:nvGrpSpPr>
          <p:grpSpPr bwMode="auto">
            <a:xfrm>
              <a:off x="849" y="1440"/>
              <a:ext cx="4253" cy="2318"/>
              <a:chOff x="708" y="1094"/>
              <a:chExt cx="4253" cy="2317"/>
            </a:xfrm>
          </p:grpSpPr>
          <p:sp>
            <p:nvSpPr>
              <p:cNvPr id="112733" name="Freeform 96"/>
              <p:cNvSpPr>
                <a:spLocks/>
              </p:cNvSpPr>
              <p:nvPr/>
            </p:nvSpPr>
            <p:spPr bwMode="auto">
              <a:xfrm>
                <a:off x="708" y="1127"/>
                <a:ext cx="1830" cy="1891"/>
              </a:xfrm>
              <a:custGeom>
                <a:avLst/>
                <a:gdLst>
                  <a:gd name="T0" fmla="*/ 1830 w 1830"/>
                  <a:gd name="T1" fmla="*/ 1 h 1891"/>
                  <a:gd name="T2" fmla="*/ 1086 w 1830"/>
                  <a:gd name="T3" fmla="*/ 85 h 1891"/>
                  <a:gd name="T4" fmla="*/ 414 w 1830"/>
                  <a:gd name="T5" fmla="*/ 511 h 1891"/>
                  <a:gd name="T6" fmla="*/ 0 w 1830"/>
                  <a:gd name="T7" fmla="*/ 1891 h 1891"/>
                  <a:gd name="T8" fmla="*/ 0 60000 65536"/>
                  <a:gd name="T9" fmla="*/ 0 60000 65536"/>
                  <a:gd name="T10" fmla="*/ 0 60000 65536"/>
                  <a:gd name="T11" fmla="*/ 0 60000 65536"/>
                  <a:gd name="T12" fmla="*/ 0 w 1830"/>
                  <a:gd name="T13" fmla="*/ 0 h 1891"/>
                  <a:gd name="T14" fmla="*/ 1830 w 1830"/>
                  <a:gd name="T15" fmla="*/ 1891 h 1891"/>
                </a:gdLst>
                <a:ahLst/>
                <a:cxnLst>
                  <a:cxn ang="T8">
                    <a:pos x="T0" y="T1"/>
                  </a:cxn>
                  <a:cxn ang="T9">
                    <a:pos x="T2" y="T3"/>
                  </a:cxn>
                  <a:cxn ang="T10">
                    <a:pos x="T4" y="T5"/>
                  </a:cxn>
                  <a:cxn ang="T11">
                    <a:pos x="T6" y="T7"/>
                  </a:cxn>
                </a:cxnLst>
                <a:rect l="T12" t="T13" r="T14" b="T15"/>
                <a:pathLst>
                  <a:path w="1830" h="1891">
                    <a:moveTo>
                      <a:pt x="1830" y="1"/>
                    </a:moveTo>
                    <a:cubicBezTo>
                      <a:pt x="1706" y="15"/>
                      <a:pt x="1322" y="0"/>
                      <a:pt x="1086" y="85"/>
                    </a:cubicBezTo>
                    <a:cubicBezTo>
                      <a:pt x="850" y="170"/>
                      <a:pt x="595" y="210"/>
                      <a:pt x="414" y="511"/>
                    </a:cubicBezTo>
                    <a:cubicBezTo>
                      <a:pt x="233" y="812"/>
                      <a:pt x="54" y="1358"/>
                      <a:pt x="0" y="1891"/>
                    </a:cubicBezTo>
                  </a:path>
                </a:pathLst>
              </a:custGeom>
              <a:noFill/>
              <a:ln w="12700">
                <a:solidFill>
                  <a:srgbClr val="FF99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4" name="Freeform 97"/>
              <p:cNvSpPr>
                <a:spLocks/>
              </p:cNvSpPr>
              <p:nvPr/>
            </p:nvSpPr>
            <p:spPr bwMode="auto">
              <a:xfrm>
                <a:off x="1628" y="1116"/>
                <a:ext cx="904" cy="1943"/>
              </a:xfrm>
              <a:custGeom>
                <a:avLst/>
                <a:gdLst>
                  <a:gd name="T0" fmla="*/ 904 w 904"/>
                  <a:gd name="T1" fmla="*/ 0 h 1943"/>
                  <a:gd name="T2" fmla="*/ 454 w 904"/>
                  <a:gd name="T3" fmla="*/ 144 h 1943"/>
                  <a:gd name="T4" fmla="*/ 118 w 904"/>
                  <a:gd name="T5" fmla="*/ 366 h 1943"/>
                  <a:gd name="T6" fmla="*/ 4 w 904"/>
                  <a:gd name="T7" fmla="*/ 810 h 1943"/>
                  <a:gd name="T8" fmla="*/ 141 w 904"/>
                  <a:gd name="T9" fmla="*/ 1943 h 1943"/>
                  <a:gd name="T10" fmla="*/ 0 60000 65536"/>
                  <a:gd name="T11" fmla="*/ 0 60000 65536"/>
                  <a:gd name="T12" fmla="*/ 0 60000 65536"/>
                  <a:gd name="T13" fmla="*/ 0 60000 65536"/>
                  <a:gd name="T14" fmla="*/ 0 60000 65536"/>
                  <a:gd name="T15" fmla="*/ 0 w 904"/>
                  <a:gd name="T16" fmla="*/ 0 h 1943"/>
                  <a:gd name="T17" fmla="*/ 904 w 904"/>
                  <a:gd name="T18" fmla="*/ 1943 h 1943"/>
                </a:gdLst>
                <a:ahLst/>
                <a:cxnLst>
                  <a:cxn ang="T10">
                    <a:pos x="T0" y="T1"/>
                  </a:cxn>
                  <a:cxn ang="T11">
                    <a:pos x="T2" y="T3"/>
                  </a:cxn>
                  <a:cxn ang="T12">
                    <a:pos x="T4" y="T5"/>
                  </a:cxn>
                  <a:cxn ang="T13">
                    <a:pos x="T6" y="T7"/>
                  </a:cxn>
                  <a:cxn ang="T14">
                    <a:pos x="T8" y="T9"/>
                  </a:cxn>
                </a:cxnLst>
                <a:rect l="T15" t="T16" r="T17" b="T18"/>
                <a:pathLst>
                  <a:path w="904" h="1943">
                    <a:moveTo>
                      <a:pt x="904" y="0"/>
                    </a:moveTo>
                    <a:cubicBezTo>
                      <a:pt x="829" y="24"/>
                      <a:pt x="585" y="83"/>
                      <a:pt x="454" y="144"/>
                    </a:cubicBezTo>
                    <a:cubicBezTo>
                      <a:pt x="323" y="205"/>
                      <a:pt x="193" y="255"/>
                      <a:pt x="118" y="366"/>
                    </a:cubicBezTo>
                    <a:cubicBezTo>
                      <a:pt x="43" y="477"/>
                      <a:pt x="0" y="547"/>
                      <a:pt x="4" y="810"/>
                    </a:cubicBezTo>
                    <a:cubicBezTo>
                      <a:pt x="8" y="1073"/>
                      <a:pt x="112" y="1707"/>
                      <a:pt x="141" y="1943"/>
                    </a:cubicBezTo>
                  </a:path>
                </a:pathLst>
              </a:custGeom>
              <a:noFill/>
              <a:ln w="12700">
                <a:solidFill>
                  <a:srgbClr val="FF99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5" name="Freeform 98"/>
              <p:cNvSpPr>
                <a:spLocks/>
              </p:cNvSpPr>
              <p:nvPr/>
            </p:nvSpPr>
            <p:spPr bwMode="auto">
              <a:xfrm>
                <a:off x="2109" y="1122"/>
                <a:ext cx="453" cy="2178"/>
              </a:xfrm>
              <a:custGeom>
                <a:avLst/>
                <a:gdLst>
                  <a:gd name="T0" fmla="*/ 423 w 453"/>
                  <a:gd name="T1" fmla="*/ 0 h 2178"/>
                  <a:gd name="T2" fmla="*/ 87 w 453"/>
                  <a:gd name="T3" fmla="*/ 216 h 2178"/>
                  <a:gd name="T4" fmla="*/ 15 w 453"/>
                  <a:gd name="T5" fmla="*/ 786 h 2178"/>
                  <a:gd name="T6" fmla="*/ 177 w 453"/>
                  <a:gd name="T7" fmla="*/ 1518 h 2178"/>
                  <a:gd name="T8" fmla="*/ 453 w 453"/>
                  <a:gd name="T9" fmla="*/ 2178 h 2178"/>
                  <a:gd name="T10" fmla="*/ 0 60000 65536"/>
                  <a:gd name="T11" fmla="*/ 0 60000 65536"/>
                  <a:gd name="T12" fmla="*/ 0 60000 65536"/>
                  <a:gd name="T13" fmla="*/ 0 60000 65536"/>
                  <a:gd name="T14" fmla="*/ 0 60000 65536"/>
                  <a:gd name="T15" fmla="*/ 0 w 453"/>
                  <a:gd name="T16" fmla="*/ 0 h 2178"/>
                  <a:gd name="T17" fmla="*/ 453 w 453"/>
                  <a:gd name="T18" fmla="*/ 2178 h 2178"/>
                </a:gdLst>
                <a:ahLst/>
                <a:cxnLst>
                  <a:cxn ang="T10">
                    <a:pos x="T0" y="T1"/>
                  </a:cxn>
                  <a:cxn ang="T11">
                    <a:pos x="T2" y="T3"/>
                  </a:cxn>
                  <a:cxn ang="T12">
                    <a:pos x="T4" y="T5"/>
                  </a:cxn>
                  <a:cxn ang="T13">
                    <a:pos x="T6" y="T7"/>
                  </a:cxn>
                  <a:cxn ang="T14">
                    <a:pos x="T8" y="T9"/>
                  </a:cxn>
                </a:cxnLst>
                <a:rect l="T15" t="T16" r="T17" b="T18"/>
                <a:pathLst>
                  <a:path w="453" h="2178">
                    <a:moveTo>
                      <a:pt x="423" y="0"/>
                    </a:moveTo>
                    <a:cubicBezTo>
                      <a:pt x="368" y="36"/>
                      <a:pt x="155" y="85"/>
                      <a:pt x="87" y="216"/>
                    </a:cubicBezTo>
                    <a:cubicBezTo>
                      <a:pt x="19" y="347"/>
                      <a:pt x="0" y="569"/>
                      <a:pt x="15" y="786"/>
                    </a:cubicBezTo>
                    <a:cubicBezTo>
                      <a:pt x="30" y="1003"/>
                      <a:pt x="104" y="1286"/>
                      <a:pt x="177" y="1518"/>
                    </a:cubicBezTo>
                    <a:cubicBezTo>
                      <a:pt x="250" y="1750"/>
                      <a:pt x="395" y="2040"/>
                      <a:pt x="453" y="2178"/>
                    </a:cubicBezTo>
                  </a:path>
                </a:pathLst>
              </a:custGeom>
              <a:noFill/>
              <a:ln w="12700">
                <a:solidFill>
                  <a:srgbClr val="FF99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6" name="Freeform 99"/>
              <p:cNvSpPr>
                <a:spLocks/>
              </p:cNvSpPr>
              <p:nvPr/>
            </p:nvSpPr>
            <p:spPr bwMode="auto">
              <a:xfrm>
                <a:off x="2910" y="1094"/>
                <a:ext cx="2051" cy="2025"/>
              </a:xfrm>
              <a:custGeom>
                <a:avLst/>
                <a:gdLst>
                  <a:gd name="T0" fmla="*/ 0 w 2051"/>
                  <a:gd name="T1" fmla="*/ 16 h 2025"/>
                  <a:gd name="T2" fmla="*/ 858 w 2051"/>
                  <a:gd name="T3" fmla="*/ 148 h 2025"/>
                  <a:gd name="T4" fmla="*/ 1758 w 2051"/>
                  <a:gd name="T5" fmla="*/ 904 h 2025"/>
                  <a:gd name="T6" fmla="*/ 2051 w 2051"/>
                  <a:gd name="T7" fmla="*/ 2025 h 2025"/>
                  <a:gd name="T8" fmla="*/ 0 60000 65536"/>
                  <a:gd name="T9" fmla="*/ 0 60000 65536"/>
                  <a:gd name="T10" fmla="*/ 0 60000 65536"/>
                  <a:gd name="T11" fmla="*/ 0 60000 65536"/>
                  <a:gd name="T12" fmla="*/ 0 w 2051"/>
                  <a:gd name="T13" fmla="*/ 0 h 2025"/>
                  <a:gd name="T14" fmla="*/ 2051 w 2051"/>
                  <a:gd name="T15" fmla="*/ 2025 h 2025"/>
                </a:gdLst>
                <a:ahLst/>
                <a:cxnLst>
                  <a:cxn ang="T8">
                    <a:pos x="T0" y="T1"/>
                  </a:cxn>
                  <a:cxn ang="T9">
                    <a:pos x="T2" y="T3"/>
                  </a:cxn>
                  <a:cxn ang="T10">
                    <a:pos x="T4" y="T5"/>
                  </a:cxn>
                  <a:cxn ang="T11">
                    <a:pos x="T6" y="T7"/>
                  </a:cxn>
                </a:cxnLst>
                <a:rect l="T12" t="T13" r="T14" b="T15"/>
                <a:pathLst>
                  <a:path w="2051" h="2025">
                    <a:moveTo>
                      <a:pt x="0" y="16"/>
                    </a:moveTo>
                    <a:cubicBezTo>
                      <a:pt x="143" y="38"/>
                      <a:pt x="565" y="0"/>
                      <a:pt x="858" y="148"/>
                    </a:cubicBezTo>
                    <a:cubicBezTo>
                      <a:pt x="1151" y="296"/>
                      <a:pt x="1559" y="591"/>
                      <a:pt x="1758" y="904"/>
                    </a:cubicBezTo>
                    <a:cubicBezTo>
                      <a:pt x="1957" y="1217"/>
                      <a:pt x="1990" y="1791"/>
                      <a:pt x="2051" y="2025"/>
                    </a:cubicBezTo>
                  </a:path>
                </a:pathLst>
              </a:custGeom>
              <a:noFill/>
              <a:ln w="12700">
                <a:solidFill>
                  <a:srgbClr val="FF99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7" name="Freeform 100"/>
              <p:cNvSpPr>
                <a:spLocks/>
              </p:cNvSpPr>
              <p:nvPr/>
            </p:nvSpPr>
            <p:spPr bwMode="auto">
              <a:xfrm>
                <a:off x="2921" y="1111"/>
                <a:ext cx="1314" cy="2211"/>
              </a:xfrm>
              <a:custGeom>
                <a:avLst/>
                <a:gdLst>
                  <a:gd name="T0" fmla="*/ 0 w 1314"/>
                  <a:gd name="T1" fmla="*/ 6 h 2211"/>
                  <a:gd name="T2" fmla="*/ 571 w 1314"/>
                  <a:gd name="T3" fmla="*/ 89 h 2211"/>
                  <a:gd name="T4" fmla="*/ 1021 w 1314"/>
                  <a:gd name="T5" fmla="*/ 539 h 2211"/>
                  <a:gd name="T6" fmla="*/ 1267 w 1314"/>
                  <a:gd name="T7" fmla="*/ 1319 h 2211"/>
                  <a:gd name="T8" fmla="*/ 1301 w 1314"/>
                  <a:gd name="T9" fmla="*/ 2211 h 2211"/>
                  <a:gd name="T10" fmla="*/ 0 60000 65536"/>
                  <a:gd name="T11" fmla="*/ 0 60000 65536"/>
                  <a:gd name="T12" fmla="*/ 0 60000 65536"/>
                  <a:gd name="T13" fmla="*/ 0 60000 65536"/>
                  <a:gd name="T14" fmla="*/ 0 60000 65536"/>
                  <a:gd name="T15" fmla="*/ 0 w 1314"/>
                  <a:gd name="T16" fmla="*/ 0 h 2211"/>
                  <a:gd name="T17" fmla="*/ 1314 w 1314"/>
                  <a:gd name="T18" fmla="*/ 2211 h 2211"/>
                </a:gdLst>
                <a:ahLst/>
                <a:cxnLst>
                  <a:cxn ang="T10">
                    <a:pos x="T0" y="T1"/>
                  </a:cxn>
                  <a:cxn ang="T11">
                    <a:pos x="T2" y="T3"/>
                  </a:cxn>
                  <a:cxn ang="T12">
                    <a:pos x="T4" y="T5"/>
                  </a:cxn>
                  <a:cxn ang="T13">
                    <a:pos x="T6" y="T7"/>
                  </a:cxn>
                  <a:cxn ang="T14">
                    <a:pos x="T8" y="T9"/>
                  </a:cxn>
                </a:cxnLst>
                <a:rect l="T15" t="T16" r="T17" b="T18"/>
                <a:pathLst>
                  <a:path w="1314" h="2211">
                    <a:moveTo>
                      <a:pt x="0" y="6"/>
                    </a:moveTo>
                    <a:cubicBezTo>
                      <a:pt x="95" y="20"/>
                      <a:pt x="401" y="0"/>
                      <a:pt x="571" y="89"/>
                    </a:cubicBezTo>
                    <a:cubicBezTo>
                      <a:pt x="741" y="178"/>
                      <a:pt x="905" y="334"/>
                      <a:pt x="1021" y="539"/>
                    </a:cubicBezTo>
                    <a:cubicBezTo>
                      <a:pt x="1137" y="744"/>
                      <a:pt x="1220" y="1040"/>
                      <a:pt x="1267" y="1319"/>
                    </a:cubicBezTo>
                    <a:cubicBezTo>
                      <a:pt x="1314" y="1598"/>
                      <a:pt x="1294" y="2025"/>
                      <a:pt x="1301" y="2211"/>
                    </a:cubicBezTo>
                  </a:path>
                </a:pathLst>
              </a:custGeom>
              <a:noFill/>
              <a:ln w="12700">
                <a:solidFill>
                  <a:srgbClr val="FF99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8" name="Freeform 101"/>
              <p:cNvSpPr>
                <a:spLocks/>
              </p:cNvSpPr>
              <p:nvPr/>
            </p:nvSpPr>
            <p:spPr bwMode="auto">
              <a:xfrm>
                <a:off x="2938" y="1098"/>
                <a:ext cx="643" cy="2313"/>
              </a:xfrm>
              <a:custGeom>
                <a:avLst/>
                <a:gdLst>
                  <a:gd name="T0" fmla="*/ 0 w 643"/>
                  <a:gd name="T1" fmla="*/ 0 h 2313"/>
                  <a:gd name="T2" fmla="*/ 404 w 643"/>
                  <a:gd name="T3" fmla="*/ 114 h 2313"/>
                  <a:gd name="T4" fmla="*/ 614 w 643"/>
                  <a:gd name="T5" fmla="*/ 558 h 2313"/>
                  <a:gd name="T6" fmla="*/ 578 w 643"/>
                  <a:gd name="T7" fmla="*/ 1524 h 2313"/>
                  <a:gd name="T8" fmla="*/ 509 w 643"/>
                  <a:gd name="T9" fmla="*/ 2313 h 2313"/>
                  <a:gd name="T10" fmla="*/ 0 60000 65536"/>
                  <a:gd name="T11" fmla="*/ 0 60000 65536"/>
                  <a:gd name="T12" fmla="*/ 0 60000 65536"/>
                  <a:gd name="T13" fmla="*/ 0 60000 65536"/>
                  <a:gd name="T14" fmla="*/ 0 60000 65536"/>
                  <a:gd name="T15" fmla="*/ 0 w 643"/>
                  <a:gd name="T16" fmla="*/ 0 h 2313"/>
                  <a:gd name="T17" fmla="*/ 643 w 643"/>
                  <a:gd name="T18" fmla="*/ 2313 h 2313"/>
                </a:gdLst>
                <a:ahLst/>
                <a:cxnLst>
                  <a:cxn ang="T10">
                    <a:pos x="T0" y="T1"/>
                  </a:cxn>
                  <a:cxn ang="T11">
                    <a:pos x="T2" y="T3"/>
                  </a:cxn>
                  <a:cxn ang="T12">
                    <a:pos x="T4" y="T5"/>
                  </a:cxn>
                  <a:cxn ang="T13">
                    <a:pos x="T6" y="T7"/>
                  </a:cxn>
                  <a:cxn ang="T14">
                    <a:pos x="T8" y="T9"/>
                  </a:cxn>
                </a:cxnLst>
                <a:rect l="T15" t="T16" r="T17" b="T18"/>
                <a:pathLst>
                  <a:path w="643" h="2313">
                    <a:moveTo>
                      <a:pt x="0" y="0"/>
                    </a:moveTo>
                    <a:cubicBezTo>
                      <a:pt x="67" y="19"/>
                      <a:pt x="302" y="21"/>
                      <a:pt x="404" y="114"/>
                    </a:cubicBezTo>
                    <a:cubicBezTo>
                      <a:pt x="506" y="207"/>
                      <a:pt x="585" y="323"/>
                      <a:pt x="614" y="558"/>
                    </a:cubicBezTo>
                    <a:cubicBezTo>
                      <a:pt x="643" y="793"/>
                      <a:pt x="595" y="1232"/>
                      <a:pt x="578" y="1524"/>
                    </a:cubicBezTo>
                    <a:cubicBezTo>
                      <a:pt x="561" y="1816"/>
                      <a:pt x="524" y="2149"/>
                      <a:pt x="509" y="2313"/>
                    </a:cubicBezTo>
                  </a:path>
                </a:pathLst>
              </a:custGeom>
              <a:noFill/>
              <a:ln w="12700">
                <a:solidFill>
                  <a:srgbClr val="FF99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9" name="Freeform 102"/>
              <p:cNvSpPr>
                <a:spLocks/>
              </p:cNvSpPr>
              <p:nvPr/>
            </p:nvSpPr>
            <p:spPr bwMode="auto">
              <a:xfrm>
                <a:off x="821" y="1240"/>
                <a:ext cx="1680" cy="1789"/>
              </a:xfrm>
              <a:custGeom>
                <a:avLst/>
                <a:gdLst>
                  <a:gd name="T0" fmla="*/ 140 w 1830"/>
                  <a:gd name="T1" fmla="*/ 1 h 1891"/>
                  <a:gd name="T2" fmla="*/ 84 w 1830"/>
                  <a:gd name="T3" fmla="*/ 17 h 1891"/>
                  <a:gd name="T4" fmla="*/ 32 w 1830"/>
                  <a:gd name="T5" fmla="*/ 96 h 1891"/>
                  <a:gd name="T6" fmla="*/ 0 w 1830"/>
                  <a:gd name="T7" fmla="*/ 358 h 1891"/>
                  <a:gd name="T8" fmla="*/ 0 60000 65536"/>
                  <a:gd name="T9" fmla="*/ 0 60000 65536"/>
                  <a:gd name="T10" fmla="*/ 0 60000 65536"/>
                  <a:gd name="T11" fmla="*/ 0 60000 65536"/>
                  <a:gd name="T12" fmla="*/ 0 w 1830"/>
                  <a:gd name="T13" fmla="*/ 0 h 1891"/>
                  <a:gd name="T14" fmla="*/ 1830 w 1830"/>
                  <a:gd name="T15" fmla="*/ 1891 h 1891"/>
                </a:gdLst>
                <a:ahLst/>
                <a:cxnLst>
                  <a:cxn ang="T8">
                    <a:pos x="T0" y="T1"/>
                  </a:cxn>
                  <a:cxn ang="T9">
                    <a:pos x="T2" y="T3"/>
                  </a:cxn>
                  <a:cxn ang="T10">
                    <a:pos x="T4" y="T5"/>
                  </a:cxn>
                  <a:cxn ang="T11">
                    <a:pos x="T6" y="T7"/>
                  </a:cxn>
                </a:cxnLst>
                <a:rect l="T12" t="T13" r="T14" b="T15"/>
                <a:pathLst>
                  <a:path w="1830" h="1891">
                    <a:moveTo>
                      <a:pt x="1830" y="1"/>
                    </a:moveTo>
                    <a:cubicBezTo>
                      <a:pt x="1706" y="15"/>
                      <a:pt x="1322" y="0"/>
                      <a:pt x="1086" y="85"/>
                    </a:cubicBezTo>
                    <a:cubicBezTo>
                      <a:pt x="850" y="170"/>
                      <a:pt x="595" y="210"/>
                      <a:pt x="414" y="511"/>
                    </a:cubicBezTo>
                    <a:cubicBezTo>
                      <a:pt x="233" y="812"/>
                      <a:pt x="54" y="1358"/>
                      <a:pt x="0" y="1891"/>
                    </a:cubicBezTo>
                  </a:path>
                </a:pathLst>
              </a:custGeom>
              <a:noFill/>
              <a:ln w="12700">
                <a:solidFill>
                  <a:srgbClr val="FF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40" name="Freeform 103"/>
              <p:cNvSpPr>
                <a:spLocks/>
              </p:cNvSpPr>
              <p:nvPr/>
            </p:nvSpPr>
            <p:spPr bwMode="auto">
              <a:xfrm>
                <a:off x="1770" y="1236"/>
                <a:ext cx="720" cy="1794"/>
              </a:xfrm>
              <a:custGeom>
                <a:avLst/>
                <a:gdLst>
                  <a:gd name="T0" fmla="*/ 720 w 720"/>
                  <a:gd name="T1" fmla="*/ 0 h 1794"/>
                  <a:gd name="T2" fmla="*/ 270 w 720"/>
                  <a:gd name="T3" fmla="*/ 108 h 1794"/>
                  <a:gd name="T4" fmla="*/ 30 w 720"/>
                  <a:gd name="T5" fmla="*/ 492 h 1794"/>
                  <a:gd name="T6" fmla="*/ 90 w 720"/>
                  <a:gd name="T7" fmla="*/ 1794 h 1794"/>
                  <a:gd name="T8" fmla="*/ 0 60000 65536"/>
                  <a:gd name="T9" fmla="*/ 0 60000 65536"/>
                  <a:gd name="T10" fmla="*/ 0 60000 65536"/>
                  <a:gd name="T11" fmla="*/ 0 60000 65536"/>
                  <a:gd name="T12" fmla="*/ 0 w 720"/>
                  <a:gd name="T13" fmla="*/ 0 h 1794"/>
                  <a:gd name="T14" fmla="*/ 720 w 720"/>
                  <a:gd name="T15" fmla="*/ 1794 h 1794"/>
                </a:gdLst>
                <a:ahLst/>
                <a:cxnLst>
                  <a:cxn ang="T8">
                    <a:pos x="T0" y="T1"/>
                  </a:cxn>
                  <a:cxn ang="T9">
                    <a:pos x="T2" y="T3"/>
                  </a:cxn>
                  <a:cxn ang="T10">
                    <a:pos x="T4" y="T5"/>
                  </a:cxn>
                  <a:cxn ang="T11">
                    <a:pos x="T6" y="T7"/>
                  </a:cxn>
                </a:cxnLst>
                <a:rect l="T12" t="T13" r="T14" b="T15"/>
                <a:pathLst>
                  <a:path w="720" h="1794">
                    <a:moveTo>
                      <a:pt x="720" y="0"/>
                    </a:moveTo>
                    <a:cubicBezTo>
                      <a:pt x="646" y="18"/>
                      <a:pt x="385" y="26"/>
                      <a:pt x="270" y="108"/>
                    </a:cubicBezTo>
                    <a:cubicBezTo>
                      <a:pt x="155" y="190"/>
                      <a:pt x="60" y="211"/>
                      <a:pt x="30" y="492"/>
                    </a:cubicBezTo>
                    <a:cubicBezTo>
                      <a:pt x="0" y="773"/>
                      <a:pt x="78" y="1523"/>
                      <a:pt x="90" y="1794"/>
                    </a:cubicBezTo>
                  </a:path>
                </a:pathLst>
              </a:custGeom>
              <a:noFill/>
              <a:ln w="12700">
                <a:solidFill>
                  <a:srgbClr val="FF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695" name="Freeform 104"/>
            <p:cNvSpPr>
              <a:spLocks/>
            </p:cNvSpPr>
            <p:nvPr/>
          </p:nvSpPr>
          <p:spPr bwMode="auto">
            <a:xfrm>
              <a:off x="2291" y="1415"/>
              <a:ext cx="1210" cy="2296"/>
            </a:xfrm>
            <a:custGeom>
              <a:avLst/>
              <a:gdLst>
                <a:gd name="T0" fmla="*/ 1210 w 1210"/>
                <a:gd name="T1" fmla="*/ 47 h 2297"/>
                <a:gd name="T2" fmla="*/ 364 w 1210"/>
                <a:gd name="T3" fmla="*/ 131 h 2297"/>
                <a:gd name="T4" fmla="*/ 22 w 1210"/>
                <a:gd name="T5" fmla="*/ 833 h 2297"/>
                <a:gd name="T6" fmla="*/ 232 w 1210"/>
                <a:gd name="T7" fmla="*/ 2267 h 2297"/>
                <a:gd name="T8" fmla="*/ 0 60000 65536"/>
                <a:gd name="T9" fmla="*/ 0 60000 65536"/>
                <a:gd name="T10" fmla="*/ 0 60000 65536"/>
                <a:gd name="T11" fmla="*/ 0 60000 65536"/>
                <a:gd name="T12" fmla="*/ 0 w 1210"/>
                <a:gd name="T13" fmla="*/ 0 h 2297"/>
                <a:gd name="T14" fmla="*/ 1210 w 1210"/>
                <a:gd name="T15" fmla="*/ 2297 h 2297"/>
              </a:gdLst>
              <a:ahLst/>
              <a:cxnLst>
                <a:cxn ang="T8">
                  <a:pos x="T0" y="T1"/>
                </a:cxn>
                <a:cxn ang="T9">
                  <a:pos x="T2" y="T3"/>
                </a:cxn>
                <a:cxn ang="T10">
                  <a:pos x="T4" y="T5"/>
                </a:cxn>
                <a:cxn ang="T11">
                  <a:pos x="T6" y="T7"/>
                </a:cxn>
              </a:cxnLst>
              <a:rect l="T12" t="T13" r="T14" b="T15"/>
              <a:pathLst>
                <a:path w="1210" h="2297">
                  <a:moveTo>
                    <a:pt x="1210" y="47"/>
                  </a:moveTo>
                  <a:cubicBezTo>
                    <a:pt x="1069" y="61"/>
                    <a:pt x="562" y="0"/>
                    <a:pt x="364" y="131"/>
                  </a:cubicBezTo>
                  <a:cubicBezTo>
                    <a:pt x="166" y="262"/>
                    <a:pt x="44" y="472"/>
                    <a:pt x="22" y="833"/>
                  </a:cubicBezTo>
                  <a:cubicBezTo>
                    <a:pt x="0" y="1194"/>
                    <a:pt x="188" y="1992"/>
                    <a:pt x="232" y="2297"/>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6" name="Freeform 105"/>
            <p:cNvSpPr>
              <a:spLocks/>
            </p:cNvSpPr>
            <p:nvPr/>
          </p:nvSpPr>
          <p:spPr bwMode="auto">
            <a:xfrm>
              <a:off x="2956" y="1396"/>
              <a:ext cx="1289" cy="2322"/>
            </a:xfrm>
            <a:custGeom>
              <a:avLst/>
              <a:gdLst>
                <a:gd name="T0" fmla="*/ 527 w 1289"/>
                <a:gd name="T1" fmla="*/ 66 h 2322"/>
                <a:gd name="T2" fmla="*/ 53 w 1289"/>
                <a:gd name="T3" fmla="*/ 192 h 2322"/>
                <a:gd name="T4" fmla="*/ 209 w 1289"/>
                <a:gd name="T5" fmla="*/ 1218 h 2322"/>
                <a:gd name="T6" fmla="*/ 905 w 1289"/>
                <a:gd name="T7" fmla="*/ 1776 h 2322"/>
                <a:gd name="T8" fmla="*/ 1289 w 1289"/>
                <a:gd name="T9" fmla="*/ 2322 h 2322"/>
                <a:gd name="T10" fmla="*/ 0 60000 65536"/>
                <a:gd name="T11" fmla="*/ 0 60000 65536"/>
                <a:gd name="T12" fmla="*/ 0 60000 65536"/>
                <a:gd name="T13" fmla="*/ 0 60000 65536"/>
                <a:gd name="T14" fmla="*/ 0 60000 65536"/>
                <a:gd name="T15" fmla="*/ 0 w 1289"/>
                <a:gd name="T16" fmla="*/ 0 h 2322"/>
                <a:gd name="T17" fmla="*/ 1289 w 1289"/>
                <a:gd name="T18" fmla="*/ 2322 h 2322"/>
              </a:gdLst>
              <a:ahLst/>
              <a:cxnLst>
                <a:cxn ang="T10">
                  <a:pos x="T0" y="T1"/>
                </a:cxn>
                <a:cxn ang="T11">
                  <a:pos x="T2" y="T3"/>
                </a:cxn>
                <a:cxn ang="T12">
                  <a:pos x="T4" y="T5"/>
                </a:cxn>
                <a:cxn ang="T13">
                  <a:pos x="T6" y="T7"/>
                </a:cxn>
                <a:cxn ang="T14">
                  <a:pos x="T8" y="T9"/>
                </a:cxn>
              </a:cxnLst>
              <a:rect l="T15" t="T16" r="T17" b="T18"/>
              <a:pathLst>
                <a:path w="1289" h="2322">
                  <a:moveTo>
                    <a:pt x="527" y="66"/>
                  </a:moveTo>
                  <a:cubicBezTo>
                    <a:pt x="448" y="87"/>
                    <a:pt x="106" y="0"/>
                    <a:pt x="53" y="192"/>
                  </a:cubicBezTo>
                  <a:cubicBezTo>
                    <a:pt x="0" y="384"/>
                    <a:pt x="67" y="954"/>
                    <a:pt x="209" y="1218"/>
                  </a:cubicBezTo>
                  <a:cubicBezTo>
                    <a:pt x="351" y="1482"/>
                    <a:pt x="725" y="1592"/>
                    <a:pt x="905" y="1776"/>
                  </a:cubicBezTo>
                  <a:cubicBezTo>
                    <a:pt x="1085" y="1960"/>
                    <a:pt x="1209" y="2208"/>
                    <a:pt x="1289" y="2322"/>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7" name="Freeform 106"/>
            <p:cNvSpPr>
              <a:spLocks/>
            </p:cNvSpPr>
            <p:nvPr/>
          </p:nvSpPr>
          <p:spPr bwMode="auto">
            <a:xfrm>
              <a:off x="2832" y="1395"/>
              <a:ext cx="651" cy="2353"/>
            </a:xfrm>
            <a:custGeom>
              <a:avLst/>
              <a:gdLst>
                <a:gd name="T0" fmla="*/ 645 w 651"/>
                <a:gd name="T1" fmla="*/ 61 h 2353"/>
                <a:gd name="T2" fmla="*/ 81 w 651"/>
                <a:gd name="T3" fmla="*/ 169 h 2353"/>
                <a:gd name="T4" fmla="*/ 159 w 651"/>
                <a:gd name="T5" fmla="*/ 1075 h 2353"/>
                <a:gd name="T6" fmla="*/ 411 w 651"/>
                <a:gd name="T7" fmla="*/ 1729 h 2353"/>
                <a:gd name="T8" fmla="*/ 651 w 651"/>
                <a:gd name="T9" fmla="*/ 2353 h 2353"/>
                <a:gd name="T10" fmla="*/ 0 60000 65536"/>
                <a:gd name="T11" fmla="*/ 0 60000 65536"/>
                <a:gd name="T12" fmla="*/ 0 60000 65536"/>
                <a:gd name="T13" fmla="*/ 0 60000 65536"/>
                <a:gd name="T14" fmla="*/ 0 60000 65536"/>
                <a:gd name="T15" fmla="*/ 0 w 651"/>
                <a:gd name="T16" fmla="*/ 0 h 2353"/>
                <a:gd name="T17" fmla="*/ 651 w 651"/>
                <a:gd name="T18" fmla="*/ 2353 h 2353"/>
              </a:gdLst>
              <a:ahLst/>
              <a:cxnLst>
                <a:cxn ang="T10">
                  <a:pos x="T0" y="T1"/>
                </a:cxn>
                <a:cxn ang="T11">
                  <a:pos x="T2" y="T3"/>
                </a:cxn>
                <a:cxn ang="T12">
                  <a:pos x="T4" y="T5"/>
                </a:cxn>
                <a:cxn ang="T13">
                  <a:pos x="T6" y="T7"/>
                </a:cxn>
                <a:cxn ang="T14">
                  <a:pos x="T8" y="T9"/>
                </a:cxn>
              </a:cxnLst>
              <a:rect l="T15" t="T16" r="T17" b="T18"/>
              <a:pathLst>
                <a:path w="651" h="2353">
                  <a:moveTo>
                    <a:pt x="645" y="61"/>
                  </a:moveTo>
                  <a:cubicBezTo>
                    <a:pt x="551" y="79"/>
                    <a:pt x="162" y="0"/>
                    <a:pt x="81" y="169"/>
                  </a:cubicBezTo>
                  <a:cubicBezTo>
                    <a:pt x="0" y="338"/>
                    <a:pt x="104" y="815"/>
                    <a:pt x="159" y="1075"/>
                  </a:cubicBezTo>
                  <a:cubicBezTo>
                    <a:pt x="214" y="1335"/>
                    <a:pt x="329" y="1516"/>
                    <a:pt x="411" y="1729"/>
                  </a:cubicBezTo>
                  <a:cubicBezTo>
                    <a:pt x="493" y="1942"/>
                    <a:pt x="601" y="2223"/>
                    <a:pt x="651" y="2353"/>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8" name="Freeform 107"/>
            <p:cNvSpPr>
              <a:spLocks/>
            </p:cNvSpPr>
            <p:nvPr/>
          </p:nvSpPr>
          <p:spPr bwMode="auto">
            <a:xfrm>
              <a:off x="2423" y="1578"/>
              <a:ext cx="1107" cy="2092"/>
            </a:xfrm>
            <a:custGeom>
              <a:avLst/>
              <a:gdLst>
                <a:gd name="T0" fmla="*/ 1107 w 1107"/>
                <a:gd name="T1" fmla="*/ 84 h 2092"/>
                <a:gd name="T2" fmla="*/ 280 w 1107"/>
                <a:gd name="T3" fmla="*/ 112 h 2092"/>
                <a:gd name="T4" fmla="*/ 16 w 1107"/>
                <a:gd name="T5" fmla="*/ 754 h 2092"/>
                <a:gd name="T6" fmla="*/ 184 w 1107"/>
                <a:gd name="T7" fmla="*/ 2092 h 2092"/>
                <a:gd name="T8" fmla="*/ 0 60000 65536"/>
                <a:gd name="T9" fmla="*/ 0 60000 65536"/>
                <a:gd name="T10" fmla="*/ 0 60000 65536"/>
                <a:gd name="T11" fmla="*/ 0 60000 65536"/>
                <a:gd name="T12" fmla="*/ 0 w 1107"/>
                <a:gd name="T13" fmla="*/ 0 h 2092"/>
                <a:gd name="T14" fmla="*/ 1107 w 1107"/>
                <a:gd name="T15" fmla="*/ 2092 h 2092"/>
              </a:gdLst>
              <a:ahLst/>
              <a:cxnLst>
                <a:cxn ang="T8">
                  <a:pos x="T0" y="T1"/>
                </a:cxn>
                <a:cxn ang="T9">
                  <a:pos x="T2" y="T3"/>
                </a:cxn>
                <a:cxn ang="T10">
                  <a:pos x="T4" y="T5"/>
                </a:cxn>
                <a:cxn ang="T11">
                  <a:pos x="T6" y="T7"/>
                </a:cxn>
              </a:cxnLst>
              <a:rect l="T12" t="T13" r="T14" b="T15"/>
              <a:pathLst>
                <a:path w="1107" h="2092">
                  <a:moveTo>
                    <a:pt x="1107" y="84"/>
                  </a:moveTo>
                  <a:cubicBezTo>
                    <a:pt x="969" y="89"/>
                    <a:pt x="462" y="0"/>
                    <a:pt x="280" y="112"/>
                  </a:cubicBezTo>
                  <a:cubicBezTo>
                    <a:pt x="98" y="224"/>
                    <a:pt x="32" y="424"/>
                    <a:pt x="16" y="754"/>
                  </a:cubicBezTo>
                  <a:cubicBezTo>
                    <a:pt x="0" y="1084"/>
                    <a:pt x="149" y="1813"/>
                    <a:pt x="184" y="2092"/>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9" name="Freeform 108"/>
            <p:cNvSpPr>
              <a:spLocks/>
            </p:cNvSpPr>
            <p:nvPr/>
          </p:nvSpPr>
          <p:spPr bwMode="auto">
            <a:xfrm>
              <a:off x="2706" y="1625"/>
              <a:ext cx="813" cy="2116"/>
            </a:xfrm>
            <a:custGeom>
              <a:avLst/>
              <a:gdLst>
                <a:gd name="T0" fmla="*/ 813 w 813"/>
                <a:gd name="T1" fmla="*/ 29 h 2117"/>
                <a:gd name="T2" fmla="*/ 105 w 813"/>
                <a:gd name="T3" fmla="*/ 173 h 2117"/>
                <a:gd name="T4" fmla="*/ 183 w 813"/>
                <a:gd name="T5" fmla="*/ 1058 h 2117"/>
                <a:gd name="T6" fmla="*/ 495 w 813"/>
                <a:gd name="T7" fmla="*/ 1703 h 2117"/>
                <a:gd name="T8" fmla="*/ 675 w 813"/>
                <a:gd name="T9" fmla="*/ 2087 h 2117"/>
                <a:gd name="T10" fmla="*/ 0 60000 65536"/>
                <a:gd name="T11" fmla="*/ 0 60000 65536"/>
                <a:gd name="T12" fmla="*/ 0 60000 65536"/>
                <a:gd name="T13" fmla="*/ 0 60000 65536"/>
                <a:gd name="T14" fmla="*/ 0 60000 65536"/>
                <a:gd name="T15" fmla="*/ 0 w 813"/>
                <a:gd name="T16" fmla="*/ 0 h 2117"/>
                <a:gd name="T17" fmla="*/ 813 w 813"/>
                <a:gd name="T18" fmla="*/ 2117 h 2117"/>
              </a:gdLst>
              <a:ahLst/>
              <a:cxnLst>
                <a:cxn ang="T10">
                  <a:pos x="T0" y="T1"/>
                </a:cxn>
                <a:cxn ang="T11">
                  <a:pos x="T2" y="T3"/>
                </a:cxn>
                <a:cxn ang="T12">
                  <a:pos x="T4" y="T5"/>
                </a:cxn>
                <a:cxn ang="T13">
                  <a:pos x="T6" y="T7"/>
                </a:cxn>
                <a:cxn ang="T14">
                  <a:pos x="T8" y="T9"/>
                </a:cxn>
              </a:cxnLst>
              <a:rect l="T15" t="T16" r="T17" b="T18"/>
              <a:pathLst>
                <a:path w="813" h="2117">
                  <a:moveTo>
                    <a:pt x="813" y="29"/>
                  </a:moveTo>
                  <a:cubicBezTo>
                    <a:pt x="695" y="53"/>
                    <a:pt x="210" y="0"/>
                    <a:pt x="105" y="173"/>
                  </a:cubicBezTo>
                  <a:cubicBezTo>
                    <a:pt x="0" y="346"/>
                    <a:pt x="118" y="807"/>
                    <a:pt x="183" y="1067"/>
                  </a:cubicBezTo>
                  <a:cubicBezTo>
                    <a:pt x="248" y="1327"/>
                    <a:pt x="413" y="1558"/>
                    <a:pt x="495" y="1733"/>
                  </a:cubicBezTo>
                  <a:cubicBezTo>
                    <a:pt x="577" y="1908"/>
                    <a:pt x="638" y="2037"/>
                    <a:pt x="675" y="2117"/>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0" name="Freeform 109"/>
            <p:cNvSpPr>
              <a:spLocks/>
            </p:cNvSpPr>
            <p:nvPr/>
          </p:nvSpPr>
          <p:spPr bwMode="auto">
            <a:xfrm>
              <a:off x="4761" y="1645"/>
              <a:ext cx="844" cy="1815"/>
            </a:xfrm>
            <a:custGeom>
              <a:avLst/>
              <a:gdLst>
                <a:gd name="T0" fmla="*/ 0 w 844"/>
                <a:gd name="T1" fmla="*/ 3 h 1815"/>
                <a:gd name="T2" fmla="*/ 552 w 844"/>
                <a:gd name="T3" fmla="*/ 99 h 1815"/>
                <a:gd name="T4" fmla="*/ 804 w 844"/>
                <a:gd name="T5" fmla="*/ 597 h 1815"/>
                <a:gd name="T6" fmla="*/ 792 w 844"/>
                <a:gd name="T7" fmla="*/ 981 h 1815"/>
                <a:gd name="T8" fmla="*/ 606 w 844"/>
                <a:gd name="T9" fmla="*/ 1209 h 1815"/>
                <a:gd name="T10" fmla="*/ 354 w 844"/>
                <a:gd name="T11" fmla="*/ 1383 h 1815"/>
                <a:gd name="T12" fmla="*/ 348 w 844"/>
                <a:gd name="T13" fmla="*/ 1815 h 1815"/>
                <a:gd name="T14" fmla="*/ 0 60000 65536"/>
                <a:gd name="T15" fmla="*/ 0 60000 65536"/>
                <a:gd name="T16" fmla="*/ 0 60000 65536"/>
                <a:gd name="T17" fmla="*/ 0 60000 65536"/>
                <a:gd name="T18" fmla="*/ 0 60000 65536"/>
                <a:gd name="T19" fmla="*/ 0 60000 65536"/>
                <a:gd name="T20" fmla="*/ 0 60000 65536"/>
                <a:gd name="T21" fmla="*/ 0 w 844"/>
                <a:gd name="T22" fmla="*/ 0 h 1815"/>
                <a:gd name="T23" fmla="*/ 844 w 844"/>
                <a:gd name="T24" fmla="*/ 1815 h 18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4" h="1815">
                  <a:moveTo>
                    <a:pt x="0" y="3"/>
                  </a:moveTo>
                  <a:cubicBezTo>
                    <a:pt x="92" y="18"/>
                    <a:pt x="418" y="0"/>
                    <a:pt x="552" y="99"/>
                  </a:cubicBezTo>
                  <a:cubicBezTo>
                    <a:pt x="686" y="198"/>
                    <a:pt x="764" y="450"/>
                    <a:pt x="804" y="597"/>
                  </a:cubicBezTo>
                  <a:cubicBezTo>
                    <a:pt x="844" y="744"/>
                    <a:pt x="825" y="879"/>
                    <a:pt x="792" y="981"/>
                  </a:cubicBezTo>
                  <a:cubicBezTo>
                    <a:pt x="759" y="1083"/>
                    <a:pt x="679" y="1142"/>
                    <a:pt x="606" y="1209"/>
                  </a:cubicBezTo>
                  <a:cubicBezTo>
                    <a:pt x="533" y="1276"/>
                    <a:pt x="397" y="1282"/>
                    <a:pt x="354" y="1383"/>
                  </a:cubicBezTo>
                  <a:cubicBezTo>
                    <a:pt x="311" y="1484"/>
                    <a:pt x="349" y="1725"/>
                    <a:pt x="348" y="1815"/>
                  </a:cubicBezTo>
                </a:path>
              </a:pathLst>
            </a:custGeom>
            <a:noFill/>
            <a:ln w="12700">
              <a:solidFill>
                <a:srgbClr val="00CCFF"/>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1" name="Freeform 110"/>
            <p:cNvSpPr>
              <a:spLocks/>
            </p:cNvSpPr>
            <p:nvPr/>
          </p:nvSpPr>
          <p:spPr bwMode="auto">
            <a:xfrm>
              <a:off x="927" y="1811"/>
              <a:ext cx="2562" cy="1535"/>
            </a:xfrm>
            <a:custGeom>
              <a:avLst/>
              <a:gdLst>
                <a:gd name="T0" fmla="*/ 2562 w 2562"/>
                <a:gd name="T1" fmla="*/ 35 h 1535"/>
                <a:gd name="T2" fmla="*/ 1128 w 2562"/>
                <a:gd name="T3" fmla="*/ 131 h 1535"/>
                <a:gd name="T4" fmla="*/ 192 w 2562"/>
                <a:gd name="T5" fmla="*/ 821 h 1535"/>
                <a:gd name="T6" fmla="*/ 0 w 2562"/>
                <a:gd name="T7" fmla="*/ 1535 h 1535"/>
                <a:gd name="T8" fmla="*/ 0 60000 65536"/>
                <a:gd name="T9" fmla="*/ 0 60000 65536"/>
                <a:gd name="T10" fmla="*/ 0 60000 65536"/>
                <a:gd name="T11" fmla="*/ 0 60000 65536"/>
                <a:gd name="T12" fmla="*/ 0 w 2562"/>
                <a:gd name="T13" fmla="*/ 0 h 1535"/>
                <a:gd name="T14" fmla="*/ 2562 w 2562"/>
                <a:gd name="T15" fmla="*/ 1535 h 1535"/>
              </a:gdLst>
              <a:ahLst/>
              <a:cxnLst>
                <a:cxn ang="T8">
                  <a:pos x="T0" y="T1"/>
                </a:cxn>
                <a:cxn ang="T9">
                  <a:pos x="T2" y="T3"/>
                </a:cxn>
                <a:cxn ang="T10">
                  <a:pos x="T4" y="T5"/>
                </a:cxn>
                <a:cxn ang="T11">
                  <a:pos x="T6" y="T7"/>
                </a:cxn>
              </a:cxnLst>
              <a:rect l="T12" t="T13" r="T14" b="T15"/>
              <a:pathLst>
                <a:path w="2562" h="1535">
                  <a:moveTo>
                    <a:pt x="2562" y="35"/>
                  </a:moveTo>
                  <a:cubicBezTo>
                    <a:pt x="2054" y="6"/>
                    <a:pt x="1523" y="0"/>
                    <a:pt x="1128" y="131"/>
                  </a:cubicBezTo>
                  <a:cubicBezTo>
                    <a:pt x="733" y="262"/>
                    <a:pt x="380" y="587"/>
                    <a:pt x="192" y="821"/>
                  </a:cubicBezTo>
                  <a:cubicBezTo>
                    <a:pt x="4" y="1055"/>
                    <a:pt x="40" y="1386"/>
                    <a:pt x="0" y="1535"/>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2" name="Freeform 111"/>
            <p:cNvSpPr>
              <a:spLocks/>
            </p:cNvSpPr>
            <p:nvPr/>
          </p:nvSpPr>
          <p:spPr bwMode="auto">
            <a:xfrm>
              <a:off x="1862" y="1816"/>
              <a:ext cx="1632" cy="1565"/>
            </a:xfrm>
            <a:custGeom>
              <a:avLst/>
              <a:gdLst>
                <a:gd name="T0" fmla="*/ 1 w 2562"/>
                <a:gd name="T1" fmla="*/ 65 h 1535"/>
                <a:gd name="T2" fmla="*/ 1 w 2562"/>
                <a:gd name="T3" fmla="*/ 234 h 1535"/>
                <a:gd name="T4" fmla="*/ 1 w 2562"/>
                <a:gd name="T5" fmla="*/ 1468 h 1535"/>
                <a:gd name="T6" fmla="*/ 0 w 2562"/>
                <a:gd name="T7" fmla="*/ 2746 h 1535"/>
                <a:gd name="T8" fmla="*/ 0 60000 65536"/>
                <a:gd name="T9" fmla="*/ 0 60000 65536"/>
                <a:gd name="T10" fmla="*/ 0 60000 65536"/>
                <a:gd name="T11" fmla="*/ 0 60000 65536"/>
                <a:gd name="T12" fmla="*/ 0 w 2562"/>
                <a:gd name="T13" fmla="*/ 0 h 1535"/>
                <a:gd name="T14" fmla="*/ 2562 w 2562"/>
                <a:gd name="T15" fmla="*/ 1535 h 1535"/>
              </a:gdLst>
              <a:ahLst/>
              <a:cxnLst>
                <a:cxn ang="T8">
                  <a:pos x="T0" y="T1"/>
                </a:cxn>
                <a:cxn ang="T9">
                  <a:pos x="T2" y="T3"/>
                </a:cxn>
                <a:cxn ang="T10">
                  <a:pos x="T4" y="T5"/>
                </a:cxn>
                <a:cxn ang="T11">
                  <a:pos x="T6" y="T7"/>
                </a:cxn>
              </a:cxnLst>
              <a:rect l="T12" t="T13" r="T14" b="T15"/>
              <a:pathLst>
                <a:path w="2562" h="1535">
                  <a:moveTo>
                    <a:pt x="2562" y="35"/>
                  </a:moveTo>
                  <a:cubicBezTo>
                    <a:pt x="2054" y="6"/>
                    <a:pt x="1523" y="0"/>
                    <a:pt x="1128" y="131"/>
                  </a:cubicBezTo>
                  <a:cubicBezTo>
                    <a:pt x="733" y="262"/>
                    <a:pt x="380" y="587"/>
                    <a:pt x="192" y="821"/>
                  </a:cubicBezTo>
                  <a:cubicBezTo>
                    <a:pt x="4" y="1055"/>
                    <a:pt x="40" y="1386"/>
                    <a:pt x="0" y="1535"/>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3" name="Freeform 112"/>
            <p:cNvSpPr>
              <a:spLocks/>
            </p:cNvSpPr>
            <p:nvPr/>
          </p:nvSpPr>
          <p:spPr bwMode="auto">
            <a:xfrm>
              <a:off x="2586" y="1830"/>
              <a:ext cx="895" cy="1791"/>
            </a:xfrm>
            <a:custGeom>
              <a:avLst/>
              <a:gdLst>
                <a:gd name="T0" fmla="*/ 895 w 895"/>
                <a:gd name="T1" fmla="*/ 26 h 1792"/>
                <a:gd name="T2" fmla="*/ 267 w 895"/>
                <a:gd name="T3" fmla="*/ 88 h 1792"/>
                <a:gd name="T4" fmla="*/ 39 w 895"/>
                <a:gd name="T5" fmla="*/ 556 h 1792"/>
                <a:gd name="T6" fmla="*/ 33 w 895"/>
                <a:gd name="T7" fmla="*/ 1084 h 1792"/>
                <a:gd name="T8" fmla="*/ 153 w 895"/>
                <a:gd name="T9" fmla="*/ 1762 h 1792"/>
                <a:gd name="T10" fmla="*/ 0 60000 65536"/>
                <a:gd name="T11" fmla="*/ 0 60000 65536"/>
                <a:gd name="T12" fmla="*/ 0 60000 65536"/>
                <a:gd name="T13" fmla="*/ 0 60000 65536"/>
                <a:gd name="T14" fmla="*/ 0 60000 65536"/>
                <a:gd name="T15" fmla="*/ 0 w 895"/>
                <a:gd name="T16" fmla="*/ 0 h 1792"/>
                <a:gd name="T17" fmla="*/ 895 w 895"/>
                <a:gd name="T18" fmla="*/ 1792 h 1792"/>
              </a:gdLst>
              <a:ahLst/>
              <a:cxnLst>
                <a:cxn ang="T10">
                  <a:pos x="T0" y="T1"/>
                </a:cxn>
                <a:cxn ang="T11">
                  <a:pos x="T2" y="T3"/>
                </a:cxn>
                <a:cxn ang="T12">
                  <a:pos x="T4" y="T5"/>
                </a:cxn>
                <a:cxn ang="T13">
                  <a:pos x="T6" y="T7"/>
                </a:cxn>
                <a:cxn ang="T14">
                  <a:pos x="T8" y="T9"/>
                </a:cxn>
              </a:cxnLst>
              <a:rect l="T15" t="T16" r="T17" b="T18"/>
              <a:pathLst>
                <a:path w="895" h="1792">
                  <a:moveTo>
                    <a:pt x="895" y="26"/>
                  </a:moveTo>
                  <a:cubicBezTo>
                    <a:pt x="790" y="36"/>
                    <a:pt x="410" y="0"/>
                    <a:pt x="267" y="88"/>
                  </a:cubicBezTo>
                  <a:cubicBezTo>
                    <a:pt x="124" y="176"/>
                    <a:pt x="78" y="385"/>
                    <a:pt x="39" y="556"/>
                  </a:cubicBezTo>
                  <a:cubicBezTo>
                    <a:pt x="0" y="727"/>
                    <a:pt x="14" y="908"/>
                    <a:pt x="33" y="1114"/>
                  </a:cubicBezTo>
                  <a:cubicBezTo>
                    <a:pt x="52" y="1320"/>
                    <a:pt x="128" y="1651"/>
                    <a:pt x="153" y="1792"/>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4" name="Freeform 113"/>
            <p:cNvSpPr>
              <a:spLocks/>
            </p:cNvSpPr>
            <p:nvPr/>
          </p:nvSpPr>
          <p:spPr bwMode="auto">
            <a:xfrm>
              <a:off x="3753" y="1852"/>
              <a:ext cx="1575" cy="1866"/>
            </a:xfrm>
            <a:custGeom>
              <a:avLst/>
              <a:gdLst>
                <a:gd name="T0" fmla="*/ 1188 w 1575"/>
                <a:gd name="T1" fmla="*/ 0 h 1866"/>
                <a:gd name="T2" fmla="*/ 1506 w 1575"/>
                <a:gd name="T3" fmla="*/ 126 h 1866"/>
                <a:gd name="T4" fmla="*/ 1368 w 1575"/>
                <a:gd name="T5" fmla="*/ 672 h 1866"/>
                <a:gd name="T6" fmla="*/ 264 w 1575"/>
                <a:gd name="T7" fmla="*/ 1194 h 1866"/>
                <a:gd name="T8" fmla="*/ 0 w 1575"/>
                <a:gd name="T9" fmla="*/ 1866 h 1866"/>
                <a:gd name="T10" fmla="*/ 0 60000 65536"/>
                <a:gd name="T11" fmla="*/ 0 60000 65536"/>
                <a:gd name="T12" fmla="*/ 0 60000 65536"/>
                <a:gd name="T13" fmla="*/ 0 60000 65536"/>
                <a:gd name="T14" fmla="*/ 0 60000 65536"/>
                <a:gd name="T15" fmla="*/ 0 w 1575"/>
                <a:gd name="T16" fmla="*/ 0 h 1866"/>
                <a:gd name="T17" fmla="*/ 1575 w 1575"/>
                <a:gd name="T18" fmla="*/ 1866 h 1866"/>
              </a:gdLst>
              <a:ahLst/>
              <a:cxnLst>
                <a:cxn ang="T10">
                  <a:pos x="T0" y="T1"/>
                </a:cxn>
                <a:cxn ang="T11">
                  <a:pos x="T2" y="T3"/>
                </a:cxn>
                <a:cxn ang="T12">
                  <a:pos x="T4" y="T5"/>
                </a:cxn>
                <a:cxn ang="T13">
                  <a:pos x="T6" y="T7"/>
                </a:cxn>
                <a:cxn ang="T14">
                  <a:pos x="T8" y="T9"/>
                </a:cxn>
              </a:cxnLst>
              <a:rect l="T15" t="T16" r="T17" b="T18"/>
              <a:pathLst>
                <a:path w="1575" h="1866">
                  <a:moveTo>
                    <a:pt x="1188" y="0"/>
                  </a:moveTo>
                  <a:cubicBezTo>
                    <a:pt x="1241" y="21"/>
                    <a:pt x="1476" y="14"/>
                    <a:pt x="1506" y="126"/>
                  </a:cubicBezTo>
                  <a:cubicBezTo>
                    <a:pt x="1536" y="238"/>
                    <a:pt x="1575" y="494"/>
                    <a:pt x="1368" y="672"/>
                  </a:cubicBezTo>
                  <a:cubicBezTo>
                    <a:pt x="1161" y="850"/>
                    <a:pt x="492" y="995"/>
                    <a:pt x="264" y="1194"/>
                  </a:cubicBezTo>
                  <a:cubicBezTo>
                    <a:pt x="36" y="1393"/>
                    <a:pt x="55" y="1726"/>
                    <a:pt x="0" y="1866"/>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5" name="Freeform 114"/>
            <p:cNvSpPr>
              <a:spLocks/>
            </p:cNvSpPr>
            <p:nvPr/>
          </p:nvSpPr>
          <p:spPr bwMode="auto">
            <a:xfrm>
              <a:off x="4557" y="1837"/>
              <a:ext cx="831" cy="1833"/>
            </a:xfrm>
            <a:custGeom>
              <a:avLst/>
              <a:gdLst>
                <a:gd name="T0" fmla="*/ 379 w 831"/>
                <a:gd name="T1" fmla="*/ 14 h 1833"/>
                <a:gd name="T2" fmla="*/ 732 w 831"/>
                <a:gd name="T3" fmla="*/ 111 h 1833"/>
                <a:gd name="T4" fmla="*/ 756 w 831"/>
                <a:gd name="T5" fmla="*/ 681 h 1833"/>
                <a:gd name="T6" fmla="*/ 282 w 831"/>
                <a:gd name="T7" fmla="*/ 1059 h 1833"/>
                <a:gd name="T8" fmla="*/ 48 w 831"/>
                <a:gd name="T9" fmla="*/ 1395 h 1833"/>
                <a:gd name="T10" fmla="*/ 0 w 831"/>
                <a:gd name="T11" fmla="*/ 1833 h 1833"/>
                <a:gd name="T12" fmla="*/ 0 60000 65536"/>
                <a:gd name="T13" fmla="*/ 0 60000 65536"/>
                <a:gd name="T14" fmla="*/ 0 60000 65536"/>
                <a:gd name="T15" fmla="*/ 0 60000 65536"/>
                <a:gd name="T16" fmla="*/ 0 60000 65536"/>
                <a:gd name="T17" fmla="*/ 0 60000 65536"/>
                <a:gd name="T18" fmla="*/ 0 w 831"/>
                <a:gd name="T19" fmla="*/ 0 h 1833"/>
                <a:gd name="T20" fmla="*/ 831 w 831"/>
                <a:gd name="T21" fmla="*/ 1833 h 1833"/>
              </a:gdLst>
              <a:ahLst/>
              <a:cxnLst>
                <a:cxn ang="T12">
                  <a:pos x="T0" y="T1"/>
                </a:cxn>
                <a:cxn ang="T13">
                  <a:pos x="T2" y="T3"/>
                </a:cxn>
                <a:cxn ang="T14">
                  <a:pos x="T4" y="T5"/>
                </a:cxn>
                <a:cxn ang="T15">
                  <a:pos x="T6" y="T7"/>
                </a:cxn>
                <a:cxn ang="T16">
                  <a:pos x="T8" y="T9"/>
                </a:cxn>
                <a:cxn ang="T17">
                  <a:pos x="T10" y="T11"/>
                </a:cxn>
              </a:cxnLst>
              <a:rect l="T18" t="T19" r="T20" b="T21"/>
              <a:pathLst>
                <a:path w="831" h="1833">
                  <a:moveTo>
                    <a:pt x="379" y="14"/>
                  </a:moveTo>
                  <a:cubicBezTo>
                    <a:pt x="438" y="30"/>
                    <a:pt x="669" y="0"/>
                    <a:pt x="732" y="111"/>
                  </a:cubicBezTo>
                  <a:cubicBezTo>
                    <a:pt x="795" y="222"/>
                    <a:pt x="831" y="523"/>
                    <a:pt x="756" y="681"/>
                  </a:cubicBezTo>
                  <a:cubicBezTo>
                    <a:pt x="681" y="839"/>
                    <a:pt x="400" y="940"/>
                    <a:pt x="282" y="1059"/>
                  </a:cubicBezTo>
                  <a:cubicBezTo>
                    <a:pt x="164" y="1178"/>
                    <a:pt x="95" y="1266"/>
                    <a:pt x="48" y="1395"/>
                  </a:cubicBezTo>
                  <a:cubicBezTo>
                    <a:pt x="1" y="1524"/>
                    <a:pt x="10" y="1742"/>
                    <a:pt x="0" y="1833"/>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6" name="Freeform 115"/>
            <p:cNvSpPr>
              <a:spLocks/>
            </p:cNvSpPr>
            <p:nvPr/>
          </p:nvSpPr>
          <p:spPr bwMode="auto">
            <a:xfrm>
              <a:off x="4943" y="1852"/>
              <a:ext cx="493" cy="1668"/>
            </a:xfrm>
            <a:custGeom>
              <a:avLst/>
              <a:gdLst>
                <a:gd name="T0" fmla="*/ 0 w 493"/>
                <a:gd name="T1" fmla="*/ 0 h 1668"/>
                <a:gd name="T2" fmla="*/ 336 w 493"/>
                <a:gd name="T3" fmla="*/ 60 h 1668"/>
                <a:gd name="T4" fmla="*/ 472 w 493"/>
                <a:gd name="T5" fmla="*/ 336 h 1668"/>
                <a:gd name="T6" fmla="*/ 424 w 493"/>
                <a:gd name="T7" fmla="*/ 798 h 1668"/>
                <a:gd name="T8" fmla="*/ 58 w 493"/>
                <a:gd name="T9" fmla="*/ 1104 h 1668"/>
                <a:gd name="T10" fmla="*/ 76 w 493"/>
                <a:gd name="T11" fmla="*/ 1668 h 1668"/>
                <a:gd name="T12" fmla="*/ 0 60000 65536"/>
                <a:gd name="T13" fmla="*/ 0 60000 65536"/>
                <a:gd name="T14" fmla="*/ 0 60000 65536"/>
                <a:gd name="T15" fmla="*/ 0 60000 65536"/>
                <a:gd name="T16" fmla="*/ 0 60000 65536"/>
                <a:gd name="T17" fmla="*/ 0 60000 65536"/>
                <a:gd name="T18" fmla="*/ 0 w 493"/>
                <a:gd name="T19" fmla="*/ 0 h 1668"/>
                <a:gd name="T20" fmla="*/ 493 w 493"/>
                <a:gd name="T21" fmla="*/ 1668 h 1668"/>
              </a:gdLst>
              <a:ahLst/>
              <a:cxnLst>
                <a:cxn ang="T12">
                  <a:pos x="T0" y="T1"/>
                </a:cxn>
                <a:cxn ang="T13">
                  <a:pos x="T2" y="T3"/>
                </a:cxn>
                <a:cxn ang="T14">
                  <a:pos x="T4" y="T5"/>
                </a:cxn>
                <a:cxn ang="T15">
                  <a:pos x="T6" y="T7"/>
                </a:cxn>
                <a:cxn ang="T16">
                  <a:pos x="T8" y="T9"/>
                </a:cxn>
                <a:cxn ang="T17">
                  <a:pos x="T10" y="T11"/>
                </a:cxn>
              </a:cxnLst>
              <a:rect l="T18" t="T19" r="T20" b="T21"/>
              <a:pathLst>
                <a:path w="493" h="1668">
                  <a:moveTo>
                    <a:pt x="0" y="0"/>
                  </a:moveTo>
                  <a:cubicBezTo>
                    <a:pt x="56" y="10"/>
                    <a:pt x="257" y="4"/>
                    <a:pt x="336" y="60"/>
                  </a:cubicBezTo>
                  <a:cubicBezTo>
                    <a:pt x="415" y="116"/>
                    <a:pt x="457" y="213"/>
                    <a:pt x="472" y="336"/>
                  </a:cubicBezTo>
                  <a:cubicBezTo>
                    <a:pt x="487" y="459"/>
                    <a:pt x="493" y="670"/>
                    <a:pt x="424" y="798"/>
                  </a:cubicBezTo>
                  <a:cubicBezTo>
                    <a:pt x="355" y="926"/>
                    <a:pt x="116" y="959"/>
                    <a:pt x="58" y="1104"/>
                  </a:cubicBezTo>
                  <a:cubicBezTo>
                    <a:pt x="0" y="1249"/>
                    <a:pt x="72" y="1551"/>
                    <a:pt x="76" y="1668"/>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7" name="Freeform 116"/>
            <p:cNvSpPr>
              <a:spLocks/>
            </p:cNvSpPr>
            <p:nvPr/>
          </p:nvSpPr>
          <p:spPr bwMode="auto">
            <a:xfrm>
              <a:off x="2011" y="1917"/>
              <a:ext cx="1488" cy="1457"/>
            </a:xfrm>
            <a:custGeom>
              <a:avLst/>
              <a:gdLst>
                <a:gd name="T0" fmla="*/ 1 w 2562"/>
                <a:gd name="T1" fmla="*/ 9 h 1535"/>
                <a:gd name="T2" fmla="*/ 1 w 2562"/>
                <a:gd name="T3" fmla="*/ 27 h 1535"/>
                <a:gd name="T4" fmla="*/ 1 w 2562"/>
                <a:gd name="T5" fmla="*/ 172 h 1535"/>
                <a:gd name="T6" fmla="*/ 0 w 2562"/>
                <a:gd name="T7" fmla="*/ 322 h 1535"/>
                <a:gd name="T8" fmla="*/ 0 60000 65536"/>
                <a:gd name="T9" fmla="*/ 0 60000 65536"/>
                <a:gd name="T10" fmla="*/ 0 60000 65536"/>
                <a:gd name="T11" fmla="*/ 0 60000 65536"/>
                <a:gd name="T12" fmla="*/ 0 w 2562"/>
                <a:gd name="T13" fmla="*/ 0 h 1535"/>
                <a:gd name="T14" fmla="*/ 2562 w 2562"/>
                <a:gd name="T15" fmla="*/ 1535 h 1535"/>
              </a:gdLst>
              <a:ahLst/>
              <a:cxnLst>
                <a:cxn ang="T8">
                  <a:pos x="T0" y="T1"/>
                </a:cxn>
                <a:cxn ang="T9">
                  <a:pos x="T2" y="T3"/>
                </a:cxn>
                <a:cxn ang="T10">
                  <a:pos x="T4" y="T5"/>
                </a:cxn>
                <a:cxn ang="T11">
                  <a:pos x="T6" y="T7"/>
                </a:cxn>
              </a:cxnLst>
              <a:rect l="T12" t="T13" r="T14" b="T15"/>
              <a:pathLst>
                <a:path w="2562" h="1535">
                  <a:moveTo>
                    <a:pt x="2562" y="35"/>
                  </a:moveTo>
                  <a:cubicBezTo>
                    <a:pt x="2054" y="6"/>
                    <a:pt x="1523" y="0"/>
                    <a:pt x="1128" y="131"/>
                  </a:cubicBezTo>
                  <a:cubicBezTo>
                    <a:pt x="733" y="262"/>
                    <a:pt x="380" y="587"/>
                    <a:pt x="192" y="821"/>
                  </a:cubicBezTo>
                  <a:cubicBezTo>
                    <a:pt x="4" y="1055"/>
                    <a:pt x="40" y="1386"/>
                    <a:pt x="0" y="1535"/>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8" name="Freeform 117"/>
            <p:cNvSpPr>
              <a:spLocks/>
            </p:cNvSpPr>
            <p:nvPr/>
          </p:nvSpPr>
          <p:spPr bwMode="auto">
            <a:xfrm>
              <a:off x="2758" y="1884"/>
              <a:ext cx="728" cy="1690"/>
            </a:xfrm>
            <a:custGeom>
              <a:avLst/>
              <a:gdLst>
                <a:gd name="T0" fmla="*/ 728 w 728"/>
                <a:gd name="T1" fmla="*/ 73 h 1690"/>
                <a:gd name="T2" fmla="*/ 269 w 728"/>
                <a:gd name="T3" fmla="*/ 82 h 1690"/>
                <a:gd name="T4" fmla="*/ 35 w 728"/>
                <a:gd name="T5" fmla="*/ 568 h 1690"/>
                <a:gd name="T6" fmla="*/ 59 w 728"/>
                <a:gd name="T7" fmla="*/ 1690 h 1690"/>
                <a:gd name="T8" fmla="*/ 0 60000 65536"/>
                <a:gd name="T9" fmla="*/ 0 60000 65536"/>
                <a:gd name="T10" fmla="*/ 0 60000 65536"/>
                <a:gd name="T11" fmla="*/ 0 60000 65536"/>
                <a:gd name="T12" fmla="*/ 0 w 728"/>
                <a:gd name="T13" fmla="*/ 0 h 1690"/>
                <a:gd name="T14" fmla="*/ 728 w 728"/>
                <a:gd name="T15" fmla="*/ 1690 h 1690"/>
              </a:gdLst>
              <a:ahLst/>
              <a:cxnLst>
                <a:cxn ang="T8">
                  <a:pos x="T0" y="T1"/>
                </a:cxn>
                <a:cxn ang="T9">
                  <a:pos x="T2" y="T3"/>
                </a:cxn>
                <a:cxn ang="T10">
                  <a:pos x="T4" y="T5"/>
                </a:cxn>
                <a:cxn ang="T11">
                  <a:pos x="T6" y="T7"/>
                </a:cxn>
              </a:cxnLst>
              <a:rect l="T12" t="T13" r="T14" b="T15"/>
              <a:pathLst>
                <a:path w="728" h="1690">
                  <a:moveTo>
                    <a:pt x="728" y="73"/>
                  </a:moveTo>
                  <a:cubicBezTo>
                    <a:pt x="652" y="74"/>
                    <a:pt x="384" y="0"/>
                    <a:pt x="269" y="82"/>
                  </a:cubicBezTo>
                  <a:cubicBezTo>
                    <a:pt x="154" y="164"/>
                    <a:pt x="70" y="300"/>
                    <a:pt x="35" y="568"/>
                  </a:cubicBezTo>
                  <a:cubicBezTo>
                    <a:pt x="0" y="836"/>
                    <a:pt x="54" y="1456"/>
                    <a:pt x="59" y="1690"/>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09" name="Freeform 118"/>
            <p:cNvSpPr>
              <a:spLocks/>
            </p:cNvSpPr>
            <p:nvPr/>
          </p:nvSpPr>
          <p:spPr bwMode="auto">
            <a:xfrm>
              <a:off x="3163" y="1907"/>
              <a:ext cx="416" cy="1841"/>
            </a:xfrm>
            <a:custGeom>
              <a:avLst/>
              <a:gdLst>
                <a:gd name="T0" fmla="*/ 326 w 416"/>
                <a:gd name="T1" fmla="*/ 41 h 1841"/>
                <a:gd name="T2" fmla="*/ 50 w 416"/>
                <a:gd name="T3" fmla="*/ 113 h 1841"/>
                <a:gd name="T4" fmla="*/ 26 w 416"/>
                <a:gd name="T5" fmla="*/ 719 h 1841"/>
                <a:gd name="T6" fmla="*/ 134 w 416"/>
                <a:gd name="T7" fmla="*/ 1025 h 1841"/>
                <a:gd name="T8" fmla="*/ 272 w 416"/>
                <a:gd name="T9" fmla="*/ 1283 h 1841"/>
                <a:gd name="T10" fmla="*/ 416 w 416"/>
                <a:gd name="T11" fmla="*/ 1841 h 1841"/>
                <a:gd name="T12" fmla="*/ 0 60000 65536"/>
                <a:gd name="T13" fmla="*/ 0 60000 65536"/>
                <a:gd name="T14" fmla="*/ 0 60000 65536"/>
                <a:gd name="T15" fmla="*/ 0 60000 65536"/>
                <a:gd name="T16" fmla="*/ 0 60000 65536"/>
                <a:gd name="T17" fmla="*/ 0 60000 65536"/>
                <a:gd name="T18" fmla="*/ 0 w 416"/>
                <a:gd name="T19" fmla="*/ 0 h 1841"/>
                <a:gd name="T20" fmla="*/ 416 w 416"/>
                <a:gd name="T21" fmla="*/ 1841 h 1841"/>
              </a:gdLst>
              <a:ahLst/>
              <a:cxnLst>
                <a:cxn ang="T12">
                  <a:pos x="T0" y="T1"/>
                </a:cxn>
                <a:cxn ang="T13">
                  <a:pos x="T2" y="T3"/>
                </a:cxn>
                <a:cxn ang="T14">
                  <a:pos x="T4" y="T5"/>
                </a:cxn>
                <a:cxn ang="T15">
                  <a:pos x="T6" y="T7"/>
                </a:cxn>
                <a:cxn ang="T16">
                  <a:pos x="T8" y="T9"/>
                </a:cxn>
                <a:cxn ang="T17">
                  <a:pos x="T10" y="T11"/>
                </a:cxn>
              </a:cxnLst>
              <a:rect l="T18" t="T19" r="T20" b="T21"/>
              <a:pathLst>
                <a:path w="416" h="1841">
                  <a:moveTo>
                    <a:pt x="326" y="41"/>
                  </a:moveTo>
                  <a:cubicBezTo>
                    <a:pt x="281" y="53"/>
                    <a:pt x="100" y="0"/>
                    <a:pt x="50" y="113"/>
                  </a:cubicBezTo>
                  <a:cubicBezTo>
                    <a:pt x="0" y="226"/>
                    <a:pt x="12" y="567"/>
                    <a:pt x="26" y="719"/>
                  </a:cubicBezTo>
                  <a:cubicBezTo>
                    <a:pt x="40" y="871"/>
                    <a:pt x="93" y="931"/>
                    <a:pt x="134" y="1025"/>
                  </a:cubicBezTo>
                  <a:cubicBezTo>
                    <a:pt x="175" y="1119"/>
                    <a:pt x="225" y="1147"/>
                    <a:pt x="272" y="1283"/>
                  </a:cubicBezTo>
                  <a:cubicBezTo>
                    <a:pt x="319" y="1419"/>
                    <a:pt x="386" y="1725"/>
                    <a:pt x="416" y="1841"/>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0" name="Freeform 119"/>
            <p:cNvSpPr>
              <a:spLocks/>
            </p:cNvSpPr>
            <p:nvPr/>
          </p:nvSpPr>
          <p:spPr bwMode="auto">
            <a:xfrm>
              <a:off x="3211" y="1922"/>
              <a:ext cx="1166" cy="1748"/>
            </a:xfrm>
            <a:custGeom>
              <a:avLst/>
              <a:gdLst>
                <a:gd name="T0" fmla="*/ 278 w 1166"/>
                <a:gd name="T1" fmla="*/ 38 h 1748"/>
                <a:gd name="T2" fmla="*/ 38 w 1166"/>
                <a:gd name="T3" fmla="*/ 92 h 1748"/>
                <a:gd name="T4" fmla="*/ 56 w 1166"/>
                <a:gd name="T5" fmla="*/ 590 h 1748"/>
                <a:gd name="T6" fmla="*/ 374 w 1166"/>
                <a:gd name="T7" fmla="*/ 914 h 1748"/>
                <a:gd name="T8" fmla="*/ 788 w 1166"/>
                <a:gd name="T9" fmla="*/ 1190 h 1748"/>
                <a:gd name="T10" fmla="*/ 1016 w 1166"/>
                <a:gd name="T11" fmla="*/ 1418 h 1748"/>
                <a:gd name="T12" fmla="*/ 1166 w 1166"/>
                <a:gd name="T13" fmla="*/ 1748 h 1748"/>
                <a:gd name="T14" fmla="*/ 0 60000 65536"/>
                <a:gd name="T15" fmla="*/ 0 60000 65536"/>
                <a:gd name="T16" fmla="*/ 0 60000 65536"/>
                <a:gd name="T17" fmla="*/ 0 60000 65536"/>
                <a:gd name="T18" fmla="*/ 0 60000 65536"/>
                <a:gd name="T19" fmla="*/ 0 60000 65536"/>
                <a:gd name="T20" fmla="*/ 0 60000 65536"/>
                <a:gd name="T21" fmla="*/ 0 w 1166"/>
                <a:gd name="T22" fmla="*/ 0 h 1748"/>
                <a:gd name="T23" fmla="*/ 1166 w 1166"/>
                <a:gd name="T24" fmla="*/ 1748 h 17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6" h="1748">
                  <a:moveTo>
                    <a:pt x="278" y="38"/>
                  </a:moveTo>
                  <a:cubicBezTo>
                    <a:pt x="238" y="47"/>
                    <a:pt x="75" y="0"/>
                    <a:pt x="38" y="92"/>
                  </a:cubicBezTo>
                  <a:cubicBezTo>
                    <a:pt x="1" y="184"/>
                    <a:pt x="0" y="453"/>
                    <a:pt x="56" y="590"/>
                  </a:cubicBezTo>
                  <a:cubicBezTo>
                    <a:pt x="112" y="727"/>
                    <a:pt x="252" y="814"/>
                    <a:pt x="374" y="914"/>
                  </a:cubicBezTo>
                  <a:cubicBezTo>
                    <a:pt x="496" y="1014"/>
                    <a:pt x="681" y="1106"/>
                    <a:pt x="788" y="1190"/>
                  </a:cubicBezTo>
                  <a:cubicBezTo>
                    <a:pt x="895" y="1274"/>
                    <a:pt x="953" y="1325"/>
                    <a:pt x="1016" y="1418"/>
                  </a:cubicBezTo>
                  <a:cubicBezTo>
                    <a:pt x="1079" y="1511"/>
                    <a:pt x="1135" y="1679"/>
                    <a:pt x="1166" y="1748"/>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1" name="Freeform 120"/>
            <p:cNvSpPr>
              <a:spLocks/>
            </p:cNvSpPr>
            <p:nvPr/>
          </p:nvSpPr>
          <p:spPr bwMode="auto">
            <a:xfrm>
              <a:off x="2895" y="2032"/>
              <a:ext cx="600" cy="1554"/>
            </a:xfrm>
            <a:custGeom>
              <a:avLst/>
              <a:gdLst>
                <a:gd name="T0" fmla="*/ 600 w 600"/>
                <a:gd name="T1" fmla="*/ 0 h 1554"/>
                <a:gd name="T2" fmla="*/ 198 w 600"/>
                <a:gd name="T3" fmla="*/ 120 h 1554"/>
                <a:gd name="T4" fmla="*/ 42 w 600"/>
                <a:gd name="T5" fmla="*/ 696 h 1554"/>
                <a:gd name="T6" fmla="*/ 0 w 600"/>
                <a:gd name="T7" fmla="*/ 1554 h 1554"/>
                <a:gd name="T8" fmla="*/ 0 60000 65536"/>
                <a:gd name="T9" fmla="*/ 0 60000 65536"/>
                <a:gd name="T10" fmla="*/ 0 60000 65536"/>
                <a:gd name="T11" fmla="*/ 0 60000 65536"/>
                <a:gd name="T12" fmla="*/ 0 w 600"/>
                <a:gd name="T13" fmla="*/ 0 h 1554"/>
                <a:gd name="T14" fmla="*/ 600 w 600"/>
                <a:gd name="T15" fmla="*/ 1554 h 1554"/>
              </a:gdLst>
              <a:ahLst/>
              <a:cxnLst>
                <a:cxn ang="T8">
                  <a:pos x="T0" y="T1"/>
                </a:cxn>
                <a:cxn ang="T9">
                  <a:pos x="T2" y="T3"/>
                </a:cxn>
                <a:cxn ang="T10">
                  <a:pos x="T4" y="T5"/>
                </a:cxn>
                <a:cxn ang="T11">
                  <a:pos x="T6" y="T7"/>
                </a:cxn>
              </a:cxnLst>
              <a:rect l="T12" t="T13" r="T14" b="T15"/>
              <a:pathLst>
                <a:path w="600" h="1554">
                  <a:moveTo>
                    <a:pt x="600" y="0"/>
                  </a:moveTo>
                  <a:cubicBezTo>
                    <a:pt x="533" y="20"/>
                    <a:pt x="291" y="4"/>
                    <a:pt x="198" y="120"/>
                  </a:cubicBezTo>
                  <a:cubicBezTo>
                    <a:pt x="105" y="236"/>
                    <a:pt x="75" y="457"/>
                    <a:pt x="42" y="696"/>
                  </a:cubicBezTo>
                  <a:cubicBezTo>
                    <a:pt x="9" y="935"/>
                    <a:pt x="9" y="1375"/>
                    <a:pt x="0" y="1554"/>
                  </a:cubicBezTo>
                </a:path>
              </a:pathLst>
            </a:custGeom>
            <a:noFill/>
            <a:ln w="12700">
              <a:solidFill>
                <a:srgbClr val="00CCFF"/>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2" name="Freeform 121"/>
            <p:cNvSpPr>
              <a:spLocks/>
            </p:cNvSpPr>
            <p:nvPr/>
          </p:nvSpPr>
          <p:spPr bwMode="auto">
            <a:xfrm>
              <a:off x="3089" y="2031"/>
              <a:ext cx="568" cy="1717"/>
            </a:xfrm>
            <a:custGeom>
              <a:avLst/>
              <a:gdLst>
                <a:gd name="T0" fmla="*/ 387 w 568"/>
                <a:gd name="T1" fmla="*/ 0 h 1717"/>
                <a:gd name="T2" fmla="*/ 40 w 568"/>
                <a:gd name="T3" fmla="*/ 103 h 1717"/>
                <a:gd name="T4" fmla="*/ 148 w 568"/>
                <a:gd name="T5" fmla="*/ 535 h 1717"/>
                <a:gd name="T6" fmla="*/ 412 w 568"/>
                <a:gd name="T7" fmla="*/ 931 h 1717"/>
                <a:gd name="T8" fmla="*/ 568 w 568"/>
                <a:gd name="T9" fmla="*/ 1717 h 1717"/>
                <a:gd name="T10" fmla="*/ 0 60000 65536"/>
                <a:gd name="T11" fmla="*/ 0 60000 65536"/>
                <a:gd name="T12" fmla="*/ 0 60000 65536"/>
                <a:gd name="T13" fmla="*/ 0 60000 65536"/>
                <a:gd name="T14" fmla="*/ 0 60000 65536"/>
                <a:gd name="T15" fmla="*/ 0 w 568"/>
                <a:gd name="T16" fmla="*/ 0 h 1717"/>
                <a:gd name="T17" fmla="*/ 568 w 568"/>
                <a:gd name="T18" fmla="*/ 1717 h 1717"/>
              </a:gdLst>
              <a:ahLst/>
              <a:cxnLst>
                <a:cxn ang="T10">
                  <a:pos x="T0" y="T1"/>
                </a:cxn>
                <a:cxn ang="T11">
                  <a:pos x="T2" y="T3"/>
                </a:cxn>
                <a:cxn ang="T12">
                  <a:pos x="T4" y="T5"/>
                </a:cxn>
                <a:cxn ang="T13">
                  <a:pos x="T6" y="T7"/>
                </a:cxn>
                <a:cxn ang="T14">
                  <a:pos x="T8" y="T9"/>
                </a:cxn>
              </a:cxnLst>
              <a:rect l="T15" t="T16" r="T17" b="T18"/>
              <a:pathLst>
                <a:path w="568" h="1717">
                  <a:moveTo>
                    <a:pt x="387" y="0"/>
                  </a:moveTo>
                  <a:cubicBezTo>
                    <a:pt x="329" y="17"/>
                    <a:pt x="80" y="14"/>
                    <a:pt x="40" y="103"/>
                  </a:cubicBezTo>
                  <a:cubicBezTo>
                    <a:pt x="0" y="192"/>
                    <a:pt x="86" y="397"/>
                    <a:pt x="148" y="535"/>
                  </a:cubicBezTo>
                  <a:cubicBezTo>
                    <a:pt x="210" y="673"/>
                    <a:pt x="342" y="734"/>
                    <a:pt x="412" y="931"/>
                  </a:cubicBezTo>
                  <a:cubicBezTo>
                    <a:pt x="482" y="1128"/>
                    <a:pt x="536" y="1553"/>
                    <a:pt x="568" y="1717"/>
                  </a:cubicBezTo>
                </a:path>
              </a:pathLst>
            </a:custGeom>
            <a:noFill/>
            <a:ln w="12700">
              <a:solidFill>
                <a:srgbClr val="00CCFF"/>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3" name="Freeform 122"/>
            <p:cNvSpPr>
              <a:spLocks/>
            </p:cNvSpPr>
            <p:nvPr/>
          </p:nvSpPr>
          <p:spPr bwMode="auto">
            <a:xfrm>
              <a:off x="4399" y="2034"/>
              <a:ext cx="611" cy="1647"/>
            </a:xfrm>
            <a:custGeom>
              <a:avLst/>
              <a:gdLst>
                <a:gd name="T0" fmla="*/ 212 w 611"/>
                <a:gd name="T1" fmla="*/ 22 h 1648"/>
                <a:gd name="T2" fmla="*/ 542 w 611"/>
                <a:gd name="T3" fmla="*/ 58 h 1648"/>
                <a:gd name="T4" fmla="*/ 548 w 611"/>
                <a:gd name="T5" fmla="*/ 370 h 1648"/>
                <a:gd name="T6" fmla="*/ 164 w 611"/>
                <a:gd name="T7" fmla="*/ 664 h 1648"/>
                <a:gd name="T8" fmla="*/ 20 w 611"/>
                <a:gd name="T9" fmla="*/ 1042 h 1648"/>
                <a:gd name="T10" fmla="*/ 44 w 611"/>
                <a:gd name="T11" fmla="*/ 1618 h 1648"/>
                <a:gd name="T12" fmla="*/ 0 60000 65536"/>
                <a:gd name="T13" fmla="*/ 0 60000 65536"/>
                <a:gd name="T14" fmla="*/ 0 60000 65536"/>
                <a:gd name="T15" fmla="*/ 0 60000 65536"/>
                <a:gd name="T16" fmla="*/ 0 60000 65536"/>
                <a:gd name="T17" fmla="*/ 0 60000 65536"/>
                <a:gd name="T18" fmla="*/ 0 w 611"/>
                <a:gd name="T19" fmla="*/ 0 h 1648"/>
                <a:gd name="T20" fmla="*/ 611 w 611"/>
                <a:gd name="T21" fmla="*/ 1648 h 1648"/>
              </a:gdLst>
              <a:ahLst/>
              <a:cxnLst>
                <a:cxn ang="T12">
                  <a:pos x="T0" y="T1"/>
                </a:cxn>
                <a:cxn ang="T13">
                  <a:pos x="T2" y="T3"/>
                </a:cxn>
                <a:cxn ang="T14">
                  <a:pos x="T4" y="T5"/>
                </a:cxn>
                <a:cxn ang="T15">
                  <a:pos x="T6" y="T7"/>
                </a:cxn>
                <a:cxn ang="T16">
                  <a:pos x="T8" y="T9"/>
                </a:cxn>
                <a:cxn ang="T17">
                  <a:pos x="T10" y="T11"/>
                </a:cxn>
              </a:cxnLst>
              <a:rect l="T18" t="T19" r="T20" b="T21"/>
              <a:pathLst>
                <a:path w="611" h="1648">
                  <a:moveTo>
                    <a:pt x="212" y="22"/>
                  </a:moveTo>
                  <a:cubicBezTo>
                    <a:pt x="267" y="28"/>
                    <a:pt x="486" y="0"/>
                    <a:pt x="542" y="58"/>
                  </a:cubicBezTo>
                  <a:cubicBezTo>
                    <a:pt x="598" y="116"/>
                    <a:pt x="611" y="269"/>
                    <a:pt x="548" y="370"/>
                  </a:cubicBezTo>
                  <a:cubicBezTo>
                    <a:pt x="485" y="471"/>
                    <a:pt x="252" y="547"/>
                    <a:pt x="164" y="664"/>
                  </a:cubicBezTo>
                  <a:cubicBezTo>
                    <a:pt x="76" y="781"/>
                    <a:pt x="40" y="908"/>
                    <a:pt x="20" y="1072"/>
                  </a:cubicBezTo>
                  <a:cubicBezTo>
                    <a:pt x="0" y="1236"/>
                    <a:pt x="39" y="1528"/>
                    <a:pt x="44" y="1648"/>
                  </a:cubicBezTo>
                </a:path>
              </a:pathLst>
            </a:custGeom>
            <a:noFill/>
            <a:ln w="12700">
              <a:solidFill>
                <a:srgbClr val="00CCFF"/>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4" name="Freeform 123"/>
            <p:cNvSpPr>
              <a:spLocks/>
            </p:cNvSpPr>
            <p:nvPr/>
          </p:nvSpPr>
          <p:spPr bwMode="auto">
            <a:xfrm>
              <a:off x="4623" y="2005"/>
              <a:ext cx="1095" cy="981"/>
            </a:xfrm>
            <a:custGeom>
              <a:avLst/>
              <a:gdLst>
                <a:gd name="T0" fmla="*/ 0 w 1095"/>
                <a:gd name="T1" fmla="*/ 45 h 981"/>
                <a:gd name="T2" fmla="*/ 438 w 1095"/>
                <a:gd name="T3" fmla="*/ 45 h 981"/>
                <a:gd name="T4" fmla="*/ 996 w 1095"/>
                <a:gd name="T5" fmla="*/ 105 h 981"/>
                <a:gd name="T6" fmla="*/ 1032 w 1095"/>
                <a:gd name="T7" fmla="*/ 675 h 981"/>
                <a:gd name="T8" fmla="*/ 822 w 1095"/>
                <a:gd name="T9" fmla="*/ 981 h 981"/>
                <a:gd name="T10" fmla="*/ 0 60000 65536"/>
                <a:gd name="T11" fmla="*/ 0 60000 65536"/>
                <a:gd name="T12" fmla="*/ 0 60000 65536"/>
                <a:gd name="T13" fmla="*/ 0 60000 65536"/>
                <a:gd name="T14" fmla="*/ 0 60000 65536"/>
                <a:gd name="T15" fmla="*/ 0 w 1095"/>
                <a:gd name="T16" fmla="*/ 0 h 981"/>
                <a:gd name="T17" fmla="*/ 1095 w 1095"/>
                <a:gd name="T18" fmla="*/ 981 h 981"/>
              </a:gdLst>
              <a:ahLst/>
              <a:cxnLst>
                <a:cxn ang="T10">
                  <a:pos x="T0" y="T1"/>
                </a:cxn>
                <a:cxn ang="T11">
                  <a:pos x="T2" y="T3"/>
                </a:cxn>
                <a:cxn ang="T12">
                  <a:pos x="T4" y="T5"/>
                </a:cxn>
                <a:cxn ang="T13">
                  <a:pos x="T6" y="T7"/>
                </a:cxn>
                <a:cxn ang="T14">
                  <a:pos x="T8" y="T9"/>
                </a:cxn>
              </a:cxnLst>
              <a:rect l="T15" t="T16" r="T17" b="T18"/>
              <a:pathLst>
                <a:path w="1095" h="981">
                  <a:moveTo>
                    <a:pt x="0" y="45"/>
                  </a:moveTo>
                  <a:cubicBezTo>
                    <a:pt x="73" y="45"/>
                    <a:pt x="272" y="35"/>
                    <a:pt x="438" y="45"/>
                  </a:cubicBezTo>
                  <a:cubicBezTo>
                    <a:pt x="604" y="55"/>
                    <a:pt x="897" y="0"/>
                    <a:pt x="996" y="105"/>
                  </a:cubicBezTo>
                  <a:cubicBezTo>
                    <a:pt x="1095" y="210"/>
                    <a:pt x="1061" y="529"/>
                    <a:pt x="1032" y="675"/>
                  </a:cubicBezTo>
                  <a:cubicBezTo>
                    <a:pt x="1003" y="821"/>
                    <a:pt x="866" y="917"/>
                    <a:pt x="822" y="981"/>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5" name="Freeform 124"/>
            <p:cNvSpPr>
              <a:spLocks/>
            </p:cNvSpPr>
            <p:nvPr/>
          </p:nvSpPr>
          <p:spPr bwMode="auto">
            <a:xfrm>
              <a:off x="4863" y="2218"/>
              <a:ext cx="529" cy="780"/>
            </a:xfrm>
            <a:custGeom>
              <a:avLst/>
              <a:gdLst>
                <a:gd name="T0" fmla="*/ 0 w 529"/>
                <a:gd name="T1" fmla="*/ 18 h 780"/>
                <a:gd name="T2" fmla="*/ 276 w 529"/>
                <a:gd name="T3" fmla="*/ 54 h 780"/>
                <a:gd name="T4" fmla="*/ 492 w 529"/>
                <a:gd name="T5" fmla="*/ 342 h 780"/>
                <a:gd name="T6" fmla="*/ 498 w 529"/>
                <a:gd name="T7" fmla="*/ 780 h 780"/>
                <a:gd name="T8" fmla="*/ 0 60000 65536"/>
                <a:gd name="T9" fmla="*/ 0 60000 65536"/>
                <a:gd name="T10" fmla="*/ 0 60000 65536"/>
                <a:gd name="T11" fmla="*/ 0 60000 65536"/>
                <a:gd name="T12" fmla="*/ 0 w 529"/>
                <a:gd name="T13" fmla="*/ 0 h 780"/>
                <a:gd name="T14" fmla="*/ 529 w 529"/>
                <a:gd name="T15" fmla="*/ 780 h 780"/>
              </a:gdLst>
              <a:ahLst/>
              <a:cxnLst>
                <a:cxn ang="T8">
                  <a:pos x="T0" y="T1"/>
                </a:cxn>
                <a:cxn ang="T9">
                  <a:pos x="T2" y="T3"/>
                </a:cxn>
                <a:cxn ang="T10">
                  <a:pos x="T4" y="T5"/>
                </a:cxn>
                <a:cxn ang="T11">
                  <a:pos x="T6" y="T7"/>
                </a:cxn>
              </a:cxnLst>
              <a:rect l="T12" t="T13" r="T14" b="T15"/>
              <a:pathLst>
                <a:path w="529" h="780">
                  <a:moveTo>
                    <a:pt x="0" y="18"/>
                  </a:moveTo>
                  <a:cubicBezTo>
                    <a:pt x="46" y="24"/>
                    <a:pt x="194" y="0"/>
                    <a:pt x="276" y="54"/>
                  </a:cubicBezTo>
                  <a:cubicBezTo>
                    <a:pt x="358" y="108"/>
                    <a:pt x="455" y="221"/>
                    <a:pt x="492" y="342"/>
                  </a:cubicBezTo>
                  <a:cubicBezTo>
                    <a:pt x="529" y="463"/>
                    <a:pt x="497" y="689"/>
                    <a:pt x="498" y="780"/>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6" name="Freeform 125"/>
            <p:cNvSpPr>
              <a:spLocks/>
            </p:cNvSpPr>
            <p:nvPr/>
          </p:nvSpPr>
          <p:spPr bwMode="auto">
            <a:xfrm>
              <a:off x="4731" y="2230"/>
              <a:ext cx="509" cy="1391"/>
            </a:xfrm>
            <a:custGeom>
              <a:avLst/>
              <a:gdLst>
                <a:gd name="T0" fmla="*/ 144 w 509"/>
                <a:gd name="T1" fmla="*/ 0 h 1392"/>
                <a:gd name="T2" fmla="*/ 426 w 509"/>
                <a:gd name="T3" fmla="*/ 66 h 1392"/>
                <a:gd name="T4" fmla="*/ 444 w 509"/>
                <a:gd name="T5" fmla="*/ 366 h 1392"/>
                <a:gd name="T6" fmla="*/ 36 w 509"/>
                <a:gd name="T7" fmla="*/ 642 h 1392"/>
                <a:gd name="T8" fmla="*/ 228 w 509"/>
                <a:gd name="T9" fmla="*/ 1362 h 1392"/>
                <a:gd name="T10" fmla="*/ 0 60000 65536"/>
                <a:gd name="T11" fmla="*/ 0 60000 65536"/>
                <a:gd name="T12" fmla="*/ 0 60000 65536"/>
                <a:gd name="T13" fmla="*/ 0 60000 65536"/>
                <a:gd name="T14" fmla="*/ 0 60000 65536"/>
                <a:gd name="T15" fmla="*/ 0 w 509"/>
                <a:gd name="T16" fmla="*/ 0 h 1392"/>
                <a:gd name="T17" fmla="*/ 509 w 509"/>
                <a:gd name="T18" fmla="*/ 1392 h 1392"/>
              </a:gdLst>
              <a:ahLst/>
              <a:cxnLst>
                <a:cxn ang="T10">
                  <a:pos x="T0" y="T1"/>
                </a:cxn>
                <a:cxn ang="T11">
                  <a:pos x="T2" y="T3"/>
                </a:cxn>
                <a:cxn ang="T12">
                  <a:pos x="T4" y="T5"/>
                </a:cxn>
                <a:cxn ang="T13">
                  <a:pos x="T6" y="T7"/>
                </a:cxn>
                <a:cxn ang="T14">
                  <a:pos x="T8" y="T9"/>
                </a:cxn>
              </a:cxnLst>
              <a:rect l="T15" t="T16" r="T17" b="T18"/>
              <a:pathLst>
                <a:path w="509" h="1392">
                  <a:moveTo>
                    <a:pt x="144" y="0"/>
                  </a:moveTo>
                  <a:cubicBezTo>
                    <a:pt x="191" y="11"/>
                    <a:pt x="376" y="5"/>
                    <a:pt x="426" y="66"/>
                  </a:cubicBezTo>
                  <a:cubicBezTo>
                    <a:pt x="476" y="127"/>
                    <a:pt x="509" y="270"/>
                    <a:pt x="444" y="366"/>
                  </a:cubicBezTo>
                  <a:cubicBezTo>
                    <a:pt x="379" y="462"/>
                    <a:pt x="72" y="471"/>
                    <a:pt x="36" y="642"/>
                  </a:cubicBezTo>
                  <a:cubicBezTo>
                    <a:pt x="0" y="813"/>
                    <a:pt x="188" y="1236"/>
                    <a:pt x="228" y="1392"/>
                  </a:cubicBezTo>
                </a:path>
              </a:pathLst>
            </a:custGeom>
            <a:noFill/>
            <a:ln w="12700">
              <a:solidFill>
                <a:srgbClr val="00CC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7" name="Freeform 126"/>
            <p:cNvSpPr>
              <a:spLocks/>
            </p:cNvSpPr>
            <p:nvPr/>
          </p:nvSpPr>
          <p:spPr bwMode="auto">
            <a:xfrm>
              <a:off x="2859" y="1468"/>
              <a:ext cx="2106" cy="2100"/>
            </a:xfrm>
            <a:custGeom>
              <a:avLst/>
              <a:gdLst>
                <a:gd name="T0" fmla="*/ 2106 w 2106"/>
                <a:gd name="T1" fmla="*/ 0 h 2100"/>
                <a:gd name="T2" fmla="*/ 960 w 2106"/>
                <a:gd name="T3" fmla="*/ 228 h 2100"/>
                <a:gd name="T4" fmla="*/ 252 w 2106"/>
                <a:gd name="T5" fmla="*/ 792 h 2100"/>
                <a:gd name="T6" fmla="*/ 0 w 2106"/>
                <a:gd name="T7" fmla="*/ 2100 h 2100"/>
                <a:gd name="T8" fmla="*/ 0 60000 65536"/>
                <a:gd name="T9" fmla="*/ 0 60000 65536"/>
                <a:gd name="T10" fmla="*/ 0 60000 65536"/>
                <a:gd name="T11" fmla="*/ 0 60000 65536"/>
                <a:gd name="T12" fmla="*/ 0 w 2106"/>
                <a:gd name="T13" fmla="*/ 0 h 2100"/>
                <a:gd name="T14" fmla="*/ 2106 w 2106"/>
                <a:gd name="T15" fmla="*/ 2100 h 2100"/>
              </a:gdLst>
              <a:ahLst/>
              <a:cxnLst>
                <a:cxn ang="T8">
                  <a:pos x="T0" y="T1"/>
                </a:cxn>
                <a:cxn ang="T9">
                  <a:pos x="T2" y="T3"/>
                </a:cxn>
                <a:cxn ang="T10">
                  <a:pos x="T4" y="T5"/>
                </a:cxn>
                <a:cxn ang="T11">
                  <a:pos x="T6" y="T7"/>
                </a:cxn>
              </a:cxnLst>
              <a:rect l="T12" t="T13" r="T14" b="T15"/>
              <a:pathLst>
                <a:path w="2106" h="2100">
                  <a:moveTo>
                    <a:pt x="2106" y="0"/>
                  </a:moveTo>
                  <a:cubicBezTo>
                    <a:pt x="1915" y="38"/>
                    <a:pt x="1269" y="96"/>
                    <a:pt x="960" y="228"/>
                  </a:cubicBezTo>
                  <a:cubicBezTo>
                    <a:pt x="651" y="360"/>
                    <a:pt x="412" y="480"/>
                    <a:pt x="252" y="792"/>
                  </a:cubicBezTo>
                  <a:cubicBezTo>
                    <a:pt x="92" y="1104"/>
                    <a:pt x="53" y="1827"/>
                    <a:pt x="0" y="2100"/>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8" name="Freeform 127"/>
            <p:cNvSpPr>
              <a:spLocks/>
            </p:cNvSpPr>
            <p:nvPr/>
          </p:nvSpPr>
          <p:spPr bwMode="auto">
            <a:xfrm>
              <a:off x="3523" y="1468"/>
              <a:ext cx="1436" cy="2274"/>
            </a:xfrm>
            <a:custGeom>
              <a:avLst/>
              <a:gdLst>
                <a:gd name="T0" fmla="*/ 1436 w 1436"/>
                <a:gd name="T1" fmla="*/ 0 h 2274"/>
                <a:gd name="T2" fmla="*/ 434 w 1436"/>
                <a:gd name="T3" fmla="*/ 228 h 2274"/>
                <a:gd name="T4" fmla="*/ 68 w 1436"/>
                <a:gd name="T5" fmla="*/ 954 h 2274"/>
                <a:gd name="T6" fmla="*/ 26 w 1436"/>
                <a:gd name="T7" fmla="*/ 2274 h 2274"/>
                <a:gd name="T8" fmla="*/ 0 60000 65536"/>
                <a:gd name="T9" fmla="*/ 0 60000 65536"/>
                <a:gd name="T10" fmla="*/ 0 60000 65536"/>
                <a:gd name="T11" fmla="*/ 0 60000 65536"/>
                <a:gd name="T12" fmla="*/ 0 w 1436"/>
                <a:gd name="T13" fmla="*/ 0 h 2274"/>
                <a:gd name="T14" fmla="*/ 1436 w 1436"/>
                <a:gd name="T15" fmla="*/ 2274 h 2274"/>
              </a:gdLst>
              <a:ahLst/>
              <a:cxnLst>
                <a:cxn ang="T8">
                  <a:pos x="T0" y="T1"/>
                </a:cxn>
                <a:cxn ang="T9">
                  <a:pos x="T2" y="T3"/>
                </a:cxn>
                <a:cxn ang="T10">
                  <a:pos x="T4" y="T5"/>
                </a:cxn>
                <a:cxn ang="T11">
                  <a:pos x="T6" y="T7"/>
                </a:cxn>
              </a:cxnLst>
              <a:rect l="T12" t="T13" r="T14" b="T15"/>
              <a:pathLst>
                <a:path w="1436" h="2274">
                  <a:moveTo>
                    <a:pt x="1436" y="0"/>
                  </a:moveTo>
                  <a:cubicBezTo>
                    <a:pt x="1269" y="37"/>
                    <a:pt x="662" y="69"/>
                    <a:pt x="434" y="228"/>
                  </a:cubicBezTo>
                  <a:cubicBezTo>
                    <a:pt x="206" y="387"/>
                    <a:pt x="136" y="613"/>
                    <a:pt x="68" y="954"/>
                  </a:cubicBezTo>
                  <a:cubicBezTo>
                    <a:pt x="0" y="1295"/>
                    <a:pt x="35" y="1999"/>
                    <a:pt x="26" y="2274"/>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19" name="Freeform 128"/>
            <p:cNvSpPr>
              <a:spLocks/>
            </p:cNvSpPr>
            <p:nvPr/>
          </p:nvSpPr>
          <p:spPr bwMode="auto">
            <a:xfrm>
              <a:off x="3008" y="1767"/>
              <a:ext cx="1932" cy="1836"/>
            </a:xfrm>
            <a:custGeom>
              <a:avLst/>
              <a:gdLst>
                <a:gd name="T0" fmla="*/ 158 w 2106"/>
                <a:gd name="T1" fmla="*/ 0 h 2100"/>
                <a:gd name="T2" fmla="*/ 72 w 2106"/>
                <a:gd name="T3" fmla="*/ 3 h 2100"/>
                <a:gd name="T4" fmla="*/ 20 w 2106"/>
                <a:gd name="T5" fmla="*/ 14 h 2100"/>
                <a:gd name="T6" fmla="*/ 0 w 2106"/>
                <a:gd name="T7" fmla="*/ 38 h 2100"/>
                <a:gd name="T8" fmla="*/ 0 60000 65536"/>
                <a:gd name="T9" fmla="*/ 0 60000 65536"/>
                <a:gd name="T10" fmla="*/ 0 60000 65536"/>
                <a:gd name="T11" fmla="*/ 0 60000 65536"/>
                <a:gd name="T12" fmla="*/ 0 w 2106"/>
                <a:gd name="T13" fmla="*/ 0 h 2100"/>
                <a:gd name="T14" fmla="*/ 2106 w 2106"/>
                <a:gd name="T15" fmla="*/ 2100 h 2100"/>
              </a:gdLst>
              <a:ahLst/>
              <a:cxnLst>
                <a:cxn ang="T8">
                  <a:pos x="T0" y="T1"/>
                </a:cxn>
                <a:cxn ang="T9">
                  <a:pos x="T2" y="T3"/>
                </a:cxn>
                <a:cxn ang="T10">
                  <a:pos x="T4" y="T5"/>
                </a:cxn>
                <a:cxn ang="T11">
                  <a:pos x="T6" y="T7"/>
                </a:cxn>
              </a:cxnLst>
              <a:rect l="T12" t="T13" r="T14" b="T15"/>
              <a:pathLst>
                <a:path w="2106" h="2100">
                  <a:moveTo>
                    <a:pt x="2106" y="0"/>
                  </a:moveTo>
                  <a:cubicBezTo>
                    <a:pt x="1915" y="38"/>
                    <a:pt x="1269" y="96"/>
                    <a:pt x="960" y="228"/>
                  </a:cubicBezTo>
                  <a:cubicBezTo>
                    <a:pt x="651" y="360"/>
                    <a:pt x="412" y="480"/>
                    <a:pt x="252" y="792"/>
                  </a:cubicBezTo>
                  <a:cubicBezTo>
                    <a:pt x="92" y="1104"/>
                    <a:pt x="53" y="1827"/>
                    <a:pt x="0" y="2100"/>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0" name="Freeform 129"/>
            <p:cNvSpPr>
              <a:spLocks/>
            </p:cNvSpPr>
            <p:nvPr/>
          </p:nvSpPr>
          <p:spPr bwMode="auto">
            <a:xfrm>
              <a:off x="4007" y="1767"/>
              <a:ext cx="994" cy="2040"/>
            </a:xfrm>
            <a:custGeom>
              <a:avLst/>
              <a:gdLst>
                <a:gd name="T0" fmla="*/ 927 w 994"/>
                <a:gd name="T1" fmla="*/ 0 h 2041"/>
                <a:gd name="T2" fmla="*/ 424 w 994"/>
                <a:gd name="T3" fmla="*/ 151 h 2041"/>
                <a:gd name="T4" fmla="*/ 58 w 994"/>
                <a:gd name="T5" fmla="*/ 655 h 2041"/>
                <a:gd name="T6" fmla="*/ 76 w 994"/>
                <a:gd name="T7" fmla="*/ 1327 h 2041"/>
                <a:gd name="T8" fmla="*/ 352 w 994"/>
                <a:gd name="T9" fmla="*/ 1753 h 2041"/>
                <a:gd name="T10" fmla="*/ 994 w 994"/>
                <a:gd name="T11" fmla="*/ 2011 h 2041"/>
                <a:gd name="T12" fmla="*/ 0 60000 65536"/>
                <a:gd name="T13" fmla="*/ 0 60000 65536"/>
                <a:gd name="T14" fmla="*/ 0 60000 65536"/>
                <a:gd name="T15" fmla="*/ 0 60000 65536"/>
                <a:gd name="T16" fmla="*/ 0 60000 65536"/>
                <a:gd name="T17" fmla="*/ 0 60000 65536"/>
                <a:gd name="T18" fmla="*/ 0 w 994"/>
                <a:gd name="T19" fmla="*/ 0 h 2041"/>
                <a:gd name="T20" fmla="*/ 994 w 994"/>
                <a:gd name="T21" fmla="*/ 2041 h 2041"/>
              </a:gdLst>
              <a:ahLst/>
              <a:cxnLst>
                <a:cxn ang="T12">
                  <a:pos x="T0" y="T1"/>
                </a:cxn>
                <a:cxn ang="T13">
                  <a:pos x="T2" y="T3"/>
                </a:cxn>
                <a:cxn ang="T14">
                  <a:pos x="T4" y="T5"/>
                </a:cxn>
                <a:cxn ang="T15">
                  <a:pos x="T6" y="T7"/>
                </a:cxn>
                <a:cxn ang="T16">
                  <a:pos x="T8" y="T9"/>
                </a:cxn>
                <a:cxn ang="T17">
                  <a:pos x="T10" y="T11"/>
                </a:cxn>
              </a:cxnLst>
              <a:rect l="T18" t="T19" r="T20" b="T21"/>
              <a:pathLst>
                <a:path w="994" h="2041">
                  <a:moveTo>
                    <a:pt x="927" y="0"/>
                  </a:moveTo>
                  <a:cubicBezTo>
                    <a:pt x="843" y="25"/>
                    <a:pt x="569" y="42"/>
                    <a:pt x="424" y="151"/>
                  </a:cubicBezTo>
                  <a:cubicBezTo>
                    <a:pt x="279" y="260"/>
                    <a:pt x="116" y="454"/>
                    <a:pt x="58" y="655"/>
                  </a:cubicBezTo>
                  <a:cubicBezTo>
                    <a:pt x="0" y="856"/>
                    <a:pt x="27" y="1169"/>
                    <a:pt x="76" y="1357"/>
                  </a:cubicBezTo>
                  <a:cubicBezTo>
                    <a:pt x="125" y="1545"/>
                    <a:pt x="199" y="1669"/>
                    <a:pt x="352" y="1783"/>
                  </a:cubicBezTo>
                  <a:cubicBezTo>
                    <a:pt x="505" y="1897"/>
                    <a:pt x="860" y="1987"/>
                    <a:pt x="994" y="2041"/>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1" name="Freeform 130"/>
            <p:cNvSpPr>
              <a:spLocks/>
            </p:cNvSpPr>
            <p:nvPr/>
          </p:nvSpPr>
          <p:spPr bwMode="auto">
            <a:xfrm>
              <a:off x="4288" y="1945"/>
              <a:ext cx="701" cy="1743"/>
            </a:xfrm>
            <a:custGeom>
              <a:avLst/>
              <a:gdLst>
                <a:gd name="T0" fmla="*/ 639 w 701"/>
                <a:gd name="T1" fmla="*/ 0 h 1742"/>
                <a:gd name="T2" fmla="*/ 329 w 701"/>
                <a:gd name="T3" fmla="*/ 98 h 1742"/>
                <a:gd name="T4" fmla="*/ 59 w 701"/>
                <a:gd name="T5" fmla="*/ 476 h 1742"/>
                <a:gd name="T6" fmla="*/ 29 w 701"/>
                <a:gd name="T7" fmla="*/ 1046 h 1742"/>
                <a:gd name="T8" fmla="*/ 233 w 701"/>
                <a:gd name="T9" fmla="*/ 1454 h 1742"/>
                <a:gd name="T10" fmla="*/ 701 w 701"/>
                <a:gd name="T11" fmla="*/ 1772 h 1742"/>
                <a:gd name="T12" fmla="*/ 0 60000 65536"/>
                <a:gd name="T13" fmla="*/ 0 60000 65536"/>
                <a:gd name="T14" fmla="*/ 0 60000 65536"/>
                <a:gd name="T15" fmla="*/ 0 60000 65536"/>
                <a:gd name="T16" fmla="*/ 0 60000 65536"/>
                <a:gd name="T17" fmla="*/ 0 60000 65536"/>
                <a:gd name="T18" fmla="*/ 0 w 701"/>
                <a:gd name="T19" fmla="*/ 0 h 1742"/>
                <a:gd name="T20" fmla="*/ 701 w 701"/>
                <a:gd name="T21" fmla="*/ 1742 h 1742"/>
              </a:gdLst>
              <a:ahLst/>
              <a:cxnLst>
                <a:cxn ang="T12">
                  <a:pos x="T0" y="T1"/>
                </a:cxn>
                <a:cxn ang="T13">
                  <a:pos x="T2" y="T3"/>
                </a:cxn>
                <a:cxn ang="T14">
                  <a:pos x="T4" y="T5"/>
                </a:cxn>
                <a:cxn ang="T15">
                  <a:pos x="T6" y="T7"/>
                </a:cxn>
                <a:cxn ang="T16">
                  <a:pos x="T8" y="T9"/>
                </a:cxn>
                <a:cxn ang="T17">
                  <a:pos x="T10" y="T11"/>
                </a:cxn>
              </a:cxnLst>
              <a:rect l="T18" t="T19" r="T20" b="T21"/>
              <a:pathLst>
                <a:path w="701" h="1742">
                  <a:moveTo>
                    <a:pt x="639" y="0"/>
                  </a:moveTo>
                  <a:cubicBezTo>
                    <a:pt x="587" y="16"/>
                    <a:pt x="426" y="19"/>
                    <a:pt x="329" y="98"/>
                  </a:cubicBezTo>
                  <a:cubicBezTo>
                    <a:pt x="232" y="177"/>
                    <a:pt x="109" y="323"/>
                    <a:pt x="59" y="476"/>
                  </a:cubicBezTo>
                  <a:cubicBezTo>
                    <a:pt x="9" y="629"/>
                    <a:pt x="0" y="858"/>
                    <a:pt x="29" y="1016"/>
                  </a:cubicBezTo>
                  <a:cubicBezTo>
                    <a:pt x="58" y="1174"/>
                    <a:pt x="121" y="1303"/>
                    <a:pt x="233" y="1424"/>
                  </a:cubicBezTo>
                  <a:cubicBezTo>
                    <a:pt x="345" y="1545"/>
                    <a:pt x="603" y="1676"/>
                    <a:pt x="701" y="1742"/>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2" name="Freeform 131"/>
            <p:cNvSpPr>
              <a:spLocks/>
            </p:cNvSpPr>
            <p:nvPr/>
          </p:nvSpPr>
          <p:spPr bwMode="auto">
            <a:xfrm>
              <a:off x="4527" y="2151"/>
              <a:ext cx="462" cy="1429"/>
            </a:xfrm>
            <a:custGeom>
              <a:avLst/>
              <a:gdLst>
                <a:gd name="T0" fmla="*/ 408 w 462"/>
                <a:gd name="T1" fmla="*/ 0 h 1428"/>
                <a:gd name="T2" fmla="*/ 234 w 462"/>
                <a:gd name="T3" fmla="*/ 66 h 1428"/>
                <a:gd name="T4" fmla="*/ 54 w 462"/>
                <a:gd name="T5" fmla="*/ 318 h 1428"/>
                <a:gd name="T6" fmla="*/ 12 w 462"/>
                <a:gd name="T7" fmla="*/ 696 h 1428"/>
                <a:gd name="T8" fmla="*/ 126 w 462"/>
                <a:gd name="T9" fmla="*/ 1116 h 1428"/>
                <a:gd name="T10" fmla="*/ 462 w 462"/>
                <a:gd name="T11" fmla="*/ 1458 h 1428"/>
                <a:gd name="T12" fmla="*/ 0 60000 65536"/>
                <a:gd name="T13" fmla="*/ 0 60000 65536"/>
                <a:gd name="T14" fmla="*/ 0 60000 65536"/>
                <a:gd name="T15" fmla="*/ 0 60000 65536"/>
                <a:gd name="T16" fmla="*/ 0 60000 65536"/>
                <a:gd name="T17" fmla="*/ 0 60000 65536"/>
                <a:gd name="T18" fmla="*/ 0 w 462"/>
                <a:gd name="T19" fmla="*/ 0 h 1428"/>
                <a:gd name="T20" fmla="*/ 462 w 462"/>
                <a:gd name="T21" fmla="*/ 1428 h 1428"/>
              </a:gdLst>
              <a:ahLst/>
              <a:cxnLst>
                <a:cxn ang="T12">
                  <a:pos x="T0" y="T1"/>
                </a:cxn>
                <a:cxn ang="T13">
                  <a:pos x="T2" y="T3"/>
                </a:cxn>
                <a:cxn ang="T14">
                  <a:pos x="T4" y="T5"/>
                </a:cxn>
                <a:cxn ang="T15">
                  <a:pos x="T6" y="T7"/>
                </a:cxn>
                <a:cxn ang="T16">
                  <a:pos x="T8" y="T9"/>
                </a:cxn>
                <a:cxn ang="T17">
                  <a:pos x="T10" y="T11"/>
                </a:cxn>
              </a:cxnLst>
              <a:rect l="T18" t="T19" r="T20" b="T21"/>
              <a:pathLst>
                <a:path w="462" h="1428">
                  <a:moveTo>
                    <a:pt x="408" y="0"/>
                  </a:moveTo>
                  <a:cubicBezTo>
                    <a:pt x="379" y="11"/>
                    <a:pt x="293" y="13"/>
                    <a:pt x="234" y="66"/>
                  </a:cubicBezTo>
                  <a:cubicBezTo>
                    <a:pt x="175" y="119"/>
                    <a:pt x="91" y="213"/>
                    <a:pt x="54" y="318"/>
                  </a:cubicBezTo>
                  <a:cubicBezTo>
                    <a:pt x="17" y="423"/>
                    <a:pt x="0" y="568"/>
                    <a:pt x="12" y="696"/>
                  </a:cubicBezTo>
                  <a:cubicBezTo>
                    <a:pt x="24" y="824"/>
                    <a:pt x="51" y="964"/>
                    <a:pt x="126" y="1086"/>
                  </a:cubicBezTo>
                  <a:cubicBezTo>
                    <a:pt x="201" y="1208"/>
                    <a:pt x="392" y="1357"/>
                    <a:pt x="462" y="1428"/>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3" name="Freeform 132"/>
            <p:cNvSpPr>
              <a:spLocks/>
            </p:cNvSpPr>
            <p:nvPr/>
          </p:nvSpPr>
          <p:spPr bwMode="auto">
            <a:xfrm>
              <a:off x="4693" y="2351"/>
              <a:ext cx="332" cy="1127"/>
            </a:xfrm>
            <a:custGeom>
              <a:avLst/>
              <a:gdLst>
                <a:gd name="T0" fmla="*/ 230 w 332"/>
                <a:gd name="T1" fmla="*/ 0 h 1128"/>
                <a:gd name="T2" fmla="*/ 92 w 332"/>
                <a:gd name="T3" fmla="*/ 72 h 1128"/>
                <a:gd name="T4" fmla="*/ 2 w 332"/>
                <a:gd name="T5" fmla="*/ 360 h 1128"/>
                <a:gd name="T6" fmla="*/ 80 w 332"/>
                <a:gd name="T7" fmla="*/ 690 h 1128"/>
                <a:gd name="T8" fmla="*/ 332 w 332"/>
                <a:gd name="T9" fmla="*/ 1098 h 1128"/>
                <a:gd name="T10" fmla="*/ 0 60000 65536"/>
                <a:gd name="T11" fmla="*/ 0 60000 65536"/>
                <a:gd name="T12" fmla="*/ 0 60000 65536"/>
                <a:gd name="T13" fmla="*/ 0 60000 65536"/>
                <a:gd name="T14" fmla="*/ 0 60000 65536"/>
                <a:gd name="T15" fmla="*/ 0 w 332"/>
                <a:gd name="T16" fmla="*/ 0 h 1128"/>
                <a:gd name="T17" fmla="*/ 332 w 332"/>
                <a:gd name="T18" fmla="*/ 1128 h 1128"/>
              </a:gdLst>
              <a:ahLst/>
              <a:cxnLst>
                <a:cxn ang="T10">
                  <a:pos x="T0" y="T1"/>
                </a:cxn>
                <a:cxn ang="T11">
                  <a:pos x="T2" y="T3"/>
                </a:cxn>
                <a:cxn ang="T12">
                  <a:pos x="T4" y="T5"/>
                </a:cxn>
                <a:cxn ang="T13">
                  <a:pos x="T6" y="T7"/>
                </a:cxn>
                <a:cxn ang="T14">
                  <a:pos x="T8" y="T9"/>
                </a:cxn>
              </a:cxnLst>
              <a:rect l="T15" t="T16" r="T17" b="T18"/>
              <a:pathLst>
                <a:path w="332" h="1128">
                  <a:moveTo>
                    <a:pt x="230" y="0"/>
                  </a:moveTo>
                  <a:cubicBezTo>
                    <a:pt x="207" y="12"/>
                    <a:pt x="130" y="12"/>
                    <a:pt x="92" y="72"/>
                  </a:cubicBezTo>
                  <a:cubicBezTo>
                    <a:pt x="54" y="132"/>
                    <a:pt x="4" y="252"/>
                    <a:pt x="2" y="360"/>
                  </a:cubicBezTo>
                  <a:cubicBezTo>
                    <a:pt x="0" y="468"/>
                    <a:pt x="25" y="592"/>
                    <a:pt x="80" y="720"/>
                  </a:cubicBezTo>
                  <a:cubicBezTo>
                    <a:pt x="135" y="848"/>
                    <a:pt x="280" y="1043"/>
                    <a:pt x="332" y="1128"/>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4" name="Freeform 133"/>
            <p:cNvSpPr>
              <a:spLocks/>
            </p:cNvSpPr>
            <p:nvPr/>
          </p:nvSpPr>
          <p:spPr bwMode="auto">
            <a:xfrm>
              <a:off x="4827" y="2530"/>
              <a:ext cx="300" cy="918"/>
            </a:xfrm>
            <a:custGeom>
              <a:avLst/>
              <a:gdLst>
                <a:gd name="T0" fmla="*/ 126 w 300"/>
                <a:gd name="T1" fmla="*/ 0 h 918"/>
                <a:gd name="T2" fmla="*/ 24 w 300"/>
                <a:gd name="T3" fmla="*/ 72 h 918"/>
                <a:gd name="T4" fmla="*/ 24 w 300"/>
                <a:gd name="T5" fmla="*/ 372 h 918"/>
                <a:gd name="T6" fmla="*/ 168 w 300"/>
                <a:gd name="T7" fmla="*/ 642 h 918"/>
                <a:gd name="T8" fmla="*/ 300 w 300"/>
                <a:gd name="T9" fmla="*/ 918 h 918"/>
                <a:gd name="T10" fmla="*/ 0 60000 65536"/>
                <a:gd name="T11" fmla="*/ 0 60000 65536"/>
                <a:gd name="T12" fmla="*/ 0 60000 65536"/>
                <a:gd name="T13" fmla="*/ 0 60000 65536"/>
                <a:gd name="T14" fmla="*/ 0 60000 65536"/>
                <a:gd name="T15" fmla="*/ 0 w 300"/>
                <a:gd name="T16" fmla="*/ 0 h 918"/>
                <a:gd name="T17" fmla="*/ 300 w 300"/>
                <a:gd name="T18" fmla="*/ 918 h 918"/>
              </a:gdLst>
              <a:ahLst/>
              <a:cxnLst>
                <a:cxn ang="T10">
                  <a:pos x="T0" y="T1"/>
                </a:cxn>
                <a:cxn ang="T11">
                  <a:pos x="T2" y="T3"/>
                </a:cxn>
                <a:cxn ang="T12">
                  <a:pos x="T4" y="T5"/>
                </a:cxn>
                <a:cxn ang="T13">
                  <a:pos x="T6" y="T7"/>
                </a:cxn>
                <a:cxn ang="T14">
                  <a:pos x="T8" y="T9"/>
                </a:cxn>
              </a:cxnLst>
              <a:rect l="T15" t="T16" r="T17" b="T18"/>
              <a:pathLst>
                <a:path w="300" h="918">
                  <a:moveTo>
                    <a:pt x="126" y="0"/>
                  </a:moveTo>
                  <a:cubicBezTo>
                    <a:pt x="108" y="12"/>
                    <a:pt x="41" y="10"/>
                    <a:pt x="24" y="72"/>
                  </a:cubicBezTo>
                  <a:cubicBezTo>
                    <a:pt x="7" y="134"/>
                    <a:pt x="0" y="277"/>
                    <a:pt x="24" y="372"/>
                  </a:cubicBezTo>
                  <a:cubicBezTo>
                    <a:pt x="48" y="467"/>
                    <a:pt x="122" y="551"/>
                    <a:pt x="168" y="642"/>
                  </a:cubicBezTo>
                  <a:cubicBezTo>
                    <a:pt x="214" y="733"/>
                    <a:pt x="273" y="861"/>
                    <a:pt x="300" y="918"/>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5" name="Freeform 134"/>
            <p:cNvSpPr>
              <a:spLocks/>
            </p:cNvSpPr>
            <p:nvPr/>
          </p:nvSpPr>
          <p:spPr bwMode="auto">
            <a:xfrm>
              <a:off x="4459" y="1941"/>
              <a:ext cx="740" cy="1230"/>
            </a:xfrm>
            <a:custGeom>
              <a:avLst/>
              <a:gdLst>
                <a:gd name="T0" fmla="*/ 464 w 740"/>
                <a:gd name="T1" fmla="*/ 0 h 1230"/>
                <a:gd name="T2" fmla="*/ 182 w 740"/>
                <a:gd name="T3" fmla="*/ 108 h 1230"/>
                <a:gd name="T4" fmla="*/ 1 w 740"/>
                <a:gd name="T5" fmla="*/ 593 h 1230"/>
                <a:gd name="T6" fmla="*/ 176 w 740"/>
                <a:gd name="T7" fmla="*/ 1104 h 1230"/>
                <a:gd name="T8" fmla="*/ 740 w 740"/>
                <a:gd name="T9" fmla="*/ 1230 h 1230"/>
                <a:gd name="T10" fmla="*/ 0 60000 65536"/>
                <a:gd name="T11" fmla="*/ 0 60000 65536"/>
                <a:gd name="T12" fmla="*/ 0 60000 65536"/>
                <a:gd name="T13" fmla="*/ 0 60000 65536"/>
                <a:gd name="T14" fmla="*/ 0 60000 65536"/>
                <a:gd name="T15" fmla="*/ 0 w 740"/>
                <a:gd name="T16" fmla="*/ 0 h 1230"/>
                <a:gd name="T17" fmla="*/ 740 w 740"/>
                <a:gd name="T18" fmla="*/ 1230 h 1230"/>
              </a:gdLst>
              <a:ahLst/>
              <a:cxnLst>
                <a:cxn ang="T10">
                  <a:pos x="T0" y="T1"/>
                </a:cxn>
                <a:cxn ang="T11">
                  <a:pos x="T2" y="T3"/>
                </a:cxn>
                <a:cxn ang="T12">
                  <a:pos x="T4" y="T5"/>
                </a:cxn>
                <a:cxn ang="T13">
                  <a:pos x="T6" y="T7"/>
                </a:cxn>
                <a:cxn ang="T14">
                  <a:pos x="T8" y="T9"/>
                </a:cxn>
              </a:cxnLst>
              <a:rect l="T15" t="T16" r="T17" b="T18"/>
              <a:pathLst>
                <a:path w="740" h="1230">
                  <a:moveTo>
                    <a:pt x="464" y="0"/>
                  </a:moveTo>
                  <a:cubicBezTo>
                    <a:pt x="417" y="18"/>
                    <a:pt x="259" y="9"/>
                    <a:pt x="182" y="108"/>
                  </a:cubicBezTo>
                  <a:cubicBezTo>
                    <a:pt x="105" y="207"/>
                    <a:pt x="2" y="427"/>
                    <a:pt x="1" y="593"/>
                  </a:cubicBezTo>
                  <a:cubicBezTo>
                    <a:pt x="0" y="759"/>
                    <a:pt x="53" y="998"/>
                    <a:pt x="176" y="1104"/>
                  </a:cubicBezTo>
                  <a:cubicBezTo>
                    <a:pt x="299" y="1210"/>
                    <a:pt x="646" y="1209"/>
                    <a:pt x="740" y="1230"/>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6" name="Freeform 135"/>
            <p:cNvSpPr>
              <a:spLocks/>
            </p:cNvSpPr>
            <p:nvPr/>
          </p:nvSpPr>
          <p:spPr bwMode="auto">
            <a:xfrm>
              <a:off x="4597" y="2151"/>
              <a:ext cx="620" cy="937"/>
            </a:xfrm>
            <a:custGeom>
              <a:avLst/>
              <a:gdLst>
                <a:gd name="T0" fmla="*/ 326 w 620"/>
                <a:gd name="T1" fmla="*/ 0 h 936"/>
                <a:gd name="T2" fmla="*/ 104 w 620"/>
                <a:gd name="T3" fmla="*/ 132 h 936"/>
                <a:gd name="T4" fmla="*/ 26 w 620"/>
                <a:gd name="T5" fmla="*/ 522 h 936"/>
                <a:gd name="T6" fmla="*/ 260 w 620"/>
                <a:gd name="T7" fmla="*/ 876 h 936"/>
                <a:gd name="T8" fmla="*/ 620 w 620"/>
                <a:gd name="T9" fmla="*/ 966 h 936"/>
                <a:gd name="T10" fmla="*/ 0 60000 65536"/>
                <a:gd name="T11" fmla="*/ 0 60000 65536"/>
                <a:gd name="T12" fmla="*/ 0 60000 65536"/>
                <a:gd name="T13" fmla="*/ 0 60000 65536"/>
                <a:gd name="T14" fmla="*/ 0 60000 65536"/>
                <a:gd name="T15" fmla="*/ 0 w 620"/>
                <a:gd name="T16" fmla="*/ 0 h 936"/>
                <a:gd name="T17" fmla="*/ 620 w 620"/>
                <a:gd name="T18" fmla="*/ 936 h 936"/>
              </a:gdLst>
              <a:ahLst/>
              <a:cxnLst>
                <a:cxn ang="T10">
                  <a:pos x="T0" y="T1"/>
                </a:cxn>
                <a:cxn ang="T11">
                  <a:pos x="T2" y="T3"/>
                </a:cxn>
                <a:cxn ang="T12">
                  <a:pos x="T4" y="T5"/>
                </a:cxn>
                <a:cxn ang="T13">
                  <a:pos x="T6" y="T7"/>
                </a:cxn>
                <a:cxn ang="T14">
                  <a:pos x="T8" y="T9"/>
                </a:cxn>
              </a:cxnLst>
              <a:rect l="T15" t="T16" r="T17" b="T18"/>
              <a:pathLst>
                <a:path w="620" h="936">
                  <a:moveTo>
                    <a:pt x="326" y="0"/>
                  </a:moveTo>
                  <a:cubicBezTo>
                    <a:pt x="289" y="22"/>
                    <a:pt x="154" y="50"/>
                    <a:pt x="104" y="132"/>
                  </a:cubicBezTo>
                  <a:cubicBezTo>
                    <a:pt x="54" y="214"/>
                    <a:pt x="0" y="373"/>
                    <a:pt x="26" y="492"/>
                  </a:cubicBezTo>
                  <a:cubicBezTo>
                    <a:pt x="52" y="611"/>
                    <a:pt x="161" y="772"/>
                    <a:pt x="260" y="846"/>
                  </a:cubicBezTo>
                  <a:cubicBezTo>
                    <a:pt x="359" y="920"/>
                    <a:pt x="545" y="917"/>
                    <a:pt x="620" y="936"/>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7" name="Freeform 136"/>
            <p:cNvSpPr>
              <a:spLocks/>
            </p:cNvSpPr>
            <p:nvPr/>
          </p:nvSpPr>
          <p:spPr bwMode="auto">
            <a:xfrm>
              <a:off x="4733" y="2351"/>
              <a:ext cx="484" cy="665"/>
            </a:xfrm>
            <a:custGeom>
              <a:avLst/>
              <a:gdLst>
                <a:gd name="T0" fmla="*/ 184 w 484"/>
                <a:gd name="T1" fmla="*/ 0 h 666"/>
                <a:gd name="T2" fmla="*/ 34 w 484"/>
                <a:gd name="T3" fmla="*/ 102 h 666"/>
                <a:gd name="T4" fmla="*/ 75 w 484"/>
                <a:gd name="T5" fmla="*/ 443 h 666"/>
                <a:gd name="T6" fmla="*/ 484 w 484"/>
                <a:gd name="T7" fmla="*/ 636 h 666"/>
                <a:gd name="T8" fmla="*/ 0 60000 65536"/>
                <a:gd name="T9" fmla="*/ 0 60000 65536"/>
                <a:gd name="T10" fmla="*/ 0 60000 65536"/>
                <a:gd name="T11" fmla="*/ 0 60000 65536"/>
                <a:gd name="T12" fmla="*/ 0 w 484"/>
                <a:gd name="T13" fmla="*/ 0 h 666"/>
                <a:gd name="T14" fmla="*/ 484 w 484"/>
                <a:gd name="T15" fmla="*/ 666 h 666"/>
              </a:gdLst>
              <a:ahLst/>
              <a:cxnLst>
                <a:cxn ang="T8">
                  <a:pos x="T0" y="T1"/>
                </a:cxn>
                <a:cxn ang="T9">
                  <a:pos x="T2" y="T3"/>
                </a:cxn>
                <a:cxn ang="T10">
                  <a:pos x="T4" y="T5"/>
                </a:cxn>
                <a:cxn ang="T11">
                  <a:pos x="T6" y="T7"/>
                </a:cxn>
              </a:cxnLst>
              <a:rect l="T12" t="T13" r="T14" b="T15"/>
              <a:pathLst>
                <a:path w="484" h="666">
                  <a:moveTo>
                    <a:pt x="184" y="0"/>
                  </a:moveTo>
                  <a:cubicBezTo>
                    <a:pt x="159" y="17"/>
                    <a:pt x="52" y="23"/>
                    <a:pt x="34" y="102"/>
                  </a:cubicBezTo>
                  <a:cubicBezTo>
                    <a:pt x="16" y="181"/>
                    <a:pt x="0" y="379"/>
                    <a:pt x="75" y="473"/>
                  </a:cubicBezTo>
                  <a:cubicBezTo>
                    <a:pt x="150" y="567"/>
                    <a:pt x="399" y="626"/>
                    <a:pt x="484" y="666"/>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8" name="Freeform 137"/>
            <p:cNvSpPr>
              <a:spLocks/>
            </p:cNvSpPr>
            <p:nvPr/>
          </p:nvSpPr>
          <p:spPr bwMode="auto">
            <a:xfrm>
              <a:off x="4839" y="2524"/>
              <a:ext cx="468" cy="456"/>
            </a:xfrm>
            <a:custGeom>
              <a:avLst/>
              <a:gdLst>
                <a:gd name="T0" fmla="*/ 108 w 468"/>
                <a:gd name="T1" fmla="*/ 0 h 456"/>
                <a:gd name="T2" fmla="*/ 6 w 468"/>
                <a:gd name="T3" fmla="*/ 108 h 456"/>
                <a:gd name="T4" fmla="*/ 72 w 468"/>
                <a:gd name="T5" fmla="*/ 258 h 456"/>
                <a:gd name="T6" fmla="*/ 318 w 468"/>
                <a:gd name="T7" fmla="*/ 384 h 456"/>
                <a:gd name="T8" fmla="*/ 468 w 468"/>
                <a:gd name="T9" fmla="*/ 456 h 456"/>
                <a:gd name="T10" fmla="*/ 0 60000 65536"/>
                <a:gd name="T11" fmla="*/ 0 60000 65536"/>
                <a:gd name="T12" fmla="*/ 0 60000 65536"/>
                <a:gd name="T13" fmla="*/ 0 60000 65536"/>
                <a:gd name="T14" fmla="*/ 0 60000 65536"/>
                <a:gd name="T15" fmla="*/ 0 w 468"/>
                <a:gd name="T16" fmla="*/ 0 h 456"/>
                <a:gd name="T17" fmla="*/ 468 w 468"/>
                <a:gd name="T18" fmla="*/ 456 h 456"/>
              </a:gdLst>
              <a:ahLst/>
              <a:cxnLst>
                <a:cxn ang="T10">
                  <a:pos x="T0" y="T1"/>
                </a:cxn>
                <a:cxn ang="T11">
                  <a:pos x="T2" y="T3"/>
                </a:cxn>
                <a:cxn ang="T12">
                  <a:pos x="T4" y="T5"/>
                </a:cxn>
                <a:cxn ang="T13">
                  <a:pos x="T6" y="T7"/>
                </a:cxn>
                <a:cxn ang="T14">
                  <a:pos x="T8" y="T9"/>
                </a:cxn>
              </a:cxnLst>
              <a:rect l="T15" t="T16" r="T17" b="T18"/>
              <a:pathLst>
                <a:path w="468" h="456">
                  <a:moveTo>
                    <a:pt x="108" y="0"/>
                  </a:moveTo>
                  <a:cubicBezTo>
                    <a:pt x="91" y="18"/>
                    <a:pt x="12" y="65"/>
                    <a:pt x="6" y="108"/>
                  </a:cubicBezTo>
                  <a:cubicBezTo>
                    <a:pt x="0" y="151"/>
                    <a:pt x="20" y="212"/>
                    <a:pt x="72" y="258"/>
                  </a:cubicBezTo>
                  <a:cubicBezTo>
                    <a:pt x="124" y="304"/>
                    <a:pt x="252" y="351"/>
                    <a:pt x="318" y="384"/>
                  </a:cubicBezTo>
                  <a:cubicBezTo>
                    <a:pt x="384" y="417"/>
                    <a:pt x="437" y="441"/>
                    <a:pt x="468" y="456"/>
                  </a:cubicBezTo>
                </a:path>
              </a:pathLst>
            </a:custGeom>
            <a:noFill/>
            <a:ln w="127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9" name="Freeform 138"/>
            <p:cNvSpPr>
              <a:spLocks/>
            </p:cNvSpPr>
            <p:nvPr/>
          </p:nvSpPr>
          <p:spPr bwMode="auto">
            <a:xfrm>
              <a:off x="2271" y="1817"/>
              <a:ext cx="1784" cy="1931"/>
            </a:xfrm>
            <a:custGeom>
              <a:avLst/>
              <a:gdLst>
                <a:gd name="T0" fmla="*/ 0 w 1784"/>
                <a:gd name="T1" fmla="*/ 41 h 1931"/>
                <a:gd name="T2" fmla="*/ 342 w 1784"/>
                <a:gd name="T3" fmla="*/ 5 h 1931"/>
                <a:gd name="T4" fmla="*/ 732 w 1784"/>
                <a:gd name="T5" fmla="*/ 29 h 1931"/>
                <a:gd name="T6" fmla="*/ 1290 w 1784"/>
                <a:gd name="T7" fmla="*/ 179 h 1931"/>
                <a:gd name="T8" fmla="*/ 1716 w 1784"/>
                <a:gd name="T9" fmla="*/ 593 h 1931"/>
                <a:gd name="T10" fmla="*/ 1698 w 1784"/>
                <a:gd name="T11" fmla="*/ 1295 h 1931"/>
                <a:gd name="T12" fmla="*/ 1464 w 1784"/>
                <a:gd name="T13" fmla="*/ 1931 h 1931"/>
                <a:gd name="T14" fmla="*/ 0 60000 65536"/>
                <a:gd name="T15" fmla="*/ 0 60000 65536"/>
                <a:gd name="T16" fmla="*/ 0 60000 65536"/>
                <a:gd name="T17" fmla="*/ 0 60000 65536"/>
                <a:gd name="T18" fmla="*/ 0 60000 65536"/>
                <a:gd name="T19" fmla="*/ 0 60000 65536"/>
                <a:gd name="T20" fmla="*/ 0 60000 65536"/>
                <a:gd name="T21" fmla="*/ 0 w 1784"/>
                <a:gd name="T22" fmla="*/ 0 h 1931"/>
                <a:gd name="T23" fmla="*/ 1784 w 1784"/>
                <a:gd name="T24" fmla="*/ 1931 h 19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4" h="1931">
                  <a:moveTo>
                    <a:pt x="0" y="41"/>
                  </a:moveTo>
                  <a:cubicBezTo>
                    <a:pt x="57" y="35"/>
                    <a:pt x="220" y="7"/>
                    <a:pt x="342" y="5"/>
                  </a:cubicBezTo>
                  <a:cubicBezTo>
                    <a:pt x="464" y="3"/>
                    <a:pt x="574" y="0"/>
                    <a:pt x="732" y="29"/>
                  </a:cubicBezTo>
                  <a:cubicBezTo>
                    <a:pt x="890" y="58"/>
                    <a:pt x="1126" y="85"/>
                    <a:pt x="1290" y="179"/>
                  </a:cubicBezTo>
                  <a:cubicBezTo>
                    <a:pt x="1454" y="273"/>
                    <a:pt x="1648" y="407"/>
                    <a:pt x="1716" y="593"/>
                  </a:cubicBezTo>
                  <a:cubicBezTo>
                    <a:pt x="1784" y="779"/>
                    <a:pt x="1740" y="1072"/>
                    <a:pt x="1698" y="1295"/>
                  </a:cubicBezTo>
                  <a:cubicBezTo>
                    <a:pt x="1656" y="1518"/>
                    <a:pt x="1513" y="1799"/>
                    <a:pt x="1464" y="1931"/>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0" name="Freeform 139"/>
            <p:cNvSpPr>
              <a:spLocks/>
            </p:cNvSpPr>
            <p:nvPr/>
          </p:nvSpPr>
          <p:spPr bwMode="auto">
            <a:xfrm>
              <a:off x="793" y="1760"/>
              <a:ext cx="474" cy="1611"/>
            </a:xfrm>
            <a:custGeom>
              <a:avLst/>
              <a:gdLst>
                <a:gd name="T0" fmla="*/ 474 w 474"/>
                <a:gd name="T1" fmla="*/ 0 h 1610"/>
                <a:gd name="T2" fmla="*/ 290 w 474"/>
                <a:gd name="T3" fmla="*/ 80 h 1610"/>
                <a:gd name="T4" fmla="*/ 140 w 474"/>
                <a:gd name="T5" fmla="*/ 272 h 1610"/>
                <a:gd name="T6" fmla="*/ 38 w 474"/>
                <a:gd name="T7" fmla="*/ 548 h 1610"/>
                <a:gd name="T8" fmla="*/ 2 w 474"/>
                <a:gd name="T9" fmla="*/ 926 h 1610"/>
                <a:gd name="T10" fmla="*/ 26 w 474"/>
                <a:gd name="T11" fmla="*/ 1334 h 1610"/>
                <a:gd name="T12" fmla="*/ 86 w 474"/>
                <a:gd name="T13" fmla="*/ 1640 h 1610"/>
                <a:gd name="T14" fmla="*/ 0 60000 65536"/>
                <a:gd name="T15" fmla="*/ 0 60000 65536"/>
                <a:gd name="T16" fmla="*/ 0 60000 65536"/>
                <a:gd name="T17" fmla="*/ 0 60000 65536"/>
                <a:gd name="T18" fmla="*/ 0 60000 65536"/>
                <a:gd name="T19" fmla="*/ 0 60000 65536"/>
                <a:gd name="T20" fmla="*/ 0 60000 65536"/>
                <a:gd name="T21" fmla="*/ 0 w 474"/>
                <a:gd name="T22" fmla="*/ 0 h 1610"/>
                <a:gd name="T23" fmla="*/ 474 w 474"/>
                <a:gd name="T24" fmla="*/ 1610 h 16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4" h="1610">
                  <a:moveTo>
                    <a:pt x="474" y="0"/>
                  </a:moveTo>
                  <a:cubicBezTo>
                    <a:pt x="443" y="13"/>
                    <a:pt x="346" y="35"/>
                    <a:pt x="290" y="80"/>
                  </a:cubicBezTo>
                  <a:cubicBezTo>
                    <a:pt x="234" y="125"/>
                    <a:pt x="182" y="194"/>
                    <a:pt x="140" y="272"/>
                  </a:cubicBezTo>
                  <a:cubicBezTo>
                    <a:pt x="98" y="350"/>
                    <a:pt x="61" y="444"/>
                    <a:pt x="38" y="548"/>
                  </a:cubicBezTo>
                  <a:cubicBezTo>
                    <a:pt x="15" y="652"/>
                    <a:pt x="4" y="770"/>
                    <a:pt x="2" y="896"/>
                  </a:cubicBezTo>
                  <a:cubicBezTo>
                    <a:pt x="0" y="1022"/>
                    <a:pt x="12" y="1185"/>
                    <a:pt x="26" y="1304"/>
                  </a:cubicBezTo>
                  <a:cubicBezTo>
                    <a:pt x="40" y="1423"/>
                    <a:pt x="74" y="1546"/>
                    <a:pt x="86" y="1610"/>
                  </a:cubicBezTo>
                </a:path>
              </a:pathLst>
            </a:custGeom>
            <a:noFill/>
            <a:ln w="12700">
              <a:solidFill>
                <a:srgbClr val="0099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1" name="Freeform 140"/>
            <p:cNvSpPr>
              <a:spLocks/>
            </p:cNvSpPr>
            <p:nvPr/>
          </p:nvSpPr>
          <p:spPr bwMode="auto">
            <a:xfrm>
              <a:off x="2139" y="1289"/>
              <a:ext cx="2360" cy="2357"/>
            </a:xfrm>
            <a:custGeom>
              <a:avLst/>
              <a:gdLst>
                <a:gd name="T0" fmla="*/ 0 w 2360"/>
                <a:gd name="T1" fmla="*/ 143 h 2357"/>
                <a:gd name="T2" fmla="*/ 222 w 2360"/>
                <a:gd name="T3" fmla="*/ 83 h 2357"/>
                <a:gd name="T4" fmla="*/ 534 w 2360"/>
                <a:gd name="T5" fmla="*/ 29 h 2357"/>
                <a:gd name="T6" fmla="*/ 810 w 2360"/>
                <a:gd name="T7" fmla="*/ 5 h 2357"/>
                <a:gd name="T8" fmla="*/ 1110 w 2360"/>
                <a:gd name="T9" fmla="*/ 5 h 2357"/>
                <a:gd name="T10" fmla="*/ 1392 w 2360"/>
                <a:gd name="T11" fmla="*/ 35 h 2357"/>
                <a:gd name="T12" fmla="*/ 1692 w 2360"/>
                <a:gd name="T13" fmla="*/ 125 h 2357"/>
                <a:gd name="T14" fmla="*/ 1932 w 2360"/>
                <a:gd name="T15" fmla="*/ 281 h 2357"/>
                <a:gd name="T16" fmla="*/ 2088 w 2360"/>
                <a:gd name="T17" fmla="*/ 461 h 2357"/>
                <a:gd name="T18" fmla="*/ 2196 w 2360"/>
                <a:gd name="T19" fmla="*/ 677 h 2357"/>
                <a:gd name="T20" fmla="*/ 2268 w 2360"/>
                <a:gd name="T21" fmla="*/ 971 h 2357"/>
                <a:gd name="T22" fmla="*/ 2310 w 2360"/>
                <a:gd name="T23" fmla="*/ 1253 h 2357"/>
                <a:gd name="T24" fmla="*/ 2334 w 2360"/>
                <a:gd name="T25" fmla="*/ 1505 h 2357"/>
                <a:gd name="T26" fmla="*/ 2346 w 2360"/>
                <a:gd name="T27" fmla="*/ 1727 h 2357"/>
                <a:gd name="T28" fmla="*/ 2358 w 2360"/>
                <a:gd name="T29" fmla="*/ 1949 h 2357"/>
                <a:gd name="T30" fmla="*/ 2358 w 2360"/>
                <a:gd name="T31" fmla="*/ 2135 h 2357"/>
                <a:gd name="T32" fmla="*/ 2358 w 2360"/>
                <a:gd name="T33" fmla="*/ 2357 h 2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0"/>
                <a:gd name="T52" fmla="*/ 0 h 2357"/>
                <a:gd name="T53" fmla="*/ 2360 w 2360"/>
                <a:gd name="T54" fmla="*/ 2357 h 2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0" h="2357">
                  <a:moveTo>
                    <a:pt x="0" y="143"/>
                  </a:moveTo>
                  <a:cubicBezTo>
                    <a:pt x="66" y="122"/>
                    <a:pt x="133" y="102"/>
                    <a:pt x="222" y="83"/>
                  </a:cubicBezTo>
                  <a:cubicBezTo>
                    <a:pt x="311" y="64"/>
                    <a:pt x="436" y="42"/>
                    <a:pt x="534" y="29"/>
                  </a:cubicBezTo>
                  <a:cubicBezTo>
                    <a:pt x="632" y="16"/>
                    <a:pt x="714" y="9"/>
                    <a:pt x="810" y="5"/>
                  </a:cubicBezTo>
                  <a:cubicBezTo>
                    <a:pt x="906" y="1"/>
                    <a:pt x="1013" y="0"/>
                    <a:pt x="1110" y="5"/>
                  </a:cubicBezTo>
                  <a:cubicBezTo>
                    <a:pt x="1207" y="10"/>
                    <a:pt x="1295" y="15"/>
                    <a:pt x="1392" y="35"/>
                  </a:cubicBezTo>
                  <a:cubicBezTo>
                    <a:pt x="1489" y="55"/>
                    <a:pt x="1602" y="84"/>
                    <a:pt x="1692" y="125"/>
                  </a:cubicBezTo>
                  <a:cubicBezTo>
                    <a:pt x="1782" y="166"/>
                    <a:pt x="1866" y="225"/>
                    <a:pt x="1932" y="281"/>
                  </a:cubicBezTo>
                  <a:cubicBezTo>
                    <a:pt x="1998" y="337"/>
                    <a:pt x="2044" y="395"/>
                    <a:pt x="2088" y="461"/>
                  </a:cubicBezTo>
                  <a:cubicBezTo>
                    <a:pt x="2132" y="527"/>
                    <a:pt x="2166" y="592"/>
                    <a:pt x="2196" y="677"/>
                  </a:cubicBezTo>
                  <a:cubicBezTo>
                    <a:pt x="2226" y="762"/>
                    <a:pt x="2249" y="875"/>
                    <a:pt x="2268" y="971"/>
                  </a:cubicBezTo>
                  <a:cubicBezTo>
                    <a:pt x="2287" y="1067"/>
                    <a:pt x="2299" y="1164"/>
                    <a:pt x="2310" y="1253"/>
                  </a:cubicBezTo>
                  <a:cubicBezTo>
                    <a:pt x="2321" y="1342"/>
                    <a:pt x="2328" y="1426"/>
                    <a:pt x="2334" y="1505"/>
                  </a:cubicBezTo>
                  <a:cubicBezTo>
                    <a:pt x="2340" y="1584"/>
                    <a:pt x="2342" y="1653"/>
                    <a:pt x="2346" y="1727"/>
                  </a:cubicBezTo>
                  <a:cubicBezTo>
                    <a:pt x="2350" y="1801"/>
                    <a:pt x="2356" y="1881"/>
                    <a:pt x="2358" y="1949"/>
                  </a:cubicBezTo>
                  <a:cubicBezTo>
                    <a:pt x="2360" y="2017"/>
                    <a:pt x="2358" y="2067"/>
                    <a:pt x="2358" y="2135"/>
                  </a:cubicBezTo>
                  <a:cubicBezTo>
                    <a:pt x="2358" y="2203"/>
                    <a:pt x="2358" y="2311"/>
                    <a:pt x="2358" y="2357"/>
                  </a:cubicBezTo>
                </a:path>
              </a:pathLst>
            </a:custGeom>
            <a:noFill/>
            <a:ln w="12700">
              <a:solidFill>
                <a:srgbClr val="0099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32" name="Freeform 141"/>
            <p:cNvSpPr>
              <a:spLocks/>
            </p:cNvSpPr>
            <p:nvPr/>
          </p:nvSpPr>
          <p:spPr bwMode="auto">
            <a:xfrm>
              <a:off x="1204" y="1929"/>
              <a:ext cx="3731" cy="1842"/>
            </a:xfrm>
            <a:custGeom>
              <a:avLst/>
              <a:gdLst>
                <a:gd name="T0" fmla="*/ 0 w 3731"/>
                <a:gd name="T1" fmla="*/ 5 h 2027"/>
                <a:gd name="T2" fmla="*/ 359 w 3731"/>
                <a:gd name="T3" fmla="*/ 5 h 2027"/>
                <a:gd name="T4" fmla="*/ 785 w 3731"/>
                <a:gd name="T5" fmla="*/ 5 h 2027"/>
                <a:gd name="T6" fmla="*/ 1163 w 3731"/>
                <a:gd name="T7" fmla="*/ 8 h 2027"/>
                <a:gd name="T8" fmla="*/ 1595 w 3731"/>
                <a:gd name="T9" fmla="*/ 15 h 2027"/>
                <a:gd name="T10" fmla="*/ 1979 w 3731"/>
                <a:gd name="T11" fmla="*/ 25 h 2027"/>
                <a:gd name="T12" fmla="*/ 2495 w 3731"/>
                <a:gd name="T13" fmla="*/ 42 h 2027"/>
                <a:gd name="T14" fmla="*/ 2969 w 3731"/>
                <a:gd name="T15" fmla="*/ 65 h 2027"/>
                <a:gd name="T16" fmla="*/ 3563 w 3731"/>
                <a:gd name="T17" fmla="*/ 103 h 2027"/>
                <a:gd name="T18" fmla="*/ 3731 w 3731"/>
                <a:gd name="T19" fmla="*/ 115 h 20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1"/>
                <a:gd name="T31" fmla="*/ 0 h 2027"/>
                <a:gd name="T32" fmla="*/ 3731 w 3731"/>
                <a:gd name="T33" fmla="*/ 2027 h 20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1" h="2027">
                  <a:moveTo>
                    <a:pt x="0" y="18"/>
                  </a:moveTo>
                  <a:cubicBezTo>
                    <a:pt x="60" y="16"/>
                    <a:pt x="228" y="0"/>
                    <a:pt x="359" y="7"/>
                  </a:cubicBezTo>
                  <a:cubicBezTo>
                    <a:pt x="490" y="14"/>
                    <a:pt x="651" y="38"/>
                    <a:pt x="785" y="60"/>
                  </a:cubicBezTo>
                  <a:cubicBezTo>
                    <a:pt x="919" y="82"/>
                    <a:pt x="1028" y="105"/>
                    <a:pt x="1163" y="139"/>
                  </a:cubicBezTo>
                  <a:cubicBezTo>
                    <a:pt x="1298" y="174"/>
                    <a:pt x="1459" y="215"/>
                    <a:pt x="1595" y="265"/>
                  </a:cubicBezTo>
                  <a:cubicBezTo>
                    <a:pt x="1731" y="314"/>
                    <a:pt x="1829" y="356"/>
                    <a:pt x="1979" y="436"/>
                  </a:cubicBezTo>
                  <a:cubicBezTo>
                    <a:pt x="2129" y="517"/>
                    <a:pt x="2330" y="630"/>
                    <a:pt x="2495" y="747"/>
                  </a:cubicBezTo>
                  <a:cubicBezTo>
                    <a:pt x="2660" y="863"/>
                    <a:pt x="2791" y="959"/>
                    <a:pt x="2969" y="1136"/>
                  </a:cubicBezTo>
                  <a:cubicBezTo>
                    <a:pt x="3147" y="1313"/>
                    <a:pt x="3436" y="1661"/>
                    <a:pt x="3563" y="1809"/>
                  </a:cubicBezTo>
                  <a:cubicBezTo>
                    <a:pt x="3690" y="1958"/>
                    <a:pt x="3709" y="1997"/>
                    <a:pt x="3731" y="2027"/>
                  </a:cubicBezTo>
                </a:path>
              </a:pathLst>
            </a:custGeom>
            <a:noFill/>
            <a:ln w="12700">
              <a:solidFill>
                <a:srgbClr val="0000FF"/>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646" name="Rectangle 142"/>
          <p:cNvSpPr>
            <a:spLocks noChangeArrowheads="1"/>
          </p:cNvSpPr>
          <p:nvPr/>
        </p:nvSpPr>
        <p:spPr bwMode="auto">
          <a:xfrm>
            <a:off x="717" y="610077"/>
            <a:ext cx="36933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39" tIns="45719" rIns="91439" bIns="45719">
            <a:spAutoFit/>
          </a:bodyPr>
          <a:lstStyle/>
          <a:p>
            <a:pPr algn="r"/>
            <a:r>
              <a:rPr lang="en-US" sz="1200" b="1" dirty="0">
                <a:solidFill>
                  <a:schemeClr val="bg1"/>
                </a:solidFill>
              </a:rPr>
              <a:t>Children’s Services in LA County </a:t>
            </a:r>
            <a:r>
              <a:rPr lang="en-US" sz="1200" b="1" dirty="0">
                <a:solidFill>
                  <a:srgbClr val="000000"/>
                </a:solidFill>
              </a:rPr>
              <a:t>Source</a:t>
            </a:r>
            <a:r>
              <a:rPr lang="en-US" sz="1200" b="1" dirty="0">
                <a:solidFill>
                  <a:schemeClr val="bg1"/>
                </a:solidFill>
              </a:rPr>
              <a:t>: Margaret </a:t>
            </a:r>
            <a:r>
              <a:rPr lang="en-US" sz="1200" b="1" dirty="0" err="1">
                <a:solidFill>
                  <a:schemeClr val="bg1"/>
                </a:solidFill>
              </a:rPr>
              <a:t>Dunkle</a:t>
            </a:r>
            <a:r>
              <a:rPr lang="en-US" sz="1200" b="1" dirty="0">
                <a:solidFill>
                  <a:schemeClr val="bg1"/>
                </a:solidFill>
              </a:rPr>
              <a:t>, IEL</a:t>
            </a:r>
          </a:p>
        </p:txBody>
      </p:sp>
      <p:sp>
        <p:nvSpPr>
          <p:cNvPr id="146" name="Rectangle 2"/>
          <p:cNvSpPr txBox="1">
            <a:spLocks noChangeArrowheads="1"/>
          </p:cNvSpPr>
          <p:nvPr/>
        </p:nvSpPr>
        <p:spPr bwMode="auto">
          <a:xfrm>
            <a:off x="304324" y="0"/>
            <a:ext cx="8015288" cy="914400"/>
          </a:xfrm>
          <a:prstGeom prst="rect">
            <a:avLst/>
          </a:prstGeom>
          <a:noFill/>
          <a:ln w="9525">
            <a:noFill/>
            <a:miter lim="800000"/>
            <a:headEnd/>
            <a:tailEnd/>
          </a:ln>
          <a:effectLst/>
        </p:spPr>
        <p:txBody>
          <a:bodyPr lIns="91439" tIns="45719" rIns="91439" bIns="45719" anchor="ctr"/>
          <a:lstStyle/>
          <a:p>
            <a:pPr>
              <a:defRPr/>
            </a:pPr>
            <a:r>
              <a:rPr lang="en-US" sz="2000" b="1" dirty="0">
                <a:solidFill>
                  <a:schemeClr val="bg1"/>
                </a:solidFill>
                <a:effectLst>
                  <a:outerShdw blurRad="38100" dist="38100" dir="2700000" algn="tl">
                    <a:srgbClr val="C0C0C0"/>
                  </a:outerShdw>
                </a:effectLst>
                <a:latin typeface="Times New Roman" pitchFamily="18" charset="0"/>
                <a:ea typeface="ヒラギノ角ゴ Pro W3" charset="-128"/>
              </a:rPr>
              <a:t>YMP Component &amp; BMA Element:</a:t>
            </a:r>
            <a:r>
              <a:rPr lang="en-US" sz="2000" b="1" dirty="0">
                <a:solidFill>
                  <a:schemeClr val="bg1"/>
                </a:solidFill>
                <a:latin typeface="Times New Roman" pitchFamily="18" charset="0"/>
                <a:ea typeface="ヒラギノ角ゴ Pro W3" charset="-128"/>
              </a:rPr>
              <a:t/>
            </a:r>
            <a:br>
              <a:rPr lang="en-US" sz="2000" b="1" dirty="0">
                <a:solidFill>
                  <a:schemeClr val="bg1"/>
                </a:solidFill>
                <a:latin typeface="Times New Roman" pitchFamily="18" charset="0"/>
                <a:ea typeface="ヒラギノ角ゴ Pro W3" charset="-128"/>
              </a:rPr>
            </a:br>
            <a:r>
              <a:rPr lang="en-US" sz="2000" b="1" kern="0" dirty="0">
                <a:solidFill>
                  <a:srgbClr val="000000"/>
                </a:solidFill>
                <a:latin typeface="+mj-lt"/>
                <a:ea typeface="+mj-ea"/>
                <a:cs typeface="+mj-cs"/>
              </a:rPr>
              <a:t>DEVELOP &amp; IMPLEMENT STRATEGIES</a:t>
            </a:r>
          </a:p>
        </p:txBody>
      </p:sp>
    </p:spTree>
    <p:extLst>
      <p:ext uri="{BB962C8B-B14F-4D97-AF65-F5344CB8AC3E}">
        <p14:creationId xmlns:p14="http://schemas.microsoft.com/office/powerpoint/2010/main" val="7109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554259027"/>
              </p:ext>
            </p:extLst>
          </p:nvPr>
        </p:nvGraphicFramePr>
        <p:xfrm>
          <a:off x="228600" y="381000"/>
          <a:ext cx="8658175" cy="62895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685800"/>
            <a:ext cx="7315200" cy="923330"/>
          </a:xfrm>
          <a:prstGeom prst="rect">
            <a:avLst/>
          </a:prstGeom>
          <a:noFill/>
        </p:spPr>
        <p:txBody>
          <a:bodyPr wrap="square" rtlCol="0">
            <a:spAutoFit/>
          </a:bodyPr>
          <a:lstStyle/>
          <a:p>
            <a:r>
              <a:rPr lang="en-US" b="1" dirty="0"/>
              <a:t>African American Infant Mortality with Disparity Ratio compared to </a:t>
            </a:r>
            <a:r>
              <a:rPr lang="en-US" b="1" dirty="0" smtClean="0"/>
              <a:t>Whites  United States</a:t>
            </a:r>
            <a:endParaRPr lang="en-US" b="1" dirty="0"/>
          </a:p>
          <a:p>
            <a:endParaRPr lang="en-US" b="1" dirty="0"/>
          </a:p>
        </p:txBody>
      </p:sp>
    </p:spTree>
    <p:extLst>
      <p:ext uri="{BB962C8B-B14F-4D97-AF65-F5344CB8AC3E}">
        <p14:creationId xmlns:p14="http://schemas.microsoft.com/office/powerpoint/2010/main" val="130103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0" y="40624"/>
            <a:ext cx="9144000" cy="1461612"/>
          </a:xfrm>
        </p:spPr>
        <p:txBody>
          <a:bodyPr/>
          <a:lstStyle/>
          <a:p>
            <a:pPr algn="l"/>
            <a:r>
              <a:rPr lang="en-US" sz="3200" dirty="0">
                <a:latin typeface="Tahoma" charset="0"/>
                <a:ea typeface="ヒラギノ角ゴ Pro W3" charset="0"/>
                <a:cs typeface="ヒラギノ角ゴ Pro W3" charset="0"/>
              </a:rPr>
              <a:t>Why treat people</a:t>
            </a:r>
            <a:r>
              <a:rPr lang="ja-JP" altLang="en-US" sz="3200" dirty="0">
                <a:latin typeface="Tahoma" charset="0"/>
                <a:ea typeface="ヒラギノ角ゴ Pro W3" charset="0"/>
                <a:cs typeface="ヒラギノ角ゴ Pro W3" charset="0"/>
              </a:rPr>
              <a:t>’</a:t>
            </a:r>
            <a:r>
              <a:rPr lang="en-US" altLang="ja-JP" sz="3200" dirty="0">
                <a:latin typeface="Tahoma" charset="0"/>
                <a:ea typeface="ヒラギノ角ゴ Pro W3" charset="0"/>
                <a:cs typeface="ヒラギノ角ゴ Pro W3" charset="0"/>
              </a:rPr>
              <a:t>s illnesses without changing the conditions that made them sick? </a:t>
            </a:r>
            <a:r>
              <a:rPr lang="en-US" altLang="ja-JP" sz="3200" dirty="0" smtClean="0">
                <a:latin typeface="Tahoma" charset="0"/>
                <a:ea typeface="ヒラギノ角ゴ Pro W3" charset="0"/>
                <a:cs typeface="ヒラギノ角ゴ Pro W3" charset="0"/>
              </a:rPr>
              <a:t/>
            </a:r>
            <a:br>
              <a:rPr lang="en-US" altLang="ja-JP" sz="3200" dirty="0" smtClean="0">
                <a:latin typeface="Tahoma" charset="0"/>
                <a:ea typeface="ヒラギノ角ゴ Pro W3" charset="0"/>
                <a:cs typeface="ヒラギノ角ゴ Pro W3" charset="0"/>
              </a:rPr>
            </a:br>
            <a:r>
              <a:rPr lang="en-US" altLang="ja-JP" sz="1600" dirty="0" smtClean="0">
                <a:latin typeface="Tahoma" charset="0"/>
                <a:ea typeface="ヒラギノ角ゴ Pro W3" charset="0"/>
                <a:cs typeface="ヒラギノ角ゴ Pro W3" charset="0"/>
              </a:rPr>
              <a:t>(</a:t>
            </a:r>
            <a:r>
              <a:rPr lang="en-US" altLang="ja-JP" sz="1600" dirty="0">
                <a:latin typeface="Tahoma" charset="0"/>
                <a:ea typeface="ヒラギノ角ゴ Pro W3" charset="0"/>
                <a:cs typeface="ヒラギノ角ゴ Pro W3" charset="0"/>
              </a:rPr>
              <a:t>WHO Commission on Social Determinants of Health, 2008)</a:t>
            </a:r>
            <a:endParaRPr lang="en-US" sz="1600" dirty="0">
              <a:latin typeface="Tahoma" charset="0"/>
              <a:ea typeface="ヒラギノ角ゴ Pro W3" charset="0"/>
              <a:cs typeface="ヒラギノ角ゴ Pro W3" charset="0"/>
            </a:endParaRPr>
          </a:p>
        </p:txBody>
      </p:sp>
      <p:pic>
        <p:nvPicPr>
          <p:cNvPr id="1146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921434"/>
            <a:ext cx="9144000" cy="4936566"/>
          </a:xfrm>
        </p:spPr>
      </p:pic>
    </p:spTree>
    <p:extLst>
      <p:ext uri="{BB962C8B-B14F-4D97-AF65-F5344CB8AC3E}">
        <p14:creationId xmlns:p14="http://schemas.microsoft.com/office/powerpoint/2010/main" val="161869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a:xfrm>
            <a:off x="111443" y="-96520"/>
            <a:ext cx="9032558" cy="1371600"/>
          </a:xfrm>
        </p:spPr>
        <p:txBody>
          <a:bodyPr/>
          <a:lstStyle/>
          <a:p>
            <a:pPr algn="l"/>
            <a:r>
              <a:rPr lang="en-US" sz="3200" dirty="0">
                <a:latin typeface="Chalkboard" charset="0"/>
                <a:ea typeface="ヒラギノ角ゴ Pro W3" charset="0"/>
                <a:cs typeface="ヒラギノ角ゴ Pro W3" charset="0"/>
              </a:rPr>
              <a:t>A Social Determinants </a:t>
            </a:r>
            <a:r>
              <a:rPr lang="en-US" sz="3200" dirty="0" smtClean="0">
                <a:latin typeface="Chalkboard" charset="0"/>
                <a:ea typeface="ヒラギノ角ゴ Pro W3" charset="0"/>
                <a:cs typeface="ヒラギノ角ゴ Pro W3" charset="0"/>
              </a:rPr>
              <a:t>approach: challenges </a:t>
            </a:r>
            <a:r>
              <a:rPr lang="en-US" sz="3200" dirty="0">
                <a:latin typeface="Chalkboard" charset="0"/>
                <a:ea typeface="ヒラギノ角ゴ Pro W3" charset="0"/>
                <a:cs typeface="ヒラギノ角ゴ Pro W3" charset="0"/>
              </a:rPr>
              <a:t>us to </a:t>
            </a:r>
            <a:r>
              <a:rPr lang="en-US" sz="3200" dirty="0">
                <a:solidFill>
                  <a:srgbClr val="FF0000"/>
                </a:solidFill>
                <a:latin typeface="Chalkboard" charset="0"/>
                <a:ea typeface="ヒラギノ角ゴ Pro W3" charset="0"/>
                <a:cs typeface="ヒラギノ角ゴ Pro W3" charset="0"/>
              </a:rPr>
              <a:t>“eliminate the obstacles”</a:t>
            </a:r>
          </a:p>
        </p:txBody>
      </p:sp>
      <p:pic>
        <p:nvPicPr>
          <p:cNvPr id="253954" name="Picture 3" descr="figure_breaking_through_wall_anim_500_clr_15036-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97380"/>
            <a:ext cx="8061008" cy="554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5" name="TextBox 4"/>
          <p:cNvSpPr txBox="1">
            <a:spLocks noChangeArrowheads="1"/>
          </p:cNvSpPr>
          <p:nvPr/>
        </p:nvSpPr>
        <p:spPr bwMode="auto">
          <a:xfrm rot="16200000">
            <a:off x="445389" y="3624739"/>
            <a:ext cx="172593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2500" b="1" dirty="0">
                <a:solidFill>
                  <a:srgbClr val="FF0000"/>
                </a:solidFill>
              </a:rPr>
              <a:t>Obstacles:</a:t>
            </a:r>
          </a:p>
        </p:txBody>
      </p:sp>
      <p:sp>
        <p:nvSpPr>
          <p:cNvPr id="253956" name="TextBox 2"/>
          <p:cNvSpPr txBox="1">
            <a:spLocks noChangeArrowheads="1"/>
          </p:cNvSpPr>
          <p:nvPr/>
        </p:nvSpPr>
        <p:spPr bwMode="auto">
          <a:xfrm>
            <a:off x="8132445" y="6562249"/>
            <a:ext cx="101584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400"/>
              <a:t>art james</a:t>
            </a:r>
          </a:p>
        </p:txBody>
      </p:sp>
    </p:spTree>
    <p:extLst>
      <p:ext uri="{BB962C8B-B14F-4D97-AF65-F5344CB8AC3E}">
        <p14:creationId xmlns:p14="http://schemas.microsoft.com/office/powerpoint/2010/main" val="85871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a:xfrm>
            <a:off x="0" y="-59421"/>
            <a:ext cx="8618220" cy="1371600"/>
          </a:xfrm>
        </p:spPr>
        <p:txBody>
          <a:bodyPr/>
          <a:lstStyle/>
          <a:p>
            <a:pPr algn="l"/>
            <a:r>
              <a:rPr lang="en-US" sz="2800" dirty="0">
                <a:latin typeface="Chalkboard" charset="0"/>
                <a:ea typeface="ヒラギノ角ゴ Pro W3" charset="0"/>
                <a:cs typeface="ヒラギノ角ゴ Pro W3" charset="0"/>
              </a:rPr>
              <a:t>We are often asked...which Social Determinants </a:t>
            </a:r>
            <a:br>
              <a:rPr lang="en-US" sz="2800" dirty="0">
                <a:latin typeface="Chalkboard" charset="0"/>
                <a:ea typeface="ヒラギノ角ゴ Pro W3" charset="0"/>
                <a:cs typeface="ヒラギノ角ゴ Pro W3" charset="0"/>
              </a:rPr>
            </a:br>
            <a:r>
              <a:rPr lang="en-US" sz="2800" dirty="0">
                <a:latin typeface="Chalkboard" charset="0"/>
                <a:ea typeface="ヒラギノ角ゴ Pro W3" charset="0"/>
                <a:cs typeface="ヒラギノ角ゴ Pro W3" charset="0"/>
              </a:rPr>
              <a:t>to improve?</a:t>
            </a:r>
          </a:p>
        </p:txBody>
      </p:sp>
      <p:pic>
        <p:nvPicPr>
          <p:cNvPr id="254979" name="Picture 2" descr="signs_going_everywhere_1600_clr_152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4667" y="351473"/>
            <a:ext cx="6099333" cy="650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TextBox 3"/>
          <p:cNvSpPr txBox="1">
            <a:spLocks noChangeArrowheads="1"/>
          </p:cNvSpPr>
          <p:nvPr/>
        </p:nvSpPr>
        <p:spPr bwMode="auto">
          <a:xfrm rot="-1735949">
            <a:off x="6411348" y="1608682"/>
            <a:ext cx="1491952"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2400" dirty="0">
                <a:solidFill>
                  <a:srgbClr val="FF0000"/>
                </a:solidFill>
              </a:rPr>
              <a:t>Education</a:t>
            </a:r>
          </a:p>
        </p:txBody>
      </p:sp>
      <p:sp>
        <p:nvSpPr>
          <p:cNvPr id="254981" name="TextBox 4"/>
          <p:cNvSpPr txBox="1">
            <a:spLocks noChangeArrowheads="1"/>
          </p:cNvSpPr>
          <p:nvPr/>
        </p:nvSpPr>
        <p:spPr bwMode="auto">
          <a:xfrm rot="3736546">
            <a:off x="5692298" y="1050430"/>
            <a:ext cx="1218408" cy="4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2200" b="1">
                <a:solidFill>
                  <a:srgbClr val="000000"/>
                </a:solidFill>
              </a:rPr>
              <a:t>Poverty</a:t>
            </a:r>
          </a:p>
        </p:txBody>
      </p:sp>
      <p:sp>
        <p:nvSpPr>
          <p:cNvPr id="254982" name="TextBox 5"/>
          <p:cNvSpPr txBox="1">
            <a:spLocks noChangeArrowheads="1"/>
          </p:cNvSpPr>
          <p:nvPr/>
        </p:nvSpPr>
        <p:spPr bwMode="auto">
          <a:xfrm rot="450829">
            <a:off x="6170934" y="3592892"/>
            <a:ext cx="2018499" cy="4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2200"/>
              <a:t>Unemployment</a:t>
            </a:r>
          </a:p>
        </p:txBody>
      </p:sp>
      <p:sp>
        <p:nvSpPr>
          <p:cNvPr id="254983" name="TextBox 6"/>
          <p:cNvSpPr txBox="1">
            <a:spLocks noChangeArrowheads="1"/>
          </p:cNvSpPr>
          <p:nvPr/>
        </p:nvSpPr>
        <p:spPr bwMode="auto">
          <a:xfrm rot="1721102">
            <a:off x="6813755" y="2385209"/>
            <a:ext cx="1330074"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2400" dirty="0">
                <a:solidFill>
                  <a:srgbClr val="FF0000"/>
                </a:solidFill>
              </a:rPr>
              <a:t>RACISM</a:t>
            </a:r>
          </a:p>
        </p:txBody>
      </p:sp>
      <p:sp>
        <p:nvSpPr>
          <p:cNvPr id="254984" name="TextBox 8"/>
          <p:cNvSpPr txBox="1">
            <a:spLocks noChangeArrowheads="1"/>
          </p:cNvSpPr>
          <p:nvPr/>
        </p:nvSpPr>
        <p:spPr bwMode="auto">
          <a:xfrm rot="1187544">
            <a:off x="6059089" y="2368065"/>
            <a:ext cx="970601"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2400" dirty="0">
                <a:solidFill>
                  <a:srgbClr val="000000"/>
                </a:solidFill>
              </a:rPr>
              <a:t>Policy</a:t>
            </a:r>
          </a:p>
        </p:txBody>
      </p:sp>
      <p:sp>
        <p:nvSpPr>
          <p:cNvPr id="254985" name="TextBox 9"/>
          <p:cNvSpPr txBox="1">
            <a:spLocks noChangeArrowheads="1"/>
          </p:cNvSpPr>
          <p:nvPr/>
        </p:nvSpPr>
        <p:spPr bwMode="auto">
          <a:xfrm rot="-1006726">
            <a:off x="5689529" y="4262975"/>
            <a:ext cx="1675431" cy="4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2200" dirty="0">
                <a:solidFill>
                  <a:srgbClr val="000000"/>
                </a:solidFill>
              </a:rPr>
              <a:t>Wealth Gap</a:t>
            </a:r>
          </a:p>
        </p:txBody>
      </p:sp>
      <p:sp>
        <p:nvSpPr>
          <p:cNvPr id="254986" name="TextBox 10"/>
          <p:cNvSpPr txBox="1">
            <a:spLocks noChangeArrowheads="1"/>
          </p:cNvSpPr>
          <p:nvPr/>
        </p:nvSpPr>
        <p:spPr bwMode="auto">
          <a:xfrm rot="-4654183">
            <a:off x="7816685" y="3374083"/>
            <a:ext cx="71264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dirty="0"/>
              <a:t>Housing</a:t>
            </a:r>
          </a:p>
        </p:txBody>
      </p:sp>
      <p:sp>
        <p:nvSpPr>
          <p:cNvPr id="254987" name="TextBox 11"/>
          <p:cNvSpPr txBox="1">
            <a:spLocks noChangeArrowheads="1"/>
          </p:cNvSpPr>
          <p:nvPr/>
        </p:nvSpPr>
        <p:spPr bwMode="auto">
          <a:xfrm rot="4759111">
            <a:off x="5114925" y="2426018"/>
            <a:ext cx="1877378" cy="27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a:t>Community revitalization</a:t>
            </a:r>
          </a:p>
        </p:txBody>
      </p:sp>
      <p:pic>
        <p:nvPicPr>
          <p:cNvPr id="254988" name="Picture 14" descr="figure_stop_domino_500_clr_12427.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323" y="4712018"/>
            <a:ext cx="3064669" cy="214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9" name="TextBox 15"/>
          <p:cNvSpPr txBox="1">
            <a:spLocks noChangeArrowheads="1"/>
          </p:cNvSpPr>
          <p:nvPr/>
        </p:nvSpPr>
        <p:spPr bwMode="auto">
          <a:xfrm rot="5400000">
            <a:off x="2496088" y="5383293"/>
            <a:ext cx="1097158" cy="24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000" dirty="0">
                <a:solidFill>
                  <a:schemeClr val="bg1"/>
                </a:solidFill>
              </a:rPr>
              <a:t>Teen Pregnancy</a:t>
            </a:r>
          </a:p>
        </p:txBody>
      </p:sp>
      <p:sp>
        <p:nvSpPr>
          <p:cNvPr id="254990" name="TextBox 16"/>
          <p:cNvSpPr txBox="1">
            <a:spLocks noChangeArrowheads="1"/>
          </p:cNvSpPr>
          <p:nvPr/>
        </p:nvSpPr>
        <p:spPr bwMode="auto">
          <a:xfrm rot="5031863">
            <a:off x="2241923" y="5476326"/>
            <a:ext cx="1138288" cy="26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100"/>
              <a:t>School dropout</a:t>
            </a:r>
          </a:p>
        </p:txBody>
      </p:sp>
      <p:sp>
        <p:nvSpPr>
          <p:cNvPr id="254991" name="TextBox 17"/>
          <p:cNvSpPr txBox="1">
            <a:spLocks noChangeArrowheads="1"/>
          </p:cNvSpPr>
          <p:nvPr/>
        </p:nvSpPr>
        <p:spPr bwMode="auto">
          <a:xfrm rot="4983982">
            <a:off x="2094376" y="5495778"/>
            <a:ext cx="72472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a:t>Poverty</a:t>
            </a:r>
          </a:p>
        </p:txBody>
      </p:sp>
      <p:sp>
        <p:nvSpPr>
          <p:cNvPr id="254992" name="TextBox 18"/>
          <p:cNvSpPr txBox="1">
            <a:spLocks noChangeArrowheads="1"/>
          </p:cNvSpPr>
          <p:nvPr/>
        </p:nvSpPr>
        <p:spPr bwMode="auto">
          <a:xfrm rot="5572389">
            <a:off x="2732689" y="5430279"/>
            <a:ext cx="992577"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900" dirty="0" smtClean="0"/>
              <a:t>Ethnic Minority</a:t>
            </a:r>
            <a:endParaRPr lang="en-US" sz="900" dirty="0"/>
          </a:p>
        </p:txBody>
      </p:sp>
      <p:sp>
        <p:nvSpPr>
          <p:cNvPr id="254993" name="TextBox 19"/>
          <p:cNvSpPr txBox="1">
            <a:spLocks noChangeArrowheads="1"/>
          </p:cNvSpPr>
          <p:nvPr/>
        </p:nvSpPr>
        <p:spPr bwMode="auto">
          <a:xfrm rot="5400000">
            <a:off x="980257" y="5309148"/>
            <a:ext cx="1344186"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200"/>
              <a:t>Under resourced </a:t>
            </a:r>
          </a:p>
          <a:p>
            <a:pPr eaLnBrk="1" hangingPunct="1"/>
            <a:r>
              <a:rPr lang="en-US" sz="1200"/>
              <a:t>community</a:t>
            </a:r>
          </a:p>
        </p:txBody>
      </p:sp>
      <p:sp>
        <p:nvSpPr>
          <p:cNvPr id="254994" name="TextBox 20"/>
          <p:cNvSpPr txBox="1">
            <a:spLocks noChangeArrowheads="1"/>
          </p:cNvSpPr>
          <p:nvPr/>
        </p:nvSpPr>
        <p:spPr bwMode="auto">
          <a:xfrm rot="5204502">
            <a:off x="591146" y="5320250"/>
            <a:ext cx="1042274" cy="4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2200"/>
              <a:t>Racism</a:t>
            </a:r>
          </a:p>
        </p:txBody>
      </p:sp>
      <p:sp>
        <p:nvSpPr>
          <p:cNvPr id="254995" name="TextBox 21"/>
          <p:cNvSpPr txBox="1">
            <a:spLocks noChangeArrowheads="1"/>
          </p:cNvSpPr>
          <p:nvPr/>
        </p:nvSpPr>
        <p:spPr bwMode="auto">
          <a:xfrm rot="5249256">
            <a:off x="-259318" y="5418535"/>
            <a:ext cx="1708785" cy="34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600"/>
              <a:t>Infant Mortality</a:t>
            </a:r>
          </a:p>
        </p:txBody>
      </p:sp>
      <p:sp>
        <p:nvSpPr>
          <p:cNvPr id="254996" name="TextBox 7"/>
          <p:cNvSpPr txBox="1">
            <a:spLocks noChangeArrowheads="1"/>
          </p:cNvSpPr>
          <p:nvPr/>
        </p:nvSpPr>
        <p:spPr bwMode="auto">
          <a:xfrm>
            <a:off x="8042434" y="6525102"/>
            <a:ext cx="1101566" cy="33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FFFFFF"/>
                </a:solidFill>
                <a:latin typeface="Chalkboard" charset="0"/>
                <a:ea typeface="ヒラギノ角ゴ Pro W3" charset="0"/>
                <a:cs typeface="ヒラギノ角ゴ Pro W3" charset="0"/>
                <a:sym typeface="Chalkboard" charset="0"/>
              </a:defRPr>
            </a:lvl1pPr>
            <a:lvl2pPr marL="742950" indent="-285750" eaLnBrk="0" hangingPunct="0">
              <a:defRPr sz="3200">
                <a:solidFill>
                  <a:srgbClr val="FFFFFF"/>
                </a:solidFill>
                <a:latin typeface="Chalkboard" charset="0"/>
                <a:ea typeface="ヒラギノ角ゴ Pro W3" charset="0"/>
                <a:cs typeface="ヒラギノ角ゴ Pro W3" charset="0"/>
                <a:sym typeface="Chalkboard" charset="0"/>
              </a:defRPr>
            </a:lvl2pPr>
            <a:lvl3pPr marL="1143000" indent="-228600" eaLnBrk="0" hangingPunct="0">
              <a:defRPr sz="3200">
                <a:solidFill>
                  <a:srgbClr val="FFFFFF"/>
                </a:solidFill>
                <a:latin typeface="Chalkboard" charset="0"/>
                <a:ea typeface="ヒラギノ角ゴ Pro W3" charset="0"/>
                <a:cs typeface="ヒラギノ角ゴ Pro W3" charset="0"/>
                <a:sym typeface="Chalkboard" charset="0"/>
              </a:defRPr>
            </a:lvl3pPr>
            <a:lvl4pPr marL="1600200" indent="-228600" eaLnBrk="0" hangingPunct="0">
              <a:defRPr sz="3200">
                <a:solidFill>
                  <a:srgbClr val="FFFFFF"/>
                </a:solidFill>
                <a:latin typeface="Chalkboard" charset="0"/>
                <a:ea typeface="ヒラギノ角ゴ Pro W3" charset="0"/>
                <a:cs typeface="ヒラギノ角ゴ Pro W3" charset="0"/>
                <a:sym typeface="Chalkboard" charset="0"/>
              </a:defRPr>
            </a:lvl4pPr>
            <a:lvl5pPr marL="2057400" indent="-228600" eaLnBrk="0" hangingPunct="0">
              <a:defRPr sz="3200">
                <a:solidFill>
                  <a:srgbClr val="FFFFFF"/>
                </a:solidFill>
                <a:latin typeface="Chalkboard" charset="0"/>
                <a:ea typeface="ヒラギノ角ゴ Pro W3" charset="0"/>
                <a:cs typeface="ヒラギノ角ゴ Pro W3" charset="0"/>
                <a:sym typeface="Chalkboard" charset="0"/>
              </a:defRPr>
            </a:lvl5pPr>
            <a:lvl6pPr marL="25146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6pPr>
            <a:lvl7pPr marL="29718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7pPr>
            <a:lvl8pPr marL="34290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8pPr>
            <a:lvl9pPr marL="3886200" indent="-228600" algn="ctr" eaLnBrk="0" fontAlgn="base" hangingPunct="0">
              <a:spcBef>
                <a:spcPct val="0"/>
              </a:spcBef>
              <a:spcAft>
                <a:spcPct val="0"/>
              </a:spcAft>
              <a:defRPr sz="3200">
                <a:solidFill>
                  <a:srgbClr val="FFFFFF"/>
                </a:solidFill>
                <a:latin typeface="Chalkboard" charset="0"/>
                <a:ea typeface="ヒラギノ角ゴ Pro W3" charset="0"/>
                <a:cs typeface="ヒラギノ角ゴ Pro W3" charset="0"/>
                <a:sym typeface="Chalkboard" charset="0"/>
              </a:defRPr>
            </a:lvl9pPr>
          </a:lstStyle>
          <a:p>
            <a:pPr eaLnBrk="1" hangingPunct="1"/>
            <a:r>
              <a:rPr lang="en-US" sz="1600" dirty="0"/>
              <a:t>art </a:t>
            </a:r>
            <a:r>
              <a:rPr lang="en-US" sz="1600" dirty="0" err="1"/>
              <a:t>james</a:t>
            </a:r>
            <a:endParaRPr lang="en-US" sz="1600" dirty="0"/>
          </a:p>
        </p:txBody>
      </p:sp>
    </p:spTree>
    <p:extLst>
      <p:ext uri="{BB962C8B-B14F-4D97-AF65-F5344CB8AC3E}">
        <p14:creationId xmlns:p14="http://schemas.microsoft.com/office/powerpoint/2010/main" val="83596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304800" y="533400"/>
            <a:ext cx="8686800" cy="990600"/>
          </a:xfrm>
        </p:spPr>
        <p:txBody>
          <a:bodyPr>
            <a:noAutofit/>
          </a:bodyPr>
          <a:lstStyle/>
          <a:p>
            <a:pPr eaLnBrk="1" hangingPunct="1"/>
            <a:r>
              <a:rPr lang="en-US" altLang="en-US" sz="3200" dirty="0" smtClean="0">
                <a:solidFill>
                  <a:schemeClr val="tx1"/>
                </a:solidFill>
              </a:rPr>
              <a:t>Advancing health equity is not about averages</a:t>
            </a:r>
            <a:br>
              <a:rPr lang="en-US" altLang="en-US" sz="3200" dirty="0" smtClean="0">
                <a:solidFill>
                  <a:schemeClr val="tx1"/>
                </a:solidFill>
              </a:rPr>
            </a:br>
            <a:r>
              <a:rPr lang="en-US" altLang="en-US" sz="3200" dirty="0" smtClean="0">
                <a:solidFill>
                  <a:schemeClr val="tx1"/>
                </a:solidFill>
              </a:rPr>
              <a:t>It’s about creating opportunities to be healthy</a:t>
            </a:r>
          </a:p>
        </p:txBody>
      </p:sp>
      <p:pic>
        <p:nvPicPr>
          <p:cNvPr id="2867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 y="1524000"/>
            <a:ext cx="8534400" cy="5193731"/>
          </a:xfrm>
          <a:noFill/>
        </p:spPr>
      </p:pic>
    </p:spTree>
    <p:extLst>
      <p:ext uri="{BB962C8B-B14F-4D97-AF65-F5344CB8AC3E}">
        <p14:creationId xmlns:p14="http://schemas.microsoft.com/office/powerpoint/2010/main" val="408471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57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990600"/>
          </a:xfrm>
        </p:spPr>
        <p:txBody>
          <a:bodyPr>
            <a:noAutofit/>
          </a:bodyPr>
          <a:lstStyle/>
          <a:p>
            <a:r>
              <a:rPr lang="en-US" sz="3200" dirty="0" smtClean="0"/>
              <a:t>Social Determinants of Health – How’s OH doing?</a:t>
            </a:r>
            <a:br>
              <a:rPr lang="en-US" sz="3200" dirty="0" smtClean="0"/>
            </a:br>
            <a:r>
              <a:rPr lang="en-US" sz="3200" dirty="0" smtClean="0"/>
              <a:t>Comparison of Big 10 (CIC) States</a:t>
            </a:r>
            <a:endParaRPr lang="en-US" sz="3200" dirty="0"/>
          </a:p>
        </p:txBody>
      </p:sp>
      <p:pic>
        <p:nvPicPr>
          <p:cNvPr id="1026" name="Picture 2" descr="C:\Users\EhlinE1\AppData\Local\Microsoft\Windows\Temporary Internet Files\Content.Outlook\C6E8WSVH\CIC University States Map High R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057097"/>
            <a:ext cx="7543800" cy="45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97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35319440"/>
              </p:ext>
            </p:extLst>
          </p:nvPr>
        </p:nvGraphicFramePr>
        <p:xfrm>
          <a:off x="304800" y="762000"/>
          <a:ext cx="8572500" cy="5824904"/>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rot="3551200">
            <a:off x="5893674" y="1997391"/>
            <a:ext cx="762000" cy="17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7780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582876485"/>
              </p:ext>
            </p:extLst>
          </p:nvPr>
        </p:nvGraphicFramePr>
        <p:xfrm>
          <a:off x="304800" y="762000"/>
          <a:ext cx="8572500" cy="5824904"/>
        </p:xfrm>
        <a:graphic>
          <a:graphicData uri="http://schemas.openxmlformats.org/drawingml/2006/chart">
            <c:chart xmlns:c="http://schemas.openxmlformats.org/drawingml/2006/chart" xmlns:r="http://schemas.openxmlformats.org/officeDocument/2006/relationships" r:id="rId2"/>
          </a:graphicData>
        </a:graphic>
      </p:graphicFrame>
      <p:sp>
        <p:nvSpPr>
          <p:cNvPr id="2" name="Right Arrow 1"/>
          <p:cNvSpPr/>
          <p:nvPr/>
        </p:nvSpPr>
        <p:spPr>
          <a:xfrm rot="3551200">
            <a:off x="5808770" y="1921236"/>
            <a:ext cx="762000" cy="17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21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16196639"/>
              </p:ext>
            </p:extLst>
          </p:nvPr>
        </p:nvGraphicFramePr>
        <p:xfrm>
          <a:off x="285750" y="685800"/>
          <a:ext cx="85725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Arrow 2"/>
          <p:cNvSpPr/>
          <p:nvPr/>
        </p:nvSpPr>
        <p:spPr>
          <a:xfrm rot="3551200">
            <a:off x="5808769" y="2178504"/>
            <a:ext cx="762000" cy="174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Tree>
    <p:extLst>
      <p:ext uri="{BB962C8B-B14F-4D97-AF65-F5344CB8AC3E}">
        <p14:creationId xmlns:p14="http://schemas.microsoft.com/office/powerpoint/2010/main" val="86577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File:Health care cost ris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6302534"/>
            <a:ext cx="8007320" cy="461665"/>
          </a:xfrm>
          <a:prstGeom prst="rect">
            <a:avLst/>
          </a:prstGeom>
          <a:noFill/>
        </p:spPr>
        <p:txBody>
          <a:bodyPr wrap="none" rtlCol="0">
            <a:spAutoFit/>
          </a:bodyPr>
          <a:lstStyle/>
          <a:p>
            <a:r>
              <a:rPr lang="en-US" sz="2400" dirty="0" smtClean="0"/>
              <a:t>Current U.S. expenditure for healthcare is $8,666/person.</a:t>
            </a:r>
            <a:endParaRPr lang="en-US" sz="2400" dirty="0"/>
          </a:p>
        </p:txBody>
      </p:sp>
    </p:spTree>
    <p:extLst>
      <p:ext uri="{BB962C8B-B14F-4D97-AF65-F5344CB8AC3E}">
        <p14:creationId xmlns:p14="http://schemas.microsoft.com/office/powerpoint/2010/main" val="39634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 Death Rate</a:t>
            </a:r>
            <a:endParaRPr lang="en-US" dirty="0"/>
          </a:p>
        </p:txBody>
      </p:sp>
      <p:sp>
        <p:nvSpPr>
          <p:cNvPr id="3" name="Content Placeholder 2"/>
          <p:cNvSpPr>
            <a:spLocks noGrp="1"/>
          </p:cNvSpPr>
          <p:nvPr>
            <p:ph idx="1"/>
          </p:nvPr>
        </p:nvSpPr>
        <p:spPr/>
        <p:txBody>
          <a:bodyPr/>
          <a:lstStyle/>
          <a:p>
            <a:r>
              <a:rPr lang="en-US" dirty="0" smtClean="0"/>
              <a:t>Tool to quantify the greater infant mortality burden in a state relative to the rest of the country</a:t>
            </a:r>
          </a:p>
          <a:p>
            <a:pPr lvl="1"/>
            <a:r>
              <a:rPr lang="en-US" sz="2400" dirty="0" smtClean="0"/>
              <a:t>IMR in Region V State minus the IMR for all other Regions</a:t>
            </a:r>
          </a:p>
          <a:p>
            <a:pPr lvl="1"/>
            <a:r>
              <a:rPr lang="en-US" sz="2400" dirty="0" smtClean="0"/>
              <a:t>Ohio IMR (7.72) – IMR in all other Regions (6.49) = 1.23 excess deaths per 1,000 live births </a:t>
            </a:r>
          </a:p>
          <a:p>
            <a:pPr lvl="1"/>
            <a:r>
              <a:rPr lang="en-US" sz="2400" dirty="0" smtClean="0"/>
              <a:t>Since Ohio has ~150,000 births per year, that translates to 150*1.23 = ~185 excess infant deaths per year</a:t>
            </a:r>
            <a:endParaRPr lang="en-US" sz="2400" dirty="0"/>
          </a:p>
        </p:txBody>
      </p:sp>
      <p:sp>
        <p:nvSpPr>
          <p:cNvPr id="4" name="TextBox 3"/>
          <p:cNvSpPr txBox="1"/>
          <p:nvPr/>
        </p:nvSpPr>
        <p:spPr>
          <a:xfrm>
            <a:off x="8450556" y="6450890"/>
            <a:ext cx="693444" cy="369332"/>
          </a:xfrm>
          <a:prstGeom prst="rect">
            <a:avLst/>
          </a:prstGeom>
          <a:noFill/>
        </p:spPr>
        <p:txBody>
          <a:bodyPr wrap="none" rtlCol="0">
            <a:spAutoFit/>
          </a:bodyPr>
          <a:lstStyle/>
          <a:p>
            <a:r>
              <a:rPr lang="en-US" dirty="0" smtClean="0"/>
              <a:t>HRSA</a:t>
            </a:r>
            <a:endParaRPr lang="en-US" dirty="0"/>
          </a:p>
        </p:txBody>
      </p:sp>
    </p:spTree>
    <p:extLst>
      <p:ext uri="{BB962C8B-B14F-4D97-AF65-F5344CB8AC3E}">
        <p14:creationId xmlns:p14="http://schemas.microsoft.com/office/powerpoint/2010/main" val="1449530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Racial/Ethnic Components of </a:t>
            </a:r>
            <a:br>
              <a:rPr lang="en-US" sz="3600" dirty="0" smtClean="0"/>
            </a:br>
            <a:r>
              <a:rPr lang="en-US" sz="3600" dirty="0" smtClean="0"/>
              <a:t>Excess Deaths</a:t>
            </a:r>
            <a:r>
              <a:rPr lang="en-US" sz="3600" baseline="30000" dirty="0" smtClean="0"/>
              <a:t>*</a:t>
            </a:r>
            <a:endParaRPr lang="en-US" sz="3600" baseline="30000" dirty="0"/>
          </a:p>
        </p:txBody>
      </p:sp>
      <p:graphicFrame>
        <p:nvGraphicFramePr>
          <p:cNvPr id="4" name="Content Placeholder 3"/>
          <p:cNvGraphicFramePr>
            <a:graphicFrameLocks noGrp="1"/>
          </p:cNvGraphicFramePr>
          <p:nvPr>
            <p:ph idx="1"/>
          </p:nvPr>
        </p:nvGraphicFramePr>
        <p:xfrm>
          <a:off x="228600" y="1371600"/>
          <a:ext cx="8686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76400" y="6019800"/>
            <a:ext cx="4572000" cy="369332"/>
          </a:xfrm>
          <a:prstGeom prst="rect">
            <a:avLst/>
          </a:prstGeom>
          <a:noFill/>
        </p:spPr>
        <p:txBody>
          <a:bodyPr wrap="square" rtlCol="0">
            <a:spAutoFit/>
          </a:bodyPr>
          <a:lstStyle/>
          <a:p>
            <a:r>
              <a:rPr lang="en-US" dirty="0" smtClean="0">
                <a:solidFill>
                  <a:schemeClr val="bg1"/>
                </a:solidFill>
              </a:rPr>
              <a:t>* Compared to All Other Regions</a:t>
            </a:r>
            <a:endParaRPr lang="en-US" dirty="0">
              <a:solidFill>
                <a:schemeClr val="bg1"/>
              </a:solidFill>
            </a:endParaRPr>
          </a:p>
        </p:txBody>
      </p:sp>
      <p:sp>
        <p:nvSpPr>
          <p:cNvPr id="3" name="TextBox 2"/>
          <p:cNvSpPr txBox="1"/>
          <p:nvPr/>
        </p:nvSpPr>
        <p:spPr>
          <a:xfrm>
            <a:off x="8221956" y="6400590"/>
            <a:ext cx="693444" cy="369332"/>
          </a:xfrm>
          <a:prstGeom prst="rect">
            <a:avLst/>
          </a:prstGeom>
          <a:noFill/>
        </p:spPr>
        <p:txBody>
          <a:bodyPr wrap="none" rtlCol="0">
            <a:spAutoFit/>
          </a:bodyPr>
          <a:lstStyle/>
          <a:p>
            <a:r>
              <a:rPr lang="en-US" dirty="0" smtClean="0"/>
              <a:t>HRSA</a:t>
            </a:r>
            <a:endParaRPr lang="en-US" dirty="0"/>
          </a:p>
        </p:txBody>
      </p:sp>
    </p:spTree>
    <p:extLst>
      <p:ext uri="{BB962C8B-B14F-4D97-AF65-F5344CB8AC3E}">
        <p14:creationId xmlns:p14="http://schemas.microsoft.com/office/powerpoint/2010/main" val="110916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Black Infant Mortality, 2007-09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8525528"/>
              </p:ext>
            </p:extLst>
          </p:nvPr>
        </p:nvGraphicFramePr>
        <p:xfrm>
          <a:off x="228600" y="1066800"/>
          <a:ext cx="8763000" cy="529637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524000" y="2209800"/>
            <a:ext cx="7315200" cy="0"/>
          </a:xfrm>
          <a:prstGeom prst="line">
            <a:avLst/>
          </a:prstGeom>
          <a:ln w="25400">
            <a:solidFill>
              <a:srgbClr val="D95F0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00212" y="6363176"/>
            <a:ext cx="4572000" cy="369332"/>
          </a:xfrm>
          <a:prstGeom prst="rect">
            <a:avLst/>
          </a:prstGeom>
          <a:noFill/>
        </p:spPr>
        <p:txBody>
          <a:bodyPr wrap="square" rtlCol="0">
            <a:spAutoFit/>
          </a:bodyPr>
          <a:lstStyle/>
          <a:p>
            <a:r>
              <a:rPr lang="en-US" dirty="0">
                <a:solidFill>
                  <a:prstClr val="black"/>
                </a:solidFill>
              </a:rPr>
              <a:t>* U.S.-born mothers</a:t>
            </a:r>
          </a:p>
        </p:txBody>
      </p:sp>
      <p:sp>
        <p:nvSpPr>
          <p:cNvPr id="3" name="TextBox 2"/>
          <p:cNvSpPr txBox="1"/>
          <p:nvPr/>
        </p:nvSpPr>
        <p:spPr>
          <a:xfrm>
            <a:off x="8109838" y="6400590"/>
            <a:ext cx="693444" cy="369332"/>
          </a:xfrm>
          <a:prstGeom prst="rect">
            <a:avLst/>
          </a:prstGeom>
          <a:noFill/>
        </p:spPr>
        <p:txBody>
          <a:bodyPr wrap="none" rtlCol="0">
            <a:spAutoFit/>
          </a:bodyPr>
          <a:lstStyle/>
          <a:p>
            <a:r>
              <a:rPr lang="en-US" dirty="0" smtClean="0"/>
              <a:t>HRSA</a:t>
            </a:r>
            <a:endParaRPr lang="en-US" dirty="0"/>
          </a:p>
        </p:txBody>
      </p:sp>
    </p:spTree>
    <p:extLst>
      <p:ext uri="{BB962C8B-B14F-4D97-AF65-F5344CB8AC3E}">
        <p14:creationId xmlns:p14="http://schemas.microsoft.com/office/powerpoint/2010/main" val="413508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Low Birth Weight Births–Less than 2,500 grams</a:t>
            </a:r>
            <a:endParaRPr lang="en-US" sz="3400" dirty="0"/>
          </a:p>
        </p:txBody>
      </p:sp>
      <p:graphicFrame>
        <p:nvGraphicFramePr>
          <p:cNvPr id="4" name="Chart 3"/>
          <p:cNvGraphicFramePr>
            <a:graphicFrameLocks/>
          </p:cNvGraphicFramePr>
          <p:nvPr>
            <p:extLst>
              <p:ext uri="{D42A27DB-BD31-4B8C-83A1-F6EECF244321}">
                <p14:modId xmlns:p14="http://schemas.microsoft.com/office/powerpoint/2010/main" val="2215426288"/>
              </p:ext>
            </p:extLst>
          </p:nvPr>
        </p:nvGraphicFramePr>
        <p:xfrm>
          <a:off x="123892" y="1322800"/>
          <a:ext cx="4679576" cy="4479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9483059"/>
              </p:ext>
            </p:extLst>
          </p:nvPr>
        </p:nvGraphicFramePr>
        <p:xfrm>
          <a:off x="4803468" y="1487996"/>
          <a:ext cx="4137332" cy="3944615"/>
        </p:xfrm>
        <a:graphic>
          <a:graphicData uri="http://schemas.openxmlformats.org/drawingml/2006/table">
            <a:tbl>
              <a:tblPr firstRow="1" bandRow="1">
                <a:tableStyleId>{5C22544A-7EE6-4342-B048-85BDC9FD1C3A}</a:tableStyleId>
              </a:tblPr>
              <a:tblGrid>
                <a:gridCol w="1536001"/>
                <a:gridCol w="1314398"/>
                <a:gridCol w="1286933"/>
              </a:tblGrid>
              <a:tr h="519028">
                <a:tc>
                  <a:txBody>
                    <a:bodyPr/>
                    <a:lstStyle/>
                    <a:p>
                      <a:pPr algn="ctr"/>
                      <a:endParaRPr lang="en-US" sz="1200" dirty="0"/>
                    </a:p>
                  </a:txBody>
                  <a:tcPr anchor="ctr"/>
                </a:tc>
                <a:tc>
                  <a:txBody>
                    <a:bodyPr/>
                    <a:lstStyle/>
                    <a:p>
                      <a:pPr algn="ctr"/>
                      <a:r>
                        <a:rPr lang="en-US" sz="1400" b="1" dirty="0" smtClean="0">
                          <a:effectLst>
                            <a:outerShdw blurRad="38100" dist="38100" dir="2700000" algn="tl">
                              <a:srgbClr val="000000">
                                <a:alpha val="43137"/>
                              </a:srgbClr>
                            </a:outerShdw>
                          </a:effectLst>
                        </a:rPr>
                        <a:t>Socioeconomic Tertile</a:t>
                      </a:r>
                      <a:r>
                        <a:rPr lang="en-US" sz="1400" b="1" baseline="30000"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anchor="ctr"/>
                </a:tc>
                <a:tc>
                  <a:txBody>
                    <a:bodyPr/>
                    <a:lstStyle/>
                    <a:p>
                      <a:pPr algn="ctr"/>
                      <a:r>
                        <a:rPr lang="en-US" sz="1400" b="1" dirty="0" smtClean="0">
                          <a:effectLst>
                            <a:outerShdw blurRad="38100" dist="38100" dir="2700000" algn="tl">
                              <a:srgbClr val="000000">
                                <a:alpha val="43137"/>
                              </a:srgbClr>
                            </a:outerShdw>
                          </a:effectLst>
                        </a:rPr>
                        <a:t>% Low Birth Weight</a:t>
                      </a:r>
                      <a:endParaRPr lang="en-US" sz="1400" b="1" dirty="0">
                        <a:effectLst>
                          <a:outerShdw blurRad="38100" dist="38100" dir="2700000" algn="tl">
                            <a:srgbClr val="000000">
                              <a:alpha val="43137"/>
                            </a:srgbClr>
                          </a:outerShdw>
                        </a:effectLst>
                      </a:endParaRPr>
                    </a:p>
                  </a:txBody>
                  <a:tcPr anchor="ctr"/>
                </a:tc>
              </a:tr>
              <a:tr h="311417">
                <a:tc rowSpan="3">
                  <a:txBody>
                    <a:bodyPr/>
                    <a:lstStyle/>
                    <a:p>
                      <a:pPr algn="ctr"/>
                      <a:r>
                        <a:rPr lang="en-US" sz="1400" b="1" dirty="0" smtClean="0">
                          <a:effectLst/>
                        </a:rPr>
                        <a:t>Cuyahoga County</a:t>
                      </a:r>
                      <a:endParaRPr lang="en-US" sz="1400" b="1" dirty="0">
                        <a:effectLst/>
                      </a:endParaRPr>
                    </a:p>
                    <a:p>
                      <a:pPr algn="ctr"/>
                      <a:r>
                        <a:rPr lang="en-US" sz="1400" dirty="0" smtClean="0">
                          <a:effectLst/>
                        </a:rPr>
                        <a:t>(2007-2011)</a:t>
                      </a:r>
                      <a:endParaRPr lang="en-US" sz="1400"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13.7</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9.5</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7.6</a:t>
                      </a:r>
                    </a:p>
                  </a:txBody>
                  <a:tcPr marL="0" marR="0" marT="0" marB="0" anchor="ctr"/>
                </a:tc>
              </a:tr>
              <a:tr h="311417">
                <a:tc rowSpan="3">
                  <a:txBody>
                    <a:bodyPr/>
                    <a:lstStyle/>
                    <a:p>
                      <a:pPr algn="ctr"/>
                      <a:r>
                        <a:rPr lang="en-US" sz="1400" b="1" dirty="0" smtClean="0">
                          <a:effectLst/>
                        </a:rPr>
                        <a:t>Franklin County</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effectLst/>
                        </a:rPr>
                        <a:t>(2007-2011)</a:t>
                      </a:r>
                    </a:p>
                    <a:p>
                      <a:pPr algn="ctr"/>
                      <a:endParaRPr lang="en-US" sz="1400" b="1"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smtClean="0">
                          <a:solidFill>
                            <a:srgbClr val="FF0000"/>
                          </a:solidFill>
                          <a:effectLst/>
                          <a:latin typeface="Calibri"/>
                        </a:rPr>
                        <a:t>12.0</a:t>
                      </a:r>
                      <a:endParaRPr lang="en-US" sz="1400" b="1" i="0" u="none" strike="noStrike" dirty="0">
                        <a:solidFill>
                          <a:srgbClr val="FF0000"/>
                        </a:solidFill>
                        <a:effectLst/>
                        <a:latin typeface="Calibri"/>
                      </a:endParaRP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smtClean="0">
                          <a:solidFill>
                            <a:srgbClr val="92D050"/>
                          </a:solidFill>
                          <a:effectLst/>
                          <a:latin typeface="Calibri"/>
                        </a:rPr>
                        <a:t>8.8</a:t>
                      </a:r>
                      <a:endParaRPr lang="en-US" sz="1400" b="1" i="0" u="none" strike="noStrike" dirty="0">
                        <a:solidFill>
                          <a:srgbClr val="92D050"/>
                        </a:solidFill>
                        <a:effectLst/>
                        <a:latin typeface="Calibri"/>
                      </a:endParaRP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smtClean="0">
                          <a:solidFill>
                            <a:srgbClr val="00B0F0"/>
                          </a:solidFill>
                          <a:effectLst/>
                          <a:latin typeface="Calibri"/>
                        </a:rPr>
                        <a:t>7.1</a:t>
                      </a:r>
                      <a:endParaRPr lang="en-US" sz="1400" b="1" i="0" u="none" strike="noStrike" dirty="0">
                        <a:solidFill>
                          <a:srgbClr val="00B0F0"/>
                        </a:solidFill>
                        <a:effectLst/>
                        <a:latin typeface="Calibri"/>
                      </a:endParaRPr>
                    </a:p>
                  </a:txBody>
                  <a:tcPr marL="0" marR="0" marT="0" marB="0" anchor="ctr"/>
                </a:tc>
              </a:tr>
              <a:tr h="311417">
                <a:tc rowSpan="3">
                  <a:txBody>
                    <a:bodyPr/>
                    <a:lstStyle/>
                    <a:p>
                      <a:pPr algn="ctr"/>
                      <a:r>
                        <a:rPr lang="en-US" sz="1400" b="1" dirty="0" smtClean="0">
                          <a:effectLst/>
                        </a:rPr>
                        <a:t>Hamilton County</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effectLst/>
                        </a:rPr>
                        <a:t>(2007-2011)</a:t>
                      </a:r>
                    </a:p>
                    <a:p>
                      <a:pPr algn="ctr"/>
                      <a:endParaRPr lang="en-US" sz="1400" b="1"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smtClean="0">
                          <a:solidFill>
                            <a:srgbClr val="FF0000"/>
                          </a:solidFill>
                          <a:effectLst/>
                          <a:latin typeface="Calibri"/>
                        </a:rPr>
                        <a:t>12.0</a:t>
                      </a:r>
                      <a:endParaRPr lang="en-US" sz="1400" b="1" i="0" u="none" strike="noStrike" dirty="0">
                        <a:solidFill>
                          <a:srgbClr val="FF0000"/>
                        </a:solidFill>
                        <a:effectLst/>
                        <a:latin typeface="Calibri"/>
                      </a:endParaRP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smtClean="0">
                          <a:solidFill>
                            <a:srgbClr val="92D050"/>
                          </a:solidFill>
                          <a:effectLst/>
                          <a:latin typeface="Calibri"/>
                        </a:rPr>
                        <a:t>9.5</a:t>
                      </a:r>
                      <a:endParaRPr lang="en-US" sz="1400" b="1" i="0" u="none" strike="noStrike" dirty="0">
                        <a:solidFill>
                          <a:srgbClr val="92D050"/>
                        </a:solidFill>
                        <a:effectLst/>
                        <a:latin typeface="Calibri"/>
                      </a:endParaRP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smtClean="0">
                          <a:solidFill>
                            <a:srgbClr val="00B0F0"/>
                          </a:solidFill>
                          <a:effectLst/>
                          <a:latin typeface="Calibri"/>
                        </a:rPr>
                        <a:t>8.0</a:t>
                      </a:r>
                      <a:endParaRPr lang="en-US" sz="1400" b="1" i="0" u="none" strike="noStrike" dirty="0">
                        <a:solidFill>
                          <a:srgbClr val="00B0F0"/>
                        </a:solidFill>
                        <a:effectLst/>
                        <a:latin typeface="Calibri"/>
                      </a:endParaRPr>
                    </a:p>
                  </a:txBody>
                  <a:tcPr marL="0" marR="0" marT="0" marB="0" anchor="ctr"/>
                </a:tc>
              </a:tr>
              <a:tr h="311417">
                <a:tc gridSpan="2">
                  <a:txBody>
                    <a:bodyPr/>
                    <a:lstStyle/>
                    <a:p>
                      <a:pPr algn="ctr"/>
                      <a:r>
                        <a:rPr lang="en-US" sz="1400" b="1" dirty="0" smtClean="0">
                          <a:effectLst/>
                        </a:rPr>
                        <a:t>Ohio </a:t>
                      </a:r>
                      <a:r>
                        <a:rPr lang="en-US" sz="1400" b="0" dirty="0" smtClean="0">
                          <a:effectLst/>
                        </a:rPr>
                        <a:t>(2007-2011)</a:t>
                      </a:r>
                      <a:endParaRPr lang="en-US" sz="1400" b="0" dirty="0">
                        <a:effectLst/>
                      </a:endParaRPr>
                    </a:p>
                  </a:txBody>
                  <a:tcPr anchor="ctr"/>
                </a:tc>
                <a:tc hMerge="1">
                  <a:txBody>
                    <a:bodyPr/>
                    <a:lstStyle/>
                    <a:p>
                      <a:endParaRPr lang="en-US" dirty="0"/>
                    </a:p>
                  </a:txBody>
                  <a:tcPr/>
                </a:tc>
                <a:tc>
                  <a:txBody>
                    <a:bodyPr/>
                    <a:lstStyle/>
                    <a:p>
                      <a:pPr algn="ctr" fontAlgn="b"/>
                      <a:r>
                        <a:rPr lang="en-US" sz="1400" b="1" i="0" u="none" strike="noStrike" dirty="0" smtClean="0">
                          <a:solidFill>
                            <a:srgbClr val="000000"/>
                          </a:solidFill>
                          <a:effectLst/>
                          <a:latin typeface="Calibri"/>
                        </a:rPr>
                        <a:t>8.6</a:t>
                      </a:r>
                    </a:p>
                  </a:txBody>
                  <a:tcPr marL="0" marR="0" marT="0" marB="0" anchor="ctr"/>
                </a:tc>
              </a:tr>
              <a:tr h="311417">
                <a:tc gridSpan="2">
                  <a:txBody>
                    <a:bodyPr/>
                    <a:lstStyle/>
                    <a:p>
                      <a:pPr algn="ctr"/>
                      <a:r>
                        <a:rPr lang="en-US" sz="1400" b="1" dirty="0" smtClean="0">
                          <a:effectLst/>
                        </a:rPr>
                        <a:t>United States </a:t>
                      </a:r>
                      <a:r>
                        <a:rPr lang="en-US" sz="1400" b="0" dirty="0" smtClean="0">
                          <a:effectLst/>
                        </a:rPr>
                        <a:t>(2007-2010)</a:t>
                      </a:r>
                      <a:endParaRPr lang="en-US" sz="1400" b="0" dirty="0">
                        <a:effectLst/>
                      </a:endParaRPr>
                    </a:p>
                  </a:txBody>
                  <a:tcPr anchor="ctr"/>
                </a:tc>
                <a:tc hMerge="1">
                  <a:txBody>
                    <a:bodyPr/>
                    <a:lstStyle/>
                    <a:p>
                      <a:endParaRPr lang="en-US" dirty="0"/>
                    </a:p>
                  </a:txBody>
                  <a:tcPr/>
                </a:tc>
                <a:tc>
                  <a:txBody>
                    <a:bodyPr/>
                    <a:lstStyle/>
                    <a:p>
                      <a:pPr algn="ctr" fontAlgn="b"/>
                      <a:r>
                        <a:rPr lang="en-US" sz="1400" b="1" i="0" u="none" strike="noStrike" dirty="0" smtClean="0">
                          <a:solidFill>
                            <a:srgbClr val="000000"/>
                          </a:solidFill>
                          <a:effectLst/>
                          <a:latin typeface="Calibri"/>
                        </a:rPr>
                        <a:t>8.2</a:t>
                      </a:r>
                    </a:p>
                  </a:txBody>
                  <a:tcPr marL="0" marR="0" marT="0" marB="0" anchor="ctr"/>
                </a:tc>
              </a:tr>
            </a:tbl>
          </a:graphicData>
        </a:graphic>
      </p:graphicFrame>
      <p:sp>
        <p:nvSpPr>
          <p:cNvPr id="6" name="TextBox 5"/>
          <p:cNvSpPr txBox="1"/>
          <p:nvPr/>
        </p:nvSpPr>
        <p:spPr>
          <a:xfrm>
            <a:off x="0" y="5863516"/>
            <a:ext cx="7924800" cy="938719"/>
          </a:xfrm>
          <a:prstGeom prst="rect">
            <a:avLst/>
          </a:prstGeom>
          <a:noFill/>
        </p:spPr>
        <p:txBody>
          <a:bodyPr wrap="square" rtlCol="0">
            <a:spAutoFit/>
          </a:bodyPr>
          <a:lstStyle/>
          <a:p>
            <a:r>
              <a:rPr lang="en-US" sz="1100" dirty="0" smtClean="0">
                <a:latin typeface="+mn-lt"/>
              </a:rPr>
              <a:t>1- Socioeconomic status was defined by median household income and attainment of a bachelor degree by individuals 25 years of age or greater</a:t>
            </a:r>
          </a:p>
          <a:p>
            <a:r>
              <a:rPr lang="en-US" sz="1100" dirty="0" smtClean="0">
                <a:latin typeface="+mn-lt"/>
              </a:rPr>
              <a:t>Sources: Socioeconomic status calculated from American Community Survey 5 year estimates (2007-2011)</a:t>
            </a:r>
          </a:p>
          <a:p>
            <a:r>
              <a:rPr lang="en-US" sz="1100" dirty="0">
                <a:latin typeface="+mn-lt"/>
              </a:rPr>
              <a:t>	</a:t>
            </a:r>
            <a:r>
              <a:rPr lang="en-US" sz="1100" dirty="0" smtClean="0">
                <a:latin typeface="+mn-lt"/>
              </a:rPr>
              <a:t>   Ohio Risk Factor Data from Ohio Department of Health Vital Statistics Birth Files (2007-2011)</a:t>
            </a:r>
          </a:p>
          <a:p>
            <a:r>
              <a:rPr lang="en-US" sz="1100" dirty="0">
                <a:latin typeface="+mn-lt"/>
              </a:rPr>
              <a:t>	</a:t>
            </a:r>
            <a:r>
              <a:rPr lang="en-US" sz="1100" dirty="0" smtClean="0">
                <a:latin typeface="+mn-lt"/>
              </a:rPr>
              <a:t>   United States Estimates from National Vital Statistics System Birth Data (2007-2010)</a:t>
            </a:r>
            <a:endParaRPr lang="en-US" sz="1100" dirty="0">
              <a:latin typeface="+mn-lt"/>
            </a:endParaRPr>
          </a:p>
        </p:txBody>
      </p:sp>
    </p:spTree>
    <p:extLst>
      <p:ext uri="{BB962C8B-B14F-4D97-AF65-F5344CB8AC3E}">
        <p14:creationId xmlns:p14="http://schemas.microsoft.com/office/powerpoint/2010/main" val="1058857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Preterm Births–Less than 37 weeks gestation</a:t>
            </a:r>
            <a:endParaRPr lang="en-US" sz="3400" dirty="0"/>
          </a:p>
        </p:txBody>
      </p:sp>
      <p:graphicFrame>
        <p:nvGraphicFramePr>
          <p:cNvPr id="5" name="Table 4"/>
          <p:cNvGraphicFramePr>
            <a:graphicFrameLocks noGrp="1"/>
          </p:cNvGraphicFramePr>
          <p:nvPr>
            <p:extLst>
              <p:ext uri="{D42A27DB-BD31-4B8C-83A1-F6EECF244321}">
                <p14:modId xmlns:p14="http://schemas.microsoft.com/office/powerpoint/2010/main" val="1948933247"/>
              </p:ext>
            </p:extLst>
          </p:nvPr>
        </p:nvGraphicFramePr>
        <p:xfrm>
          <a:off x="4950223" y="1531014"/>
          <a:ext cx="3927793" cy="3943747"/>
        </p:xfrm>
        <a:graphic>
          <a:graphicData uri="http://schemas.openxmlformats.org/drawingml/2006/table">
            <a:tbl>
              <a:tblPr firstRow="1" bandRow="1">
                <a:tableStyleId>{5C22544A-7EE6-4342-B048-85BDC9FD1C3A}</a:tableStyleId>
              </a:tblPr>
              <a:tblGrid>
                <a:gridCol w="1536001"/>
                <a:gridCol w="1311576"/>
                <a:gridCol w="1080216"/>
              </a:tblGrid>
              <a:tr h="0">
                <a:tc>
                  <a:txBody>
                    <a:bodyPr/>
                    <a:lstStyle/>
                    <a:p>
                      <a:pPr algn="ctr"/>
                      <a:endParaRPr lang="en-US" sz="12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rPr>
                        <a:t>Socioeconomic Tertile</a:t>
                      </a:r>
                      <a:r>
                        <a:rPr lang="en-US" sz="1400" b="1" baseline="30000" dirty="0" smtClean="0">
                          <a:effectLst>
                            <a:outerShdw blurRad="38100" dist="38100" dir="2700000" algn="tl">
                              <a:srgbClr val="000000">
                                <a:alpha val="43137"/>
                              </a:srgbClr>
                            </a:outerShdw>
                          </a:effectLst>
                        </a:rPr>
                        <a:t>1</a:t>
                      </a:r>
                      <a:endParaRPr lang="en-US" sz="1400" b="1" dirty="0" smtClean="0">
                        <a:effectLst>
                          <a:outerShdw blurRad="38100" dist="38100" dir="2700000" algn="tl">
                            <a:srgbClr val="000000">
                              <a:alpha val="43137"/>
                            </a:srgbClr>
                          </a:outerShdw>
                        </a:effectLst>
                      </a:endParaRPr>
                    </a:p>
                  </a:txBody>
                  <a:tcPr anchor="ctr"/>
                </a:tc>
                <a:tc>
                  <a:txBody>
                    <a:bodyPr/>
                    <a:lstStyle/>
                    <a:p>
                      <a:pPr algn="ctr"/>
                      <a:r>
                        <a:rPr lang="en-US" sz="1400" b="1" dirty="0" smtClean="0">
                          <a:effectLst>
                            <a:outerShdw blurRad="38100" dist="38100" dir="2700000" algn="tl">
                              <a:srgbClr val="000000">
                                <a:alpha val="43137"/>
                              </a:srgbClr>
                            </a:outerShdw>
                          </a:effectLst>
                        </a:rPr>
                        <a:t>%  Preterm</a:t>
                      </a:r>
                      <a:endParaRPr lang="en-US" sz="1400" b="1" dirty="0">
                        <a:effectLst>
                          <a:outerShdw blurRad="38100" dist="38100" dir="2700000" algn="tl">
                            <a:srgbClr val="000000">
                              <a:alpha val="43137"/>
                            </a:srgbClr>
                          </a:outerShdw>
                        </a:effectLst>
                      </a:endParaRPr>
                    </a:p>
                  </a:txBody>
                  <a:tcPr anchor="ctr"/>
                </a:tc>
              </a:tr>
              <a:tr h="311417">
                <a:tc rowSpan="3">
                  <a:txBody>
                    <a:bodyPr/>
                    <a:lstStyle/>
                    <a:p>
                      <a:pPr algn="ctr"/>
                      <a:r>
                        <a:rPr lang="en-US" sz="1400" b="1" dirty="0" smtClean="0">
                          <a:effectLst/>
                        </a:rPr>
                        <a:t>Cuyahoga County</a:t>
                      </a:r>
                      <a:endParaRPr lang="en-US" sz="1400" b="1" dirty="0">
                        <a:effectLst/>
                      </a:endParaRPr>
                    </a:p>
                    <a:p>
                      <a:pPr algn="ctr"/>
                      <a:r>
                        <a:rPr lang="en-US" sz="1400" b="0" dirty="0" smtClean="0">
                          <a:effectLst/>
                        </a:rPr>
                        <a:t>(2007-2011)</a:t>
                      </a:r>
                      <a:endParaRPr lang="en-US" sz="1400" b="0"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17.9</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13.1</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10.9</a:t>
                      </a:r>
                    </a:p>
                  </a:txBody>
                  <a:tcPr marL="0" marR="0" marT="0" marB="0" anchor="ctr"/>
                </a:tc>
              </a:tr>
              <a:tr h="311417">
                <a:tc rowSpan="3">
                  <a:txBody>
                    <a:bodyPr/>
                    <a:lstStyle/>
                    <a:p>
                      <a:pPr algn="ctr"/>
                      <a:r>
                        <a:rPr lang="en-US" sz="1400" b="1" dirty="0" smtClean="0">
                          <a:effectLst/>
                        </a:rPr>
                        <a:t>Franklin County</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0" dirty="0" smtClean="0">
                          <a:effectLst/>
                        </a:rPr>
                        <a:t>(2007-2011)</a:t>
                      </a: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15.9</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12.7</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10.8</a:t>
                      </a:r>
                    </a:p>
                  </a:txBody>
                  <a:tcPr marL="0" marR="0" marT="0" marB="0" anchor="ctr"/>
                </a:tc>
              </a:tr>
              <a:tr h="311417">
                <a:tc rowSpan="3">
                  <a:txBody>
                    <a:bodyPr/>
                    <a:lstStyle/>
                    <a:p>
                      <a:pPr algn="ctr"/>
                      <a:r>
                        <a:rPr lang="en-US" sz="1400" b="1" dirty="0" smtClean="0">
                          <a:effectLst/>
                        </a:rPr>
                        <a:t>Hamilton County</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0" dirty="0" smtClean="0">
                          <a:effectLst/>
                        </a:rPr>
                        <a:t>(2007-2011)</a:t>
                      </a: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16.3</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13.0</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11.3</a:t>
                      </a:r>
                    </a:p>
                  </a:txBody>
                  <a:tcPr marL="0" marR="0" marT="0" marB="0" anchor="ctr"/>
                </a:tc>
              </a:tr>
              <a:tr h="311417">
                <a:tc gridSpan="2">
                  <a:txBody>
                    <a:bodyPr/>
                    <a:lstStyle/>
                    <a:p>
                      <a:pPr algn="ctr"/>
                      <a:r>
                        <a:rPr lang="en-US" sz="1400" b="1" dirty="0" smtClean="0">
                          <a:effectLst/>
                        </a:rPr>
                        <a:t>Ohio </a:t>
                      </a:r>
                      <a:r>
                        <a:rPr lang="en-US" sz="1400" b="0" dirty="0" smtClean="0">
                          <a:effectLst/>
                        </a:rPr>
                        <a:t>(2007-2011)</a:t>
                      </a:r>
                      <a:endParaRPr lang="en-US" sz="1400" b="0" dirty="0">
                        <a:effectLst/>
                      </a:endParaRPr>
                    </a:p>
                  </a:txBody>
                  <a:tcPr anchor="ctr"/>
                </a:tc>
                <a:tc hMerge="1">
                  <a:txBody>
                    <a:bodyPr/>
                    <a:lstStyle/>
                    <a:p>
                      <a:endParaRPr lang="en-US" dirty="0"/>
                    </a:p>
                  </a:txBody>
                  <a:tcPr/>
                </a:tc>
                <a:tc>
                  <a:txBody>
                    <a:bodyPr/>
                    <a:lstStyle/>
                    <a:p>
                      <a:pPr algn="ctr" fontAlgn="b"/>
                      <a:r>
                        <a:rPr lang="en-US" sz="1400" b="1" i="0" u="none" strike="noStrike" dirty="0">
                          <a:solidFill>
                            <a:srgbClr val="000000"/>
                          </a:solidFill>
                          <a:effectLst/>
                          <a:latin typeface="Calibri"/>
                        </a:rPr>
                        <a:t>17.9</a:t>
                      </a:r>
                    </a:p>
                  </a:txBody>
                  <a:tcPr marL="0" marR="0" marT="0" marB="0" anchor="ctr"/>
                </a:tc>
              </a:tr>
              <a:tr h="311417">
                <a:tc gridSpan="2">
                  <a:txBody>
                    <a:bodyPr/>
                    <a:lstStyle/>
                    <a:p>
                      <a:pPr algn="ctr"/>
                      <a:r>
                        <a:rPr lang="en-US" sz="1400" b="1" dirty="0" smtClean="0">
                          <a:effectLst/>
                        </a:rPr>
                        <a:t>United States </a:t>
                      </a:r>
                      <a:r>
                        <a:rPr lang="en-US" sz="1400" b="0" dirty="0" smtClean="0">
                          <a:effectLst/>
                        </a:rPr>
                        <a:t>(2007-2010)</a:t>
                      </a:r>
                      <a:endParaRPr lang="en-US" sz="1400" b="0" dirty="0">
                        <a:effectLst/>
                      </a:endParaRPr>
                    </a:p>
                  </a:txBody>
                  <a:tcPr anchor="ctr"/>
                </a:tc>
                <a:tc hMerge="1">
                  <a:txBody>
                    <a:bodyPr/>
                    <a:lstStyle/>
                    <a:p>
                      <a:endParaRPr lang="en-US" dirty="0"/>
                    </a:p>
                  </a:txBody>
                  <a:tcPr/>
                </a:tc>
                <a:tc>
                  <a:txBody>
                    <a:bodyPr/>
                    <a:lstStyle/>
                    <a:p>
                      <a:pPr algn="ctr" fontAlgn="b"/>
                      <a:r>
                        <a:rPr lang="en-US" sz="1400" b="1" i="0" u="none" strike="noStrike" dirty="0">
                          <a:solidFill>
                            <a:srgbClr val="000000"/>
                          </a:solidFill>
                          <a:effectLst/>
                          <a:latin typeface="Calibri"/>
                        </a:rPr>
                        <a:t>13.1</a:t>
                      </a:r>
                    </a:p>
                  </a:txBody>
                  <a:tcPr marL="0" marR="0" marT="0" marB="0" anchor="ct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3257407393"/>
              </p:ext>
            </p:extLst>
          </p:nvPr>
        </p:nvGraphicFramePr>
        <p:xfrm>
          <a:off x="93309" y="1487996"/>
          <a:ext cx="4456113" cy="42693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5757333"/>
            <a:ext cx="7924800" cy="938719"/>
          </a:xfrm>
          <a:prstGeom prst="rect">
            <a:avLst/>
          </a:prstGeom>
          <a:noFill/>
        </p:spPr>
        <p:txBody>
          <a:bodyPr wrap="square" rtlCol="0">
            <a:spAutoFit/>
          </a:bodyPr>
          <a:lstStyle/>
          <a:p>
            <a:r>
              <a:rPr lang="en-US" sz="1100" dirty="0" smtClean="0">
                <a:solidFill>
                  <a:srgbClr val="000000"/>
                </a:solidFill>
                <a:latin typeface="+mn-lt"/>
              </a:rPr>
              <a:t>1- Socioeconomic status was defined by median household income and attainment of a bachelor degree by individuals 25 years of age or greater</a:t>
            </a:r>
          </a:p>
          <a:p>
            <a:r>
              <a:rPr lang="en-US" sz="1100" dirty="0" smtClean="0">
                <a:solidFill>
                  <a:srgbClr val="000000"/>
                </a:solidFill>
                <a:latin typeface="+mn-lt"/>
              </a:rPr>
              <a:t>Sources: Socioeconomic status calculated from American Community Survey 5 year estimates (2007-2011)</a:t>
            </a:r>
          </a:p>
          <a:p>
            <a:r>
              <a:rPr lang="en-US" sz="1100" dirty="0">
                <a:solidFill>
                  <a:srgbClr val="000000"/>
                </a:solidFill>
                <a:latin typeface="+mn-lt"/>
              </a:rPr>
              <a:t>	</a:t>
            </a:r>
            <a:r>
              <a:rPr lang="en-US" sz="1100" dirty="0" smtClean="0">
                <a:solidFill>
                  <a:srgbClr val="000000"/>
                </a:solidFill>
                <a:latin typeface="+mn-lt"/>
              </a:rPr>
              <a:t>   Ohio Risk Factor Data from Ohio Department of Health Vital Statistics Birth Files (2007-2011)</a:t>
            </a:r>
          </a:p>
          <a:p>
            <a:r>
              <a:rPr lang="en-US" sz="1100" dirty="0">
                <a:solidFill>
                  <a:srgbClr val="000000"/>
                </a:solidFill>
                <a:latin typeface="+mn-lt"/>
              </a:rPr>
              <a:t>	</a:t>
            </a:r>
            <a:r>
              <a:rPr lang="en-US" sz="1100" dirty="0" smtClean="0">
                <a:solidFill>
                  <a:srgbClr val="000000"/>
                </a:solidFill>
                <a:latin typeface="+mn-lt"/>
              </a:rPr>
              <a:t>   United States Estimates from National Vital Statistics System Birth Data (2007-2010)</a:t>
            </a:r>
            <a:endParaRPr lang="en-US" sz="1100" dirty="0">
              <a:solidFill>
                <a:srgbClr val="000000"/>
              </a:solidFill>
              <a:latin typeface="+mn-lt"/>
            </a:endParaRPr>
          </a:p>
        </p:txBody>
      </p:sp>
    </p:spTree>
    <p:extLst>
      <p:ext uri="{BB962C8B-B14F-4D97-AF65-F5344CB8AC3E}">
        <p14:creationId xmlns:p14="http://schemas.microsoft.com/office/powerpoint/2010/main" val="1878979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Early Prenatal Care – First Trimester </a:t>
            </a:r>
            <a:endParaRPr lang="en-US" sz="3400" dirty="0"/>
          </a:p>
        </p:txBody>
      </p:sp>
      <p:graphicFrame>
        <p:nvGraphicFramePr>
          <p:cNvPr id="5" name="Table 4"/>
          <p:cNvGraphicFramePr>
            <a:graphicFrameLocks noGrp="1"/>
          </p:cNvGraphicFramePr>
          <p:nvPr>
            <p:extLst>
              <p:ext uri="{D42A27DB-BD31-4B8C-83A1-F6EECF244321}">
                <p14:modId xmlns:p14="http://schemas.microsoft.com/office/powerpoint/2010/main" val="315352171"/>
              </p:ext>
            </p:extLst>
          </p:nvPr>
        </p:nvGraphicFramePr>
        <p:xfrm>
          <a:off x="4803468" y="1487996"/>
          <a:ext cx="4111932" cy="3944615"/>
        </p:xfrm>
        <a:graphic>
          <a:graphicData uri="http://schemas.openxmlformats.org/drawingml/2006/table">
            <a:tbl>
              <a:tblPr firstRow="1" bandRow="1">
                <a:tableStyleId>{5C22544A-7EE6-4342-B048-85BDC9FD1C3A}</a:tableStyleId>
              </a:tblPr>
              <a:tblGrid>
                <a:gridCol w="1533832"/>
                <a:gridCol w="1384300"/>
                <a:gridCol w="1193800"/>
              </a:tblGrid>
              <a:tr h="519028">
                <a:tc>
                  <a:txBody>
                    <a:bodyPr/>
                    <a:lstStyle/>
                    <a:p>
                      <a:pPr algn="ctr"/>
                      <a:endParaRPr lang="en-US" sz="12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rPr>
                        <a:t>Socioeconomic Tertile</a:t>
                      </a:r>
                      <a:r>
                        <a:rPr lang="en-US" sz="1400" b="1" baseline="30000" dirty="0" smtClean="0">
                          <a:effectLst>
                            <a:outerShdw blurRad="38100" dist="38100" dir="2700000" algn="tl">
                              <a:srgbClr val="000000">
                                <a:alpha val="43137"/>
                              </a:srgbClr>
                            </a:outerShdw>
                          </a:effectLst>
                        </a:rPr>
                        <a:t>1</a:t>
                      </a:r>
                      <a:endParaRPr lang="en-US" sz="1400" b="1" dirty="0" smtClean="0">
                        <a:effectLst>
                          <a:outerShdw blurRad="38100" dist="38100" dir="2700000" algn="tl">
                            <a:srgbClr val="000000">
                              <a:alpha val="43137"/>
                            </a:srgbClr>
                          </a:outerShdw>
                        </a:effectLst>
                      </a:endParaRPr>
                    </a:p>
                  </a:txBody>
                  <a:tcPr anchor="ctr"/>
                </a:tc>
                <a:tc>
                  <a:txBody>
                    <a:bodyPr/>
                    <a:lstStyle/>
                    <a:p>
                      <a:pPr algn="ctr"/>
                      <a:r>
                        <a:rPr lang="en-US" sz="1400" b="1" dirty="0" smtClean="0">
                          <a:effectLst>
                            <a:outerShdw blurRad="38100" dist="38100" dir="2700000" algn="tl">
                              <a:srgbClr val="000000">
                                <a:alpha val="43137"/>
                              </a:srgbClr>
                            </a:outerShdw>
                          </a:effectLst>
                        </a:rPr>
                        <a:t>% with</a:t>
                      </a:r>
                      <a:r>
                        <a:rPr lang="en-US" sz="1400" b="1" baseline="0" dirty="0" smtClean="0">
                          <a:effectLst>
                            <a:outerShdw blurRad="38100" dist="38100" dir="2700000" algn="tl">
                              <a:srgbClr val="000000">
                                <a:alpha val="43137"/>
                              </a:srgbClr>
                            </a:outerShdw>
                          </a:effectLst>
                        </a:rPr>
                        <a:t> Early Prenatal Care</a:t>
                      </a:r>
                      <a:endParaRPr lang="en-US" sz="1400" b="1" dirty="0">
                        <a:effectLst>
                          <a:outerShdw blurRad="38100" dist="38100" dir="2700000" algn="tl">
                            <a:srgbClr val="000000">
                              <a:alpha val="43137"/>
                            </a:srgbClr>
                          </a:outerShdw>
                        </a:effectLst>
                      </a:endParaRPr>
                    </a:p>
                  </a:txBody>
                  <a:tcPr anchor="ctr"/>
                </a:tc>
              </a:tr>
              <a:tr h="311417">
                <a:tc rowSpan="3">
                  <a:txBody>
                    <a:bodyPr/>
                    <a:lstStyle/>
                    <a:p>
                      <a:pPr algn="ctr"/>
                      <a:r>
                        <a:rPr lang="en-US" sz="1400" b="1" dirty="0" smtClean="0">
                          <a:effectLst/>
                        </a:rPr>
                        <a:t>Cuyahoga County</a:t>
                      </a:r>
                    </a:p>
                    <a:p>
                      <a:pPr algn="ctr"/>
                      <a:r>
                        <a:rPr lang="en-US" sz="1400" b="0" dirty="0" smtClean="0">
                          <a:effectLst/>
                        </a:rPr>
                        <a:t>(2007-2011)</a:t>
                      </a:r>
                      <a:endParaRPr lang="en-US" sz="1400" b="0"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57.5</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69.5</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78.3</a:t>
                      </a:r>
                    </a:p>
                  </a:txBody>
                  <a:tcPr marL="0" marR="0" marT="0" marB="0" anchor="ctr"/>
                </a:tc>
              </a:tr>
              <a:tr h="311417">
                <a:tc rowSpan="3">
                  <a:txBody>
                    <a:bodyPr/>
                    <a:lstStyle/>
                    <a:p>
                      <a:pPr algn="ctr"/>
                      <a:r>
                        <a:rPr lang="en-US" sz="1400" b="1" dirty="0" smtClean="0">
                          <a:effectLst/>
                        </a:rPr>
                        <a:t>Franklin County</a:t>
                      </a:r>
                    </a:p>
                    <a:p>
                      <a:pPr algn="ctr"/>
                      <a:r>
                        <a:rPr lang="en-US" sz="1400" b="0" dirty="0" smtClean="0">
                          <a:effectLst/>
                        </a:rPr>
                        <a:t>(2007-2011)</a:t>
                      </a:r>
                      <a:endParaRPr lang="en-US" sz="1400" b="1"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54.8</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69.2</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80.4</a:t>
                      </a:r>
                    </a:p>
                  </a:txBody>
                  <a:tcPr marL="0" marR="0" marT="0" marB="0" anchor="ctr"/>
                </a:tc>
              </a:tr>
              <a:tr h="311417">
                <a:tc rowSpan="3">
                  <a:txBody>
                    <a:bodyPr/>
                    <a:lstStyle/>
                    <a:p>
                      <a:pPr algn="ctr"/>
                      <a:r>
                        <a:rPr lang="en-US" sz="1400" b="1" dirty="0" smtClean="0">
                          <a:effectLst/>
                        </a:rPr>
                        <a:t>Hamilton County</a:t>
                      </a:r>
                    </a:p>
                    <a:p>
                      <a:pPr algn="ctr"/>
                      <a:r>
                        <a:rPr lang="en-US" sz="1400" b="0" dirty="0" smtClean="0">
                          <a:effectLst/>
                        </a:rPr>
                        <a:t>(2007-2011)</a:t>
                      </a:r>
                      <a:endParaRPr lang="en-US" sz="1400" b="1" dirty="0">
                        <a:effectLst/>
                      </a:endParaRPr>
                    </a:p>
                  </a:txBody>
                  <a:tcPr anchor="ctr"/>
                </a:tc>
                <a:tc>
                  <a:txBody>
                    <a:bodyPr/>
                    <a:lstStyle/>
                    <a:p>
                      <a:pPr algn="ctr"/>
                      <a:r>
                        <a:rPr lang="en-US" sz="1400" b="1" dirty="0" smtClean="0">
                          <a:solidFill>
                            <a:srgbClr val="FF0000"/>
                          </a:solidFill>
                          <a:effectLst/>
                        </a:rPr>
                        <a:t>Lower SES</a:t>
                      </a:r>
                    </a:p>
                  </a:txBody>
                  <a:tcPr anchor="ctr"/>
                </a:tc>
                <a:tc>
                  <a:txBody>
                    <a:bodyPr/>
                    <a:lstStyle/>
                    <a:p>
                      <a:pPr algn="ctr" fontAlgn="b"/>
                      <a:r>
                        <a:rPr lang="en-US" sz="1400" b="1" i="0" u="none" strike="noStrike" dirty="0">
                          <a:solidFill>
                            <a:srgbClr val="FF0000"/>
                          </a:solidFill>
                          <a:effectLst/>
                          <a:latin typeface="Calibri"/>
                        </a:rPr>
                        <a:t>54.2</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92D050"/>
                          </a:solidFill>
                          <a:effectLst/>
                        </a:rPr>
                        <a:t>Middle</a:t>
                      </a:r>
                      <a:r>
                        <a:rPr lang="en-US" sz="1400" b="1" baseline="0" dirty="0" smtClean="0">
                          <a:solidFill>
                            <a:srgbClr val="92D050"/>
                          </a:solidFill>
                          <a:effectLst/>
                        </a:rPr>
                        <a:t> SES</a:t>
                      </a:r>
                      <a:endParaRPr lang="en-US" sz="1400" b="1" dirty="0">
                        <a:solidFill>
                          <a:srgbClr val="92D050"/>
                        </a:solidFill>
                        <a:effectLst/>
                      </a:endParaRPr>
                    </a:p>
                  </a:txBody>
                  <a:tcPr anchor="ctr"/>
                </a:tc>
                <a:tc>
                  <a:txBody>
                    <a:bodyPr/>
                    <a:lstStyle/>
                    <a:p>
                      <a:pPr algn="ctr" fontAlgn="b"/>
                      <a:r>
                        <a:rPr lang="en-US" sz="1400" b="1" i="0" u="none" strike="noStrike" dirty="0">
                          <a:solidFill>
                            <a:srgbClr val="92D050"/>
                          </a:solidFill>
                          <a:effectLst/>
                          <a:latin typeface="Calibri"/>
                        </a:rPr>
                        <a:t>71.3</a:t>
                      </a:r>
                    </a:p>
                  </a:txBody>
                  <a:tcPr marL="0" marR="0" marT="0" marB="0" anchor="ctr"/>
                </a:tc>
              </a:tr>
              <a:tr h="311417">
                <a:tc vMerge="1">
                  <a:txBody>
                    <a:bodyPr/>
                    <a:lstStyle/>
                    <a:p>
                      <a:pPr algn="ctr"/>
                      <a:endParaRPr lang="en-US" sz="1400" dirty="0">
                        <a:effectLst>
                          <a:outerShdw blurRad="38100" dist="38100" dir="2700000" algn="tl">
                            <a:srgbClr val="000000">
                              <a:alpha val="43137"/>
                            </a:srgbClr>
                          </a:outerShdw>
                        </a:effectLst>
                      </a:endParaRPr>
                    </a:p>
                  </a:txBody>
                  <a:tcPr/>
                </a:tc>
                <a:tc>
                  <a:txBody>
                    <a:bodyPr/>
                    <a:lstStyle/>
                    <a:p>
                      <a:pPr algn="ctr"/>
                      <a:r>
                        <a:rPr lang="en-US" sz="1400" b="1" dirty="0" smtClean="0">
                          <a:solidFill>
                            <a:srgbClr val="00B0F0"/>
                          </a:solidFill>
                          <a:effectLst/>
                        </a:rPr>
                        <a:t>Higher SES</a:t>
                      </a:r>
                      <a:endParaRPr lang="en-US" sz="1400" b="1" dirty="0">
                        <a:solidFill>
                          <a:srgbClr val="00B0F0"/>
                        </a:solidFill>
                        <a:effectLst/>
                      </a:endParaRPr>
                    </a:p>
                  </a:txBody>
                  <a:tcPr anchor="ctr"/>
                </a:tc>
                <a:tc>
                  <a:txBody>
                    <a:bodyPr/>
                    <a:lstStyle/>
                    <a:p>
                      <a:pPr algn="ctr" fontAlgn="b"/>
                      <a:r>
                        <a:rPr lang="en-US" sz="1400" b="1" i="0" u="none" strike="noStrike" dirty="0">
                          <a:solidFill>
                            <a:srgbClr val="00B0F0"/>
                          </a:solidFill>
                          <a:effectLst/>
                          <a:latin typeface="Calibri"/>
                        </a:rPr>
                        <a:t>79.1</a:t>
                      </a:r>
                    </a:p>
                  </a:txBody>
                  <a:tcPr marL="0" marR="0" marT="0" marB="0" anchor="ctr"/>
                </a:tc>
              </a:tr>
              <a:tr h="311417">
                <a:tc gridSpan="2">
                  <a:txBody>
                    <a:bodyPr/>
                    <a:lstStyle/>
                    <a:p>
                      <a:pPr algn="ctr"/>
                      <a:r>
                        <a:rPr lang="en-US" sz="1400" b="1" dirty="0" smtClean="0">
                          <a:effectLst/>
                        </a:rPr>
                        <a:t>Ohio </a:t>
                      </a:r>
                      <a:r>
                        <a:rPr lang="en-US" sz="1400" b="0" dirty="0" smtClean="0">
                          <a:effectLst/>
                        </a:rPr>
                        <a:t>(2007-2011)</a:t>
                      </a:r>
                      <a:endParaRPr lang="en-US" sz="1400" b="1" dirty="0">
                        <a:effectLst/>
                      </a:endParaRPr>
                    </a:p>
                  </a:txBody>
                  <a:tcPr anchor="ctr"/>
                </a:tc>
                <a:tc hMerge="1">
                  <a:txBody>
                    <a:bodyPr/>
                    <a:lstStyle/>
                    <a:p>
                      <a:endParaRPr lang="en-US" dirty="0"/>
                    </a:p>
                  </a:txBody>
                  <a:tcPr/>
                </a:tc>
                <a:tc>
                  <a:txBody>
                    <a:bodyPr/>
                    <a:lstStyle/>
                    <a:p>
                      <a:pPr algn="ctr" fontAlgn="b"/>
                      <a:r>
                        <a:rPr lang="en-US" sz="1400" b="1" i="0" u="none" strike="noStrike" dirty="0">
                          <a:solidFill>
                            <a:srgbClr val="000000"/>
                          </a:solidFill>
                          <a:effectLst/>
                          <a:latin typeface="Calibri"/>
                        </a:rPr>
                        <a:t>54.8</a:t>
                      </a:r>
                    </a:p>
                  </a:txBody>
                  <a:tcPr marL="0" marR="0" marT="0" marB="0" anchor="ctr"/>
                </a:tc>
              </a:tr>
              <a:tr h="311417">
                <a:tc gridSpan="2">
                  <a:txBody>
                    <a:bodyPr/>
                    <a:lstStyle/>
                    <a:p>
                      <a:pPr algn="ctr"/>
                      <a:r>
                        <a:rPr lang="en-US" sz="1400" b="1" dirty="0" smtClean="0">
                          <a:effectLst/>
                        </a:rPr>
                        <a:t>United States </a:t>
                      </a:r>
                      <a:r>
                        <a:rPr lang="en-US" sz="1400" b="0" dirty="0" smtClean="0">
                          <a:effectLst/>
                        </a:rPr>
                        <a:t>(2007-2010)</a:t>
                      </a:r>
                      <a:endParaRPr lang="en-US" sz="1400" b="1" dirty="0">
                        <a:effectLst/>
                      </a:endParaRPr>
                    </a:p>
                  </a:txBody>
                  <a:tcPr anchor="ctr"/>
                </a:tc>
                <a:tc hMerge="1">
                  <a:txBody>
                    <a:bodyPr/>
                    <a:lstStyle/>
                    <a:p>
                      <a:endParaRPr lang="en-US" dirty="0"/>
                    </a:p>
                  </a:txBody>
                  <a:tcPr/>
                </a:tc>
                <a:tc>
                  <a:txBody>
                    <a:bodyPr/>
                    <a:lstStyle/>
                    <a:p>
                      <a:pPr algn="ctr" fontAlgn="b"/>
                      <a:r>
                        <a:rPr lang="en-US" sz="1400" b="1" i="0" u="none" strike="noStrike" dirty="0">
                          <a:solidFill>
                            <a:srgbClr val="000000"/>
                          </a:solidFill>
                          <a:effectLst/>
                          <a:latin typeface="Calibri"/>
                        </a:rPr>
                        <a:t>67.9</a:t>
                      </a:r>
                    </a:p>
                  </a:txBody>
                  <a:tcPr marL="0" marR="0" marT="0" marB="0" anchor="ct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32104361"/>
              </p:ext>
            </p:extLst>
          </p:nvPr>
        </p:nvGraphicFramePr>
        <p:xfrm>
          <a:off x="0" y="1502792"/>
          <a:ext cx="4803468" cy="41790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6321" y="5705120"/>
            <a:ext cx="7924800" cy="938719"/>
          </a:xfrm>
          <a:prstGeom prst="rect">
            <a:avLst/>
          </a:prstGeom>
          <a:noFill/>
        </p:spPr>
        <p:txBody>
          <a:bodyPr wrap="square" rtlCol="0">
            <a:spAutoFit/>
          </a:bodyPr>
          <a:lstStyle/>
          <a:p>
            <a:r>
              <a:rPr lang="en-US" sz="1100" dirty="0" smtClean="0">
                <a:solidFill>
                  <a:srgbClr val="000000"/>
                </a:solidFill>
                <a:latin typeface="+mn-lt"/>
              </a:rPr>
              <a:t>1- Socioeconomic status was defined by median household income and attainment of a bachelor degree by individuals 25 years of age or greater</a:t>
            </a:r>
          </a:p>
          <a:p>
            <a:r>
              <a:rPr lang="en-US" sz="1100" dirty="0" smtClean="0">
                <a:solidFill>
                  <a:srgbClr val="000000"/>
                </a:solidFill>
                <a:latin typeface="+mn-lt"/>
              </a:rPr>
              <a:t>Sources: Socioeconomic status calculated from American Community Survey 5 year estimates (2007-2011)</a:t>
            </a:r>
          </a:p>
          <a:p>
            <a:r>
              <a:rPr lang="en-US" sz="1100" dirty="0">
                <a:solidFill>
                  <a:srgbClr val="000000"/>
                </a:solidFill>
                <a:latin typeface="+mn-lt"/>
              </a:rPr>
              <a:t>	</a:t>
            </a:r>
            <a:r>
              <a:rPr lang="en-US" sz="1100" dirty="0" smtClean="0">
                <a:solidFill>
                  <a:srgbClr val="000000"/>
                </a:solidFill>
                <a:latin typeface="+mn-lt"/>
              </a:rPr>
              <a:t>   Ohio Risk Factor Data from Ohio Department of Health Vital Statistics Birth Files (2007-2011)</a:t>
            </a:r>
          </a:p>
          <a:p>
            <a:r>
              <a:rPr lang="en-US" sz="1100" dirty="0">
                <a:solidFill>
                  <a:srgbClr val="000000"/>
                </a:solidFill>
                <a:latin typeface="+mn-lt"/>
              </a:rPr>
              <a:t>	</a:t>
            </a:r>
            <a:r>
              <a:rPr lang="en-US" sz="1100" dirty="0" smtClean="0">
                <a:solidFill>
                  <a:srgbClr val="000000"/>
                </a:solidFill>
                <a:latin typeface="+mn-lt"/>
              </a:rPr>
              <a:t>   United States Estimates from National Vital Statistics System Birth Data (2007-2010)</a:t>
            </a:r>
            <a:endParaRPr lang="en-US" sz="1100" dirty="0">
              <a:solidFill>
                <a:srgbClr val="000000"/>
              </a:solidFill>
              <a:latin typeface="+mn-lt"/>
            </a:endParaRPr>
          </a:p>
        </p:txBody>
      </p:sp>
    </p:spTree>
    <p:extLst>
      <p:ext uri="{BB962C8B-B14F-4D97-AF65-F5344CB8AC3E}">
        <p14:creationId xmlns:p14="http://schemas.microsoft.com/office/powerpoint/2010/main" val="3011331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123</TotalTime>
  <Words>2280</Words>
  <Application>Microsoft Office PowerPoint</Application>
  <PresentationFormat>On-screen Show (4:3)</PresentationFormat>
  <Paragraphs>535</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Excess Death Rate</vt:lpstr>
      <vt:lpstr>Racial/Ethnic Components of  Excess Deaths*</vt:lpstr>
      <vt:lpstr>Black Infant Mortality, 2007-09</vt:lpstr>
      <vt:lpstr>Low Birth Weight Births–Less than 2,500 grams</vt:lpstr>
      <vt:lpstr>Preterm Births–Less than 37 weeks gestation</vt:lpstr>
      <vt:lpstr>Early Prenatal Care – First Trimester </vt:lpstr>
      <vt:lpstr>Maternal Smoking During Pregnancy</vt:lpstr>
      <vt:lpstr>Infant Mortality Rate – per 1,000 live births</vt:lpstr>
      <vt:lpstr>2011-2013 USA Infant Mortality Rates, by State and by Race, from Worse to Best:</vt:lpstr>
      <vt:lpstr>Why should Ohio care?</vt:lpstr>
      <vt:lpstr>Disparities in Birth Outcomes are the tip of the health disparities iceberg</vt:lpstr>
      <vt:lpstr>Determinants of Health</vt:lpstr>
      <vt:lpstr>PowerPoint Presentation</vt:lpstr>
      <vt:lpstr>“…a moral obligation, a matter of social justice.”</vt:lpstr>
      <vt:lpstr>PowerPoint Presentation</vt:lpstr>
      <vt:lpstr>PowerPoint Presentation</vt:lpstr>
      <vt:lpstr>Why treat people’s illnesses without changing the conditions that made them sick?  (WHO Commission on Social Determinants of Health, 2008)</vt:lpstr>
      <vt:lpstr>A Social Determinants approach: challenges us to “eliminate the obstacles”</vt:lpstr>
      <vt:lpstr>We are often asked...which Social Determinants  to improve?</vt:lpstr>
      <vt:lpstr>Advancing health equity is not about averages It’s about creating opportunities to be healthy</vt:lpstr>
      <vt:lpstr>PowerPoint Presentation</vt:lpstr>
      <vt:lpstr>Social Determinants of Health – How’s OH doing? Comparison of Big 10 (CIC) States</vt:lpstr>
      <vt:lpstr>PowerPoint Presentation</vt:lpstr>
      <vt:lpstr>PowerPoint Presentation</vt:lpstr>
      <vt:lpstr>PowerPoint Presentation</vt:lpstr>
    </vt:vector>
  </TitlesOfParts>
  <Company>Three Peas in a Pod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James</dc:creator>
  <cp:lastModifiedBy>Lusheck, Daniel</cp:lastModifiedBy>
  <cp:revision>11</cp:revision>
  <dcterms:created xsi:type="dcterms:W3CDTF">2015-12-17T15:39:41Z</dcterms:created>
  <dcterms:modified xsi:type="dcterms:W3CDTF">2015-12-28T15:02:45Z</dcterms:modified>
</cp:coreProperties>
</file>