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quicktime"/>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15.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7"/>
  </p:notesMasterIdLst>
  <p:sldIdLst>
    <p:sldId id="2236" r:id="rId5"/>
    <p:sldId id="2292" r:id="rId6"/>
    <p:sldId id="2293" r:id="rId7"/>
    <p:sldId id="2280" r:id="rId8"/>
    <p:sldId id="2282" r:id="rId9"/>
    <p:sldId id="2294" r:id="rId10"/>
    <p:sldId id="2295" r:id="rId11"/>
    <p:sldId id="2296" r:id="rId12"/>
    <p:sldId id="2297" r:id="rId13"/>
    <p:sldId id="2298" r:id="rId14"/>
    <p:sldId id="2299" r:id="rId15"/>
    <p:sldId id="2300" r:id="rId16"/>
    <p:sldId id="2301" r:id="rId17"/>
    <p:sldId id="2302" r:id="rId18"/>
    <p:sldId id="2303" r:id="rId19"/>
    <p:sldId id="2234" r:id="rId20"/>
    <p:sldId id="2231" r:id="rId21"/>
    <p:sldId id="2232" r:id="rId22"/>
    <p:sldId id="2224" r:id="rId23"/>
    <p:sldId id="2226" r:id="rId24"/>
    <p:sldId id="2223" r:id="rId25"/>
    <p:sldId id="257" r:id="rId26"/>
    <p:sldId id="258" r:id="rId27"/>
    <p:sldId id="2262" r:id="rId28"/>
    <p:sldId id="259" r:id="rId29"/>
    <p:sldId id="260" r:id="rId30"/>
    <p:sldId id="261" r:id="rId31"/>
    <p:sldId id="262" r:id="rId32"/>
    <p:sldId id="306" r:id="rId33"/>
    <p:sldId id="2240" r:id="rId34"/>
    <p:sldId id="307" r:id="rId35"/>
    <p:sldId id="2263" r:id="rId36"/>
    <p:sldId id="301" r:id="rId37"/>
    <p:sldId id="302" r:id="rId38"/>
    <p:sldId id="2228" r:id="rId39"/>
    <p:sldId id="263" r:id="rId40"/>
    <p:sldId id="265" r:id="rId41"/>
    <p:sldId id="266" r:id="rId42"/>
    <p:sldId id="278" r:id="rId43"/>
    <p:sldId id="280" r:id="rId44"/>
    <p:sldId id="2227" r:id="rId45"/>
    <p:sldId id="282" r:id="rId46"/>
    <p:sldId id="283" r:id="rId47"/>
    <p:sldId id="284" r:id="rId48"/>
    <p:sldId id="288" r:id="rId49"/>
    <p:sldId id="678" r:id="rId50"/>
    <p:sldId id="339" r:id="rId51"/>
    <p:sldId id="495" r:id="rId52"/>
    <p:sldId id="341" r:id="rId53"/>
    <p:sldId id="440" r:id="rId54"/>
    <p:sldId id="2219" r:id="rId55"/>
    <p:sldId id="308" r:id="rId56"/>
    <p:sldId id="2221" r:id="rId57"/>
    <p:sldId id="303" r:id="rId58"/>
    <p:sldId id="2233" r:id="rId59"/>
    <p:sldId id="304" r:id="rId60"/>
    <p:sldId id="285" r:id="rId61"/>
    <p:sldId id="2229" r:id="rId62"/>
    <p:sldId id="2237" r:id="rId63"/>
    <p:sldId id="2238" r:id="rId64"/>
    <p:sldId id="2239" r:id="rId65"/>
    <p:sldId id="2258" r:id="rId66"/>
    <p:sldId id="2304" r:id="rId67"/>
    <p:sldId id="2305" r:id="rId68"/>
    <p:sldId id="2306" r:id="rId69"/>
    <p:sldId id="2267" r:id="rId70"/>
    <p:sldId id="2268" r:id="rId71"/>
    <p:sldId id="2307" r:id="rId72"/>
    <p:sldId id="765" r:id="rId73"/>
    <p:sldId id="2308" r:id="rId74"/>
    <p:sldId id="1642" r:id="rId75"/>
    <p:sldId id="72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00"/>
    <p:restoredTop sz="87236" autoAdjust="0"/>
  </p:normalViewPr>
  <p:slideViewPr>
    <p:cSldViewPr snapToGrid="0" snapToObjects="1">
      <p:cViewPr varScale="1">
        <p:scale>
          <a:sx n="69" d="100"/>
          <a:sy n="69" d="100"/>
        </p:scale>
        <p:origin x="171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arthurjames\Desktop\Cuyahoga%20County%20Longitudinal%20IMR%20Data%201995-2019-4.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Users\arthurjames\Desktop\Cuyahoga%20County%20Longitudinal%20IMR%20Data%201995-2019-4.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arthurjames\Desktop\Cuyahoga%20County%20Longitudinal%20IMR%20Data%201995-2019-4.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sers\arthurjames\Desktop\Cuyahoga%20County%20Longitudinal%20IMR%20Data%201995-2019-4.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arthurjames\Documents\Ohio%20Infant%20Mortality%20Data\Ohio%20Infant%20Mortality%20data,%201990-2015.xlsx" TargetMode="External"/><Relationship Id="rId2" Type="http://schemas.microsoft.com/office/2011/relationships/chartColorStyle" Target="colors6.xml"/><Relationship Id="rId1" Type="http://schemas.microsoft.com/office/2011/relationships/chartStyle" Target="style6.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rthurjames\Documents\Ohio%20Infant%20Mortality%20Data\Ohio%20Infant%20Mortality%20data,%201990-2015.xlsx" TargetMode="External"/><Relationship Id="rId2" Type="http://schemas.microsoft.com/office/2011/relationships/chartColorStyle" Target="colors7.xml"/><Relationship Id="rId1"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rthurjames\Documents\Ohio%20Infant%20Mortality%20Data\Ohio%20Infant%20Mortality%20data,%201990-2015.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Users\arthurjames\Documents\Ohio%20Infant%20Mortality%20Data\Ohio%20Infant%20Mortality%20data,%201990-2015.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Users\arthurjames\Documents\Ohio%20Infant%20Mortality%20Data\Ohio%20Infant%20Mortality%20data,%201990-2015.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1" Type="http://schemas.openxmlformats.org/officeDocument/2006/relationships/oleObject" Target="file:////Users\arthurjames\Desktop\Cuyahoga%20County%20Longitudinal%20IMR%20Data%201995-2019-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203086704015732E-2"/>
          <c:y val="0"/>
          <c:w val="0.94222164154052734"/>
          <c:h val="0.98814576864242554"/>
        </c:manualLayout>
      </c:layout>
      <c:barChart>
        <c:barDir val="col"/>
        <c:grouping val="clustered"/>
        <c:varyColors val="0"/>
        <c:ser>
          <c:idx val="1"/>
          <c:order val="1"/>
          <c:tx>
            <c:v>Series2</c:v>
          </c:tx>
          <c:spPr>
            <a:solidFill>
              <a:schemeClr val="bg1"/>
            </a:solidFill>
            <a:ln>
              <a:noFill/>
            </a:ln>
            <a:effectLst/>
          </c:spPr>
          <c:invertIfNegative val="0"/>
          <c:dLbls>
            <c:dLbl>
              <c:idx val="0"/>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0-39C8-4411-8C3A-9DEB53847643}"/>
                </c:ext>
              </c:extLst>
            </c:dLbl>
            <c:dLbl>
              <c:idx val="1"/>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39C8-4411-8C3A-9DEB53847643}"/>
                </c:ext>
              </c:extLst>
            </c:dLbl>
            <c:dLbl>
              <c:idx val="2"/>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2-39C8-4411-8C3A-9DEB53847643}"/>
                </c:ext>
              </c:extLst>
            </c:dLbl>
            <c:dLbl>
              <c:idx val="3"/>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39C8-4411-8C3A-9DEB53847643}"/>
                </c:ext>
              </c:extLst>
            </c:dLbl>
            <c:dLbl>
              <c:idx val="4"/>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4-39C8-4411-8C3A-9DEB53847643}"/>
                </c:ext>
              </c:extLst>
            </c:dLbl>
            <c:dLbl>
              <c:idx val="5"/>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39C8-4411-8C3A-9DEB53847643}"/>
                </c:ext>
              </c:extLst>
            </c:dLbl>
            <c:dLbl>
              <c:idx val="6"/>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6-39C8-4411-8C3A-9DEB53847643}"/>
                </c:ext>
              </c:extLst>
            </c:dLbl>
            <c:dLbl>
              <c:idx val="7"/>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39C8-4411-8C3A-9DEB53847643}"/>
                </c:ext>
              </c:extLst>
            </c:dLbl>
            <c:dLbl>
              <c:idx val="8"/>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8-39C8-4411-8C3A-9DEB53847643}"/>
                </c:ext>
              </c:extLst>
            </c:dLbl>
            <c:dLbl>
              <c:idx val="9"/>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9-39C8-4411-8C3A-9DEB53847643}"/>
                </c:ext>
              </c:extLst>
            </c:dLbl>
            <c:dLbl>
              <c:idx val="10"/>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A-39C8-4411-8C3A-9DEB53847643}"/>
                </c:ext>
              </c:extLst>
            </c:dLbl>
            <c:numFmt formatCode="#,##0.0" sourceLinked="0"/>
            <c:spPr>
              <a:noFill/>
              <a:ln>
                <a:noFill/>
              </a:ln>
              <a:effectLst/>
            </c:spPr>
            <c:txPr>
              <a:bodyPr rot="0" spcFirstLastPara="1" vertOverflow="overflow" horzOverflow="overflow" vert="horz" wrap="square" lIns="38100" tIns="19050" rIns="38100" bIns="19050" anchor="ctr" anchorCtr="1">
                <a:normAutofit/>
              </a:bodyPr>
              <a:lstStyle/>
              <a:p>
                <a:pPr>
                  <a:defRPr sz="1000" b="0" i="0" u="none" strike="noStrike" kern="1200" baseline="0" smtId="4294967295">
                    <a:solidFill>
                      <a:srgbClr val="000000"/>
                    </a:solidFill>
                    <a:latin typeface="Graphik Bold" panose="020B0803030202060203"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10.4</c:v>
                </c:pt>
                <c:pt idx="1">
                  <c:v>10.3</c:v>
                </c:pt>
                <c:pt idx="2">
                  <c:v>10.199999999999999</c:v>
                </c:pt>
                <c:pt idx="3">
                  <c:v>10.5</c:v>
                </c:pt>
                <c:pt idx="4">
                  <c:v>10.3</c:v>
                </c:pt>
                <c:pt idx="5">
                  <c:v>10.3</c:v>
                </c:pt>
                <c:pt idx="6">
                  <c:v>10.3</c:v>
                </c:pt>
                <c:pt idx="7">
                  <c:v>10.4</c:v>
                </c:pt>
                <c:pt idx="8">
                  <c:v>10.4</c:v>
                </c:pt>
                <c:pt idx="9">
                  <c:v>10.3</c:v>
                </c:pt>
                <c:pt idx="10">
                  <c:v>10.5</c:v>
                </c:pt>
              </c:numCache>
            </c:numRef>
          </c:val>
          <c:extLst>
            <c:ext xmlns:c16="http://schemas.microsoft.com/office/drawing/2014/chart" uri="{C3380CC4-5D6E-409C-BE32-E72D297353CC}">
              <c16:uniqueId val="{00000000-73F2-8949-B448-676675F78553}"/>
            </c:ext>
          </c:extLst>
        </c:ser>
        <c:dLbls>
          <c:showLegendKey val="0"/>
          <c:showVal val="0"/>
          <c:showCatName val="0"/>
          <c:showSerName val="0"/>
          <c:showPercent val="0"/>
          <c:showBubbleSize val="0"/>
        </c:dLbls>
        <c:gapWidth val="150"/>
        <c:axId val="336486032"/>
        <c:axId val="336486592"/>
      </c:barChart>
      <c:lineChart>
        <c:grouping val="standard"/>
        <c:varyColors val="0"/>
        <c:ser>
          <c:idx val="0"/>
          <c:order val="0"/>
          <c:tx>
            <c:strRef>
              <c:f>Sheet1!$B$1</c:f>
              <c:strCache>
                <c:ptCount val="1"/>
                <c:pt idx="0">
                  <c:v>Preterm Birth</c:v>
                </c:pt>
              </c:strCache>
            </c:strRef>
          </c:tx>
          <c:spPr>
            <a:ln w="15875" cap="rnd">
              <a:solidFill>
                <a:srgbClr val="FF52BA"/>
              </a:solidFill>
              <a:round/>
            </a:ln>
            <a:effectLst/>
          </c:spPr>
          <c:marker>
            <c:symbol val="circle"/>
            <c:size val="6"/>
            <c:spPr>
              <a:solidFill>
                <a:srgbClr val="FF52BA"/>
              </a:solidFill>
              <a:ln w="12700">
                <a:solidFill>
                  <a:srgbClr val="FF52BA"/>
                </a:solidFill>
              </a:ln>
              <a:effectLst/>
            </c:spPr>
          </c:marker>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10.4</c:v>
                </c:pt>
                <c:pt idx="1">
                  <c:v>10.3</c:v>
                </c:pt>
                <c:pt idx="2">
                  <c:v>10.199999999999999</c:v>
                </c:pt>
                <c:pt idx="3">
                  <c:v>10.5</c:v>
                </c:pt>
                <c:pt idx="4">
                  <c:v>10.3</c:v>
                </c:pt>
                <c:pt idx="5">
                  <c:v>10.3</c:v>
                </c:pt>
                <c:pt idx="6">
                  <c:v>10.3</c:v>
                </c:pt>
                <c:pt idx="7">
                  <c:v>10.4</c:v>
                </c:pt>
                <c:pt idx="8">
                  <c:v>10.4</c:v>
                </c:pt>
                <c:pt idx="9">
                  <c:v>10.3</c:v>
                </c:pt>
                <c:pt idx="10">
                  <c:v>10.5</c:v>
                </c:pt>
              </c:numCache>
            </c:numRef>
          </c:val>
          <c:smooth val="0"/>
          <c:extLst>
            <c:ext xmlns:c16="http://schemas.microsoft.com/office/drawing/2014/chart" uri="{C3380CC4-5D6E-409C-BE32-E72D297353CC}">
              <c16:uniqueId val="{00000001-73F2-8949-B448-676675F78553}"/>
            </c:ext>
          </c:extLst>
        </c:ser>
        <c:dLbls>
          <c:showLegendKey val="0"/>
          <c:showVal val="0"/>
          <c:showCatName val="0"/>
          <c:showSerName val="0"/>
          <c:showPercent val="0"/>
          <c:showBubbleSize val="0"/>
        </c:dLbls>
        <c:marker val="1"/>
        <c:smooth val="0"/>
        <c:axId val="336486032"/>
        <c:axId val="336486592"/>
      </c:lineChart>
      <c:catAx>
        <c:axId val="336486032"/>
        <c:scaling>
          <c:orientation val="minMax"/>
        </c:scaling>
        <c:delete val="0"/>
        <c:axPos val="b"/>
        <c:numFmt formatCode="General" sourceLinked="1"/>
        <c:majorTickMark val="none"/>
        <c:minorTickMark val="none"/>
        <c:tickLblPos val="none"/>
        <c:spPr>
          <a:noFill/>
          <a:ln w="3175" cap="flat" cmpd="sng" algn="ctr">
            <a:noFill/>
            <a:round/>
          </a:ln>
          <a:effectLst/>
        </c:spPr>
        <c:txPr>
          <a:bodyPr rot="0" spcFirstLastPara="1" vertOverflow="ellipsis" wrap="square" anchor="ctr" anchorCtr="1"/>
          <a:lstStyle/>
          <a:p>
            <a:pPr>
              <a:defRPr sz="750" b="1" i="0" u="none" strike="noStrike" kern="1200" baseline="0" smtId="4294967295">
                <a:solidFill>
                  <a:srgbClr val="000000"/>
                </a:solidFill>
                <a:latin typeface="Graphik"/>
                <a:ea typeface="Graphik" charset="0"/>
                <a:cs typeface="Graphik" charset="0"/>
              </a:defRPr>
            </a:pPr>
            <a:endParaRPr lang="en-US"/>
          </a:p>
        </c:txPr>
        <c:crossAx val="336486592"/>
        <c:crosses val="autoZero"/>
        <c:auto val="0"/>
        <c:lblAlgn val="ctr"/>
        <c:lblOffset val="100"/>
        <c:noMultiLvlLbl val="0"/>
      </c:catAx>
      <c:valAx>
        <c:axId val="336486592"/>
        <c:scaling>
          <c:orientation val="minMax"/>
          <c:max val="12"/>
          <c:min val="9"/>
        </c:scaling>
        <c:delete val="1"/>
        <c:axPos val="l"/>
        <c:numFmt formatCode="General" sourceLinked="1"/>
        <c:majorTickMark val="out"/>
        <c:minorTickMark val="none"/>
        <c:tickLblPos val="nextTo"/>
        <c:crossAx val="336486032"/>
        <c:crosses val="autoZero"/>
        <c:crossBetween val="between"/>
      </c:valAx>
      <c:spPr>
        <a:noFill/>
        <a:ln>
          <a:noFill/>
        </a:ln>
        <a:effectLst/>
      </c:spPr>
    </c:plotArea>
    <c:plotVisOnly val="1"/>
    <c:dispBlanksAs val="gap"/>
    <c:showDLblsOverMax val="0"/>
  </c:chart>
  <c:spPr>
    <a:noFill/>
    <a:ln>
      <a:noFill/>
    </a:ln>
    <a:effectLst/>
  </c:spPr>
  <c:txPr>
    <a:bodyPr/>
    <a:lstStyle/>
    <a:p>
      <a:pPr>
        <a:defRPr smtId="4294967295">
          <a:solidFill>
            <a:srgbClr val="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African American:</c:v>
          </c:tx>
          <c:spPr>
            <a:ln w="38100">
              <a:solidFill>
                <a:schemeClr val="tx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0-D5E1-1A44-8B23-DB4A81D38EFC}"/>
            </c:ext>
          </c:extLst>
        </c:ser>
        <c:ser>
          <c:idx val="4"/>
          <c:order val="1"/>
          <c:tx>
            <c:v>White:</c:v>
          </c:tx>
          <c:spPr>
            <a:ln w="38100">
              <a:solidFill>
                <a:srgbClr val="C00000"/>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1-D5E1-1A44-8B23-DB4A81D38EFC}"/>
            </c:ext>
          </c:extLst>
        </c:ser>
        <c:ser>
          <c:idx val="5"/>
          <c:order val="2"/>
          <c:tx>
            <c:v>Overall:</c:v>
          </c:tx>
          <c:spPr>
            <a:ln w="38100">
              <a:solidFill>
                <a:schemeClr val="accent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Sheet1!$B$6:$Z$6</c:f>
              <c:numCache>
                <c:formatCode>0.0</c:formatCode>
                <c:ptCount val="25"/>
                <c:pt idx="0">
                  <c:v>11.991736786416084</c:v>
                </c:pt>
                <c:pt idx="1">
                  <c:v>9.7576006573541498</c:v>
                </c:pt>
                <c:pt idx="2">
                  <c:v>10.846672283066555</c:v>
                </c:pt>
                <c:pt idx="3">
                  <c:v>9.0659919881931259</c:v>
                </c:pt>
                <c:pt idx="4">
                  <c:v>9.5243278545771197</c:v>
                </c:pt>
                <c:pt idx="5">
                  <c:v>9.4524985396420789</c:v>
                </c:pt>
                <c:pt idx="6">
                  <c:v>8.9649103508964902</c:v>
                </c:pt>
                <c:pt idx="7">
                  <c:v>10.359116022099448</c:v>
                </c:pt>
                <c:pt idx="8">
                  <c:v>8.3531527350774404</c:v>
                </c:pt>
                <c:pt idx="9">
                  <c:v>9.5</c:v>
                </c:pt>
                <c:pt idx="10">
                  <c:v>10</c:v>
                </c:pt>
                <c:pt idx="11">
                  <c:v>10</c:v>
                </c:pt>
                <c:pt idx="12">
                  <c:v>9.782284521324188</c:v>
                </c:pt>
                <c:pt idx="13">
                  <c:v>10.5</c:v>
                </c:pt>
                <c:pt idx="14">
                  <c:v>9.0792015453960069</c:v>
                </c:pt>
                <c:pt idx="15">
                  <c:v>9.3376909224304683</c:v>
                </c:pt>
                <c:pt idx="16">
                  <c:v>9.7409186227423401</c:v>
                </c:pt>
                <c:pt idx="17">
                  <c:v>8.7801608579088466</c:v>
                </c:pt>
                <c:pt idx="18">
                  <c:v>8.8202135420120698</c:v>
                </c:pt>
                <c:pt idx="19">
                  <c:v>8.1519908374317875</c:v>
                </c:pt>
                <c:pt idx="20">
                  <c:v>10.442632890925015</c:v>
                </c:pt>
                <c:pt idx="21">
                  <c:v>8.6797314708076208</c:v>
                </c:pt>
                <c:pt idx="22">
                  <c:v>8.1055089984888031</c:v>
                </c:pt>
                <c:pt idx="23">
                  <c:v>8.6505190311418687</c:v>
                </c:pt>
                <c:pt idx="24">
                  <c:v>8.6101743560307096</c:v>
                </c:pt>
              </c:numCache>
            </c:numRef>
          </c:val>
          <c:smooth val="0"/>
          <c:extLst>
            <c:ext xmlns:c16="http://schemas.microsoft.com/office/drawing/2014/chart" uri="{C3380CC4-5D6E-409C-BE32-E72D297353CC}">
              <c16:uniqueId val="{00000002-D5E1-1A44-8B23-DB4A81D38EFC}"/>
            </c:ext>
          </c:extLst>
        </c:ser>
        <c:ser>
          <c:idx val="0"/>
          <c:order val="3"/>
          <c:tx>
            <c:v>African American:</c:v>
          </c:tx>
          <c:spPr>
            <a:ln w="38100" cap="rnd">
              <a:solidFill>
                <a:schemeClr val="tx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3-D5E1-1A44-8B23-DB4A81D38EFC}"/>
            </c:ext>
          </c:extLst>
        </c:ser>
        <c:ser>
          <c:idx val="1"/>
          <c:order val="4"/>
          <c:tx>
            <c:v>Overall:</c:v>
          </c:tx>
          <c:spPr>
            <a:ln w="38100" cap="rnd">
              <a:solidFill>
                <a:srgbClr val="C00000"/>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4-D5E1-1A44-8B23-DB4A81D38EFC}"/>
            </c:ext>
          </c:extLst>
        </c:ser>
        <c:ser>
          <c:idx val="2"/>
          <c:order val="5"/>
          <c:tx>
            <c:v>White:</c:v>
          </c:tx>
          <c:spPr>
            <a:ln w="38100" cap="rnd">
              <a:solidFill>
                <a:schemeClr val="accent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Sheet1!$B$6:$Z$6</c:f>
              <c:numCache>
                <c:formatCode>0.0</c:formatCode>
                <c:ptCount val="25"/>
                <c:pt idx="0">
                  <c:v>11.991736786416084</c:v>
                </c:pt>
                <c:pt idx="1">
                  <c:v>9.7576006573541498</c:v>
                </c:pt>
                <c:pt idx="2">
                  <c:v>10.846672283066555</c:v>
                </c:pt>
                <c:pt idx="3">
                  <c:v>9.0659919881931259</c:v>
                </c:pt>
                <c:pt idx="4">
                  <c:v>9.5243278545771197</c:v>
                </c:pt>
                <c:pt idx="5">
                  <c:v>9.4524985396420789</c:v>
                </c:pt>
                <c:pt idx="6">
                  <c:v>8.9649103508964902</c:v>
                </c:pt>
                <c:pt idx="7">
                  <c:v>10.359116022099448</c:v>
                </c:pt>
                <c:pt idx="8">
                  <c:v>8.3531527350774404</c:v>
                </c:pt>
                <c:pt idx="9">
                  <c:v>9.5</c:v>
                </c:pt>
                <c:pt idx="10">
                  <c:v>10</c:v>
                </c:pt>
                <c:pt idx="11">
                  <c:v>10</c:v>
                </c:pt>
                <c:pt idx="12">
                  <c:v>9.782284521324188</c:v>
                </c:pt>
                <c:pt idx="13">
                  <c:v>10.5</c:v>
                </c:pt>
                <c:pt idx="14">
                  <c:v>9.0792015453960069</c:v>
                </c:pt>
                <c:pt idx="15">
                  <c:v>9.3376909224304683</c:v>
                </c:pt>
                <c:pt idx="16">
                  <c:v>9.7409186227423401</c:v>
                </c:pt>
                <c:pt idx="17">
                  <c:v>8.7801608579088466</c:v>
                </c:pt>
                <c:pt idx="18">
                  <c:v>8.8202135420120698</c:v>
                </c:pt>
                <c:pt idx="19">
                  <c:v>8.1519908374317875</c:v>
                </c:pt>
                <c:pt idx="20">
                  <c:v>10.442632890925015</c:v>
                </c:pt>
                <c:pt idx="21">
                  <c:v>8.6797314708076208</c:v>
                </c:pt>
                <c:pt idx="22">
                  <c:v>8.1055089984888031</c:v>
                </c:pt>
                <c:pt idx="23">
                  <c:v>8.6505190311418687</c:v>
                </c:pt>
                <c:pt idx="24">
                  <c:v>8.6101743560307096</c:v>
                </c:pt>
              </c:numCache>
            </c:numRef>
          </c:val>
          <c:smooth val="0"/>
          <c:extLst>
            <c:ext xmlns:c16="http://schemas.microsoft.com/office/drawing/2014/chart" uri="{C3380CC4-5D6E-409C-BE32-E72D297353CC}">
              <c16:uniqueId val="{00000005-D5E1-1A44-8B23-DB4A81D38EFC}"/>
            </c:ext>
          </c:extLst>
        </c:ser>
        <c:dLbls>
          <c:showLegendKey val="0"/>
          <c:showVal val="0"/>
          <c:showCatName val="0"/>
          <c:showSerName val="0"/>
          <c:showPercent val="0"/>
          <c:showBubbleSize val="0"/>
        </c:dLbls>
        <c:smooth val="0"/>
        <c:axId val="486197375"/>
        <c:axId val="486199055"/>
      </c:lineChart>
      <c:catAx>
        <c:axId val="48619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9055"/>
        <c:crosses val="autoZero"/>
        <c:auto val="1"/>
        <c:lblAlgn val="ctr"/>
        <c:lblOffset val="100"/>
        <c:noMultiLvlLbl val="0"/>
      </c:catAx>
      <c:valAx>
        <c:axId val="4861990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7375"/>
        <c:crosses val="autoZero"/>
        <c:crossBetween val="between"/>
      </c:valAx>
    </c:plotArea>
    <c:legend>
      <c:legendPos val="b"/>
      <c:legendEntry>
        <c:idx val="3"/>
        <c:delete val="1"/>
      </c:legendEntry>
      <c:legendEntry>
        <c:idx val="4"/>
        <c:delete val="1"/>
      </c:legendEntry>
      <c:legendEntry>
        <c:idx val="5"/>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African American:</c:v>
          </c:tx>
          <c:spPr>
            <a:ln w="38100">
              <a:solidFill>
                <a:schemeClr val="tx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0-D5E1-1A44-8B23-DB4A81D38EFC}"/>
            </c:ext>
          </c:extLst>
        </c:ser>
        <c:ser>
          <c:idx val="4"/>
          <c:order val="1"/>
          <c:tx>
            <c:v>White:</c:v>
          </c:tx>
          <c:spPr>
            <a:ln w="38100">
              <a:solidFill>
                <a:srgbClr val="C00000"/>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1-D5E1-1A44-8B23-DB4A81D38EFC}"/>
            </c:ext>
          </c:extLst>
        </c:ser>
        <c:ser>
          <c:idx val="0"/>
          <c:order val="2"/>
          <c:tx>
            <c:v>African American:</c:v>
          </c:tx>
          <c:spPr>
            <a:ln w="38100" cap="rnd">
              <a:solidFill>
                <a:schemeClr val="tx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3-D5E1-1A44-8B23-DB4A81D38EFC}"/>
            </c:ext>
          </c:extLst>
        </c:ser>
        <c:ser>
          <c:idx val="1"/>
          <c:order val="3"/>
          <c:tx>
            <c:v>Overall:</c:v>
          </c:tx>
          <c:spPr>
            <a:ln w="38100" cap="rnd">
              <a:solidFill>
                <a:srgbClr val="C00000"/>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4-D5E1-1A44-8B23-DB4A81D38EFC}"/>
            </c:ext>
          </c:extLst>
        </c:ser>
        <c:dLbls>
          <c:showLegendKey val="0"/>
          <c:showVal val="0"/>
          <c:showCatName val="0"/>
          <c:showSerName val="0"/>
          <c:showPercent val="0"/>
          <c:showBubbleSize val="0"/>
        </c:dLbls>
        <c:smooth val="0"/>
        <c:axId val="486197375"/>
        <c:axId val="486199055"/>
      </c:lineChart>
      <c:catAx>
        <c:axId val="48619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9055"/>
        <c:crosses val="autoZero"/>
        <c:auto val="1"/>
        <c:lblAlgn val="ctr"/>
        <c:lblOffset val="100"/>
        <c:noMultiLvlLbl val="0"/>
      </c:catAx>
      <c:valAx>
        <c:axId val="4861990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7375"/>
        <c:crosses val="autoZero"/>
        <c:crossBetween val="between"/>
      </c:valAx>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African American:</c:v>
          </c:tx>
          <c:spPr>
            <a:ln w="38100">
              <a:solidFill>
                <a:schemeClr val="tx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0-D5E1-1A44-8B23-DB4A81D38EFC}"/>
            </c:ext>
          </c:extLst>
        </c:ser>
        <c:ser>
          <c:idx val="4"/>
          <c:order val="1"/>
          <c:tx>
            <c:v>White:</c:v>
          </c:tx>
          <c:spPr>
            <a:ln w="38100">
              <a:solidFill>
                <a:srgbClr val="C00000"/>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1-D5E1-1A44-8B23-DB4A81D38EFC}"/>
            </c:ext>
          </c:extLst>
        </c:ser>
        <c:ser>
          <c:idx val="0"/>
          <c:order val="2"/>
          <c:tx>
            <c:v>African American:</c:v>
          </c:tx>
          <c:spPr>
            <a:ln w="38100" cap="rnd">
              <a:solidFill>
                <a:schemeClr val="tx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3-D5E1-1A44-8B23-DB4A81D38EFC}"/>
            </c:ext>
          </c:extLst>
        </c:ser>
        <c:ser>
          <c:idx val="1"/>
          <c:order val="3"/>
          <c:tx>
            <c:v>Overall:</c:v>
          </c:tx>
          <c:spPr>
            <a:ln w="38100" cap="rnd">
              <a:solidFill>
                <a:srgbClr val="C00000"/>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4-D5E1-1A44-8B23-DB4A81D38EFC}"/>
            </c:ext>
          </c:extLst>
        </c:ser>
        <c:dLbls>
          <c:showLegendKey val="0"/>
          <c:showVal val="0"/>
          <c:showCatName val="0"/>
          <c:showSerName val="0"/>
          <c:showPercent val="0"/>
          <c:showBubbleSize val="0"/>
        </c:dLbls>
        <c:smooth val="0"/>
        <c:axId val="486197375"/>
        <c:axId val="486199055"/>
      </c:lineChart>
      <c:catAx>
        <c:axId val="48619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9055"/>
        <c:crosses val="autoZero"/>
        <c:auto val="1"/>
        <c:lblAlgn val="ctr"/>
        <c:lblOffset val="100"/>
        <c:noMultiLvlLbl val="0"/>
      </c:catAx>
      <c:valAx>
        <c:axId val="4861990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7375"/>
        <c:crosses val="autoZero"/>
        <c:crossBetween val="between"/>
      </c:valAx>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v>African American:</c:v>
          </c:tx>
          <c:spPr>
            <a:ln w="38100">
              <a:solidFill>
                <a:schemeClr val="tx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0-D5E1-1A44-8B23-DB4A81D38EFC}"/>
            </c:ext>
          </c:extLst>
        </c:ser>
        <c:ser>
          <c:idx val="4"/>
          <c:order val="1"/>
          <c:tx>
            <c:v>White:</c:v>
          </c:tx>
          <c:spPr>
            <a:ln w="38100">
              <a:solidFill>
                <a:srgbClr val="C00000"/>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1-D5E1-1A44-8B23-DB4A81D38EFC}"/>
            </c:ext>
          </c:extLst>
        </c:ser>
        <c:ser>
          <c:idx val="0"/>
          <c:order val="2"/>
          <c:tx>
            <c:v>African American:</c:v>
          </c:tx>
          <c:spPr>
            <a:ln w="38100" cap="rnd">
              <a:solidFill>
                <a:schemeClr val="tx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Sheet1!$B$4:$Z$4</c:f>
              <c:numCache>
                <c:formatCode>0.0</c:formatCode>
                <c:ptCount val="25"/>
                <c:pt idx="0">
                  <c:v>19.698725376593281</c:v>
                </c:pt>
                <c:pt idx="1">
                  <c:v>16.811768237766437</c:v>
                </c:pt>
                <c:pt idx="2">
                  <c:v>16.577946768060837</c:v>
                </c:pt>
                <c:pt idx="3">
                  <c:v>13.547714753610242</c:v>
                </c:pt>
                <c:pt idx="4">
                  <c:v>17.268694550063373</c:v>
                </c:pt>
                <c:pt idx="5">
                  <c:v>14.813706419272782</c:v>
                </c:pt>
                <c:pt idx="6">
                  <c:v>13.201320132013201</c:v>
                </c:pt>
                <c:pt idx="7">
                  <c:v>18.470511989630591</c:v>
                </c:pt>
                <c:pt idx="8">
                  <c:v>14.290407358738502</c:v>
                </c:pt>
                <c:pt idx="9">
                  <c:v>15.349692304453693</c:v>
                </c:pt>
                <c:pt idx="10">
                  <c:v>16.045698148326434</c:v>
                </c:pt>
                <c:pt idx="11">
                  <c:v>18.929402637703646</c:v>
                </c:pt>
                <c:pt idx="12">
                  <c:v>15.837773830669036</c:v>
                </c:pt>
                <c:pt idx="13">
                  <c:v>19.473604138140878</c:v>
                </c:pt>
                <c:pt idx="14">
                  <c:v>15.503875968992247</c:v>
                </c:pt>
                <c:pt idx="15">
                  <c:v>16.728624535315983</c:v>
                </c:pt>
                <c:pt idx="16">
                  <c:v>16.640933264710927</c:v>
                </c:pt>
                <c:pt idx="17">
                  <c:v>14.510278113663846</c:v>
                </c:pt>
                <c:pt idx="18">
                  <c:v>14.678272742788872</c:v>
                </c:pt>
                <c:pt idx="19">
                  <c:v>14.424748001390338</c:v>
                </c:pt>
                <c:pt idx="20">
                  <c:v>18.7</c:v>
                </c:pt>
                <c:pt idx="21">
                  <c:v>14.543543017347117</c:v>
                </c:pt>
                <c:pt idx="22">
                  <c:v>15.464813205907905</c:v>
                </c:pt>
                <c:pt idx="23">
                  <c:v>14.543543017347117</c:v>
                </c:pt>
                <c:pt idx="24">
                  <c:v>15.464813205907905</c:v>
                </c:pt>
              </c:numCache>
            </c:numRef>
          </c:val>
          <c:smooth val="0"/>
          <c:extLst>
            <c:ext xmlns:c16="http://schemas.microsoft.com/office/drawing/2014/chart" uri="{C3380CC4-5D6E-409C-BE32-E72D297353CC}">
              <c16:uniqueId val="{00000003-D5E1-1A44-8B23-DB4A81D38EFC}"/>
            </c:ext>
          </c:extLst>
        </c:ser>
        <c:ser>
          <c:idx val="1"/>
          <c:order val="3"/>
          <c:tx>
            <c:v>Overall:</c:v>
          </c:tx>
          <c:spPr>
            <a:ln w="38100" cap="rnd">
              <a:solidFill>
                <a:srgbClr val="C00000"/>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Sheet1!$B$5:$Z$5</c:f>
              <c:numCache>
                <c:formatCode>0.0</c:formatCode>
                <c:ptCount val="25"/>
                <c:pt idx="0">
                  <c:v>8.0129502225819511</c:v>
                </c:pt>
                <c:pt idx="1">
                  <c:v>6.4489458453906572</c:v>
                </c:pt>
                <c:pt idx="2">
                  <c:v>8.0789182753635504</c:v>
                </c:pt>
                <c:pt idx="3">
                  <c:v>6.7805338597545273</c:v>
                </c:pt>
                <c:pt idx="4">
                  <c:v>5.7002543190388497</c:v>
                </c:pt>
                <c:pt idx="5">
                  <c:v>6.532576929688843</c:v>
                </c:pt>
                <c:pt idx="6">
                  <c:v>6.9744857420323125</c:v>
                </c:pt>
                <c:pt idx="7">
                  <c:v>5.6132472635419592</c:v>
                </c:pt>
                <c:pt idx="8">
                  <c:v>5.2103069344448656</c:v>
                </c:pt>
                <c:pt idx="9">
                  <c:v>5.4501464206609311</c:v>
                </c:pt>
                <c:pt idx="10">
                  <c:v>5.6166332035431834</c:v>
                </c:pt>
                <c:pt idx="11">
                  <c:v>4.455035225859926</c:v>
                </c:pt>
                <c:pt idx="12">
                  <c:v>5.9568937506769197</c:v>
                </c:pt>
                <c:pt idx="13">
                  <c:v>4.7294324681038278</c:v>
                </c:pt>
                <c:pt idx="14">
                  <c:v>4.9165332723530755</c:v>
                </c:pt>
                <c:pt idx="15">
                  <c:v>5.1052967453733249</c:v>
                </c:pt>
                <c:pt idx="16">
                  <c:v>5.806451612903226</c:v>
                </c:pt>
                <c:pt idx="17">
                  <c:v>6.0894890124437389</c:v>
                </c:pt>
                <c:pt idx="18">
                  <c:v>5.8892815076560661</c:v>
                </c:pt>
                <c:pt idx="19">
                  <c:v>4.7496790757381255</c:v>
                </c:pt>
                <c:pt idx="20">
                  <c:v>6.1</c:v>
                </c:pt>
                <c:pt idx="21">
                  <c:v>5.0626502974307055</c:v>
                </c:pt>
                <c:pt idx="22">
                  <c:v>3.5425101214574899</c:v>
                </c:pt>
                <c:pt idx="23">
                  <c:v>5.0626502974307055</c:v>
                </c:pt>
                <c:pt idx="24">
                  <c:v>3.5425101214574899</c:v>
                </c:pt>
              </c:numCache>
            </c:numRef>
          </c:val>
          <c:smooth val="0"/>
          <c:extLst>
            <c:ext xmlns:c16="http://schemas.microsoft.com/office/drawing/2014/chart" uri="{C3380CC4-5D6E-409C-BE32-E72D297353CC}">
              <c16:uniqueId val="{00000004-D5E1-1A44-8B23-DB4A81D38EFC}"/>
            </c:ext>
          </c:extLst>
        </c:ser>
        <c:dLbls>
          <c:showLegendKey val="0"/>
          <c:showVal val="0"/>
          <c:showCatName val="0"/>
          <c:showSerName val="0"/>
          <c:showPercent val="0"/>
          <c:showBubbleSize val="0"/>
        </c:dLbls>
        <c:smooth val="0"/>
        <c:axId val="486197375"/>
        <c:axId val="486199055"/>
      </c:lineChart>
      <c:catAx>
        <c:axId val="48619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9055"/>
        <c:crosses val="autoZero"/>
        <c:auto val="1"/>
        <c:lblAlgn val="ctr"/>
        <c:lblOffset val="100"/>
        <c:noMultiLvlLbl val="0"/>
      </c:catAx>
      <c:valAx>
        <c:axId val="4861990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7375"/>
        <c:crosses val="autoZero"/>
        <c:crossBetween val="between"/>
      </c:valAx>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BIMR</c:v>
          </c:tx>
          <c:spPr>
            <a:ln w="38100" cap="rnd">
              <a:solidFill>
                <a:schemeClr val="tx1"/>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Sheet1!$D$68:$D$96</c:f>
              <c:numCache>
                <c:formatCode>General</c:formatCode>
                <c:ptCount val="29"/>
                <c:pt idx="0">
                  <c:v>19.5</c:v>
                </c:pt>
                <c:pt idx="1">
                  <c:v>17.600000000000001</c:v>
                </c:pt>
                <c:pt idx="2">
                  <c:v>18.100000000000001</c:v>
                </c:pt>
                <c:pt idx="3">
                  <c:v>17.8</c:v>
                </c:pt>
                <c:pt idx="4">
                  <c:v>17.7</c:v>
                </c:pt>
                <c:pt idx="5">
                  <c:v>17.5</c:v>
                </c:pt>
                <c:pt idx="6">
                  <c:v>16.7</c:v>
                </c:pt>
                <c:pt idx="7">
                  <c:v>15.4</c:v>
                </c:pt>
                <c:pt idx="8">
                  <c:v>14.1</c:v>
                </c:pt>
                <c:pt idx="9">
                  <c:v>17.3</c:v>
                </c:pt>
                <c:pt idx="10">
                  <c:v>14.8</c:v>
                </c:pt>
                <c:pt idx="11">
                  <c:v>16.100000000000001</c:v>
                </c:pt>
                <c:pt idx="12">
                  <c:v>17.600000000000001</c:v>
                </c:pt>
                <c:pt idx="13">
                  <c:v>15.2</c:v>
                </c:pt>
                <c:pt idx="14">
                  <c:v>16.3</c:v>
                </c:pt>
                <c:pt idx="15">
                  <c:v>16.899999999999999</c:v>
                </c:pt>
                <c:pt idx="16">
                  <c:v>16.7</c:v>
                </c:pt>
                <c:pt idx="17">
                  <c:v>14.8</c:v>
                </c:pt>
                <c:pt idx="18">
                  <c:v>16.2</c:v>
                </c:pt>
                <c:pt idx="19">
                  <c:v>14.2</c:v>
                </c:pt>
                <c:pt idx="20">
                  <c:v>15.5</c:v>
                </c:pt>
                <c:pt idx="21">
                  <c:v>15.96</c:v>
                </c:pt>
                <c:pt idx="22">
                  <c:v>13.93</c:v>
                </c:pt>
                <c:pt idx="23">
                  <c:v>13.83</c:v>
                </c:pt>
                <c:pt idx="24">
                  <c:v>14.3</c:v>
                </c:pt>
                <c:pt idx="25">
                  <c:v>15.1</c:v>
                </c:pt>
                <c:pt idx="26">
                  <c:v>15.2</c:v>
                </c:pt>
                <c:pt idx="27">
                  <c:v>15.6</c:v>
                </c:pt>
                <c:pt idx="28">
                  <c:v>13.9</c:v>
                </c:pt>
              </c:numCache>
            </c:numRef>
          </c:val>
          <c:smooth val="0"/>
          <c:extLst>
            <c:ext xmlns:c16="http://schemas.microsoft.com/office/drawing/2014/chart" uri="{C3380CC4-5D6E-409C-BE32-E72D297353CC}">
              <c16:uniqueId val="{00000000-49AB-6647-AD49-BA2842E99DF2}"/>
            </c:ext>
          </c:extLst>
        </c:ser>
        <c:ser>
          <c:idx val="1"/>
          <c:order val="1"/>
          <c:tx>
            <c:v>WIMR</c:v>
          </c:tx>
          <c:spPr>
            <a:ln w="38100" cap="rnd">
              <a:solidFill>
                <a:srgbClr val="C00000"/>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Sheet1!$E$68:$E$96</c:f>
              <c:numCache>
                <c:formatCode>General</c:formatCode>
                <c:ptCount val="29"/>
                <c:pt idx="0">
                  <c:v>8</c:v>
                </c:pt>
                <c:pt idx="1">
                  <c:v>7.9</c:v>
                </c:pt>
                <c:pt idx="2">
                  <c:v>7.8</c:v>
                </c:pt>
                <c:pt idx="3">
                  <c:v>7.5</c:v>
                </c:pt>
                <c:pt idx="4">
                  <c:v>7.1</c:v>
                </c:pt>
                <c:pt idx="5">
                  <c:v>7.2</c:v>
                </c:pt>
                <c:pt idx="6">
                  <c:v>6.4</c:v>
                </c:pt>
                <c:pt idx="7">
                  <c:v>6.6</c:v>
                </c:pt>
                <c:pt idx="8">
                  <c:v>7</c:v>
                </c:pt>
                <c:pt idx="9">
                  <c:v>6.7</c:v>
                </c:pt>
                <c:pt idx="10">
                  <c:v>6.3</c:v>
                </c:pt>
                <c:pt idx="11">
                  <c:v>6.1</c:v>
                </c:pt>
                <c:pt idx="12">
                  <c:v>6.2</c:v>
                </c:pt>
                <c:pt idx="13">
                  <c:v>6.6</c:v>
                </c:pt>
                <c:pt idx="14">
                  <c:v>6.1</c:v>
                </c:pt>
                <c:pt idx="15">
                  <c:v>6.7</c:v>
                </c:pt>
                <c:pt idx="16">
                  <c:v>6.1</c:v>
                </c:pt>
                <c:pt idx="17">
                  <c:v>6.3</c:v>
                </c:pt>
                <c:pt idx="18">
                  <c:v>6</c:v>
                </c:pt>
                <c:pt idx="19">
                  <c:v>6.4</c:v>
                </c:pt>
                <c:pt idx="20">
                  <c:v>6.4</c:v>
                </c:pt>
                <c:pt idx="21">
                  <c:v>6.41</c:v>
                </c:pt>
                <c:pt idx="22">
                  <c:v>6.37</c:v>
                </c:pt>
                <c:pt idx="23">
                  <c:v>6</c:v>
                </c:pt>
                <c:pt idx="24">
                  <c:v>5.3</c:v>
                </c:pt>
                <c:pt idx="25">
                  <c:v>5.5</c:v>
                </c:pt>
                <c:pt idx="26">
                  <c:v>5.8</c:v>
                </c:pt>
                <c:pt idx="27">
                  <c:v>5.3</c:v>
                </c:pt>
                <c:pt idx="28">
                  <c:v>5.4</c:v>
                </c:pt>
              </c:numCache>
            </c:numRef>
          </c:val>
          <c:smooth val="0"/>
          <c:extLst>
            <c:ext xmlns:c16="http://schemas.microsoft.com/office/drawing/2014/chart" uri="{C3380CC4-5D6E-409C-BE32-E72D297353CC}">
              <c16:uniqueId val="{00000001-49AB-6647-AD49-BA2842E99DF2}"/>
            </c:ext>
          </c:extLst>
        </c:ser>
        <c:dLbls>
          <c:showLegendKey val="0"/>
          <c:showVal val="0"/>
          <c:showCatName val="0"/>
          <c:showSerName val="0"/>
          <c:showPercent val="0"/>
          <c:showBubbleSize val="0"/>
        </c:dLbls>
        <c:smooth val="0"/>
        <c:axId val="191772735"/>
        <c:axId val="191856319"/>
      </c:lineChart>
      <c:catAx>
        <c:axId val="19177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856319"/>
        <c:crosses val="autoZero"/>
        <c:auto val="1"/>
        <c:lblAlgn val="ctr"/>
        <c:lblOffset val="100"/>
        <c:noMultiLvlLbl val="0"/>
      </c:catAx>
      <c:valAx>
        <c:axId val="19185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772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BIMR</c:v>
          </c:tx>
          <c:spPr>
            <a:ln w="38100" cap="rnd">
              <a:solidFill>
                <a:schemeClr val="tx1"/>
              </a:solidFill>
              <a:round/>
            </a:ln>
            <a:effectLst/>
          </c:spPr>
          <c:marker>
            <c:symbol val="none"/>
          </c:marker>
          <c:cat>
            <c:numRef>
              <c:f>Sheet1!$B$276:$B$316</c:f>
              <c:numCache>
                <c:formatCode>General</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2929</c:v>
                </c:pt>
                <c:pt idx="40">
                  <c:v>2030</c:v>
                </c:pt>
              </c:numCache>
            </c:numRef>
          </c:cat>
          <c:val>
            <c:numRef>
              <c:f>Sheet1!$C$276:$C$316</c:f>
              <c:numCache>
                <c:formatCode>General</c:formatCode>
                <c:ptCount val="41"/>
                <c:pt idx="0">
                  <c:v>19.5</c:v>
                </c:pt>
                <c:pt idx="1">
                  <c:v>17.600000000000001</c:v>
                </c:pt>
                <c:pt idx="2">
                  <c:v>18.100000000000001</c:v>
                </c:pt>
                <c:pt idx="3">
                  <c:v>17.8</c:v>
                </c:pt>
                <c:pt idx="4">
                  <c:v>17.7</c:v>
                </c:pt>
                <c:pt idx="5">
                  <c:v>17.5</c:v>
                </c:pt>
                <c:pt idx="6">
                  <c:v>16.7</c:v>
                </c:pt>
                <c:pt idx="7">
                  <c:v>15.4</c:v>
                </c:pt>
                <c:pt idx="8">
                  <c:v>14.1</c:v>
                </c:pt>
                <c:pt idx="9">
                  <c:v>17.3</c:v>
                </c:pt>
                <c:pt idx="10">
                  <c:v>14.8</c:v>
                </c:pt>
                <c:pt idx="11">
                  <c:v>16.100000000000001</c:v>
                </c:pt>
                <c:pt idx="12">
                  <c:v>17.600000000000001</c:v>
                </c:pt>
                <c:pt idx="13">
                  <c:v>15.2</c:v>
                </c:pt>
                <c:pt idx="14">
                  <c:v>16.3</c:v>
                </c:pt>
                <c:pt idx="15">
                  <c:v>16.899999999999999</c:v>
                </c:pt>
                <c:pt idx="16">
                  <c:v>16.7</c:v>
                </c:pt>
                <c:pt idx="17">
                  <c:v>14.8</c:v>
                </c:pt>
                <c:pt idx="18">
                  <c:v>16.2</c:v>
                </c:pt>
                <c:pt idx="19">
                  <c:v>14.2</c:v>
                </c:pt>
                <c:pt idx="20">
                  <c:v>15.5</c:v>
                </c:pt>
                <c:pt idx="21">
                  <c:v>15.96</c:v>
                </c:pt>
                <c:pt idx="22">
                  <c:v>13.93</c:v>
                </c:pt>
                <c:pt idx="23">
                  <c:v>13.83</c:v>
                </c:pt>
                <c:pt idx="24">
                  <c:v>14.3</c:v>
                </c:pt>
                <c:pt idx="25">
                  <c:v>15.1</c:v>
                </c:pt>
                <c:pt idx="26">
                  <c:v>15.2</c:v>
                </c:pt>
                <c:pt idx="27">
                  <c:v>15.6</c:v>
                </c:pt>
                <c:pt idx="28">
                  <c:v>13.9</c:v>
                </c:pt>
                <c:pt idx="40">
                  <c:v>5</c:v>
                </c:pt>
              </c:numCache>
            </c:numRef>
          </c:val>
          <c:smooth val="0"/>
          <c:extLst>
            <c:ext xmlns:c16="http://schemas.microsoft.com/office/drawing/2014/chart" uri="{C3380CC4-5D6E-409C-BE32-E72D297353CC}">
              <c16:uniqueId val="{00000000-2320-B74F-8B72-4330171755C4}"/>
            </c:ext>
          </c:extLst>
        </c:ser>
        <c:ser>
          <c:idx val="1"/>
          <c:order val="1"/>
          <c:tx>
            <c:v>WIMR</c:v>
          </c:tx>
          <c:spPr>
            <a:ln w="38100" cap="rnd">
              <a:solidFill>
                <a:srgbClr val="C00000"/>
              </a:solidFill>
              <a:round/>
            </a:ln>
            <a:effectLst/>
          </c:spPr>
          <c:marker>
            <c:symbol val="none"/>
          </c:marker>
          <c:cat>
            <c:numRef>
              <c:f>Sheet1!$B$276:$B$316</c:f>
              <c:numCache>
                <c:formatCode>General</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2929</c:v>
                </c:pt>
                <c:pt idx="40">
                  <c:v>2030</c:v>
                </c:pt>
              </c:numCache>
            </c:numRef>
          </c:cat>
          <c:val>
            <c:numRef>
              <c:f>Sheet1!$D$276:$D$316</c:f>
              <c:numCache>
                <c:formatCode>General</c:formatCode>
                <c:ptCount val="41"/>
                <c:pt idx="0">
                  <c:v>8</c:v>
                </c:pt>
                <c:pt idx="1">
                  <c:v>7.9</c:v>
                </c:pt>
                <c:pt idx="2">
                  <c:v>7.8</c:v>
                </c:pt>
                <c:pt idx="3">
                  <c:v>7.5</c:v>
                </c:pt>
                <c:pt idx="4">
                  <c:v>7.1</c:v>
                </c:pt>
                <c:pt idx="5">
                  <c:v>7.2</c:v>
                </c:pt>
                <c:pt idx="6">
                  <c:v>6.4</c:v>
                </c:pt>
                <c:pt idx="7">
                  <c:v>6.6</c:v>
                </c:pt>
                <c:pt idx="8">
                  <c:v>7</c:v>
                </c:pt>
                <c:pt idx="9">
                  <c:v>6.7</c:v>
                </c:pt>
                <c:pt idx="10">
                  <c:v>6.3</c:v>
                </c:pt>
                <c:pt idx="11">
                  <c:v>6.1</c:v>
                </c:pt>
                <c:pt idx="12">
                  <c:v>6.2</c:v>
                </c:pt>
                <c:pt idx="13">
                  <c:v>6.6</c:v>
                </c:pt>
                <c:pt idx="14">
                  <c:v>6.1</c:v>
                </c:pt>
                <c:pt idx="15">
                  <c:v>6.7</c:v>
                </c:pt>
                <c:pt idx="16">
                  <c:v>6.1</c:v>
                </c:pt>
                <c:pt idx="17">
                  <c:v>6.3</c:v>
                </c:pt>
                <c:pt idx="18">
                  <c:v>6</c:v>
                </c:pt>
                <c:pt idx="19">
                  <c:v>6.4</c:v>
                </c:pt>
                <c:pt idx="20">
                  <c:v>6.4</c:v>
                </c:pt>
                <c:pt idx="21">
                  <c:v>6.41</c:v>
                </c:pt>
                <c:pt idx="22">
                  <c:v>6.37</c:v>
                </c:pt>
                <c:pt idx="23">
                  <c:v>6</c:v>
                </c:pt>
                <c:pt idx="24">
                  <c:v>5.3</c:v>
                </c:pt>
                <c:pt idx="25">
                  <c:v>5.5</c:v>
                </c:pt>
                <c:pt idx="26">
                  <c:v>5.8</c:v>
                </c:pt>
                <c:pt idx="27">
                  <c:v>5.3</c:v>
                </c:pt>
                <c:pt idx="28">
                  <c:v>5.4</c:v>
                </c:pt>
                <c:pt idx="40">
                  <c:v>5</c:v>
                </c:pt>
              </c:numCache>
            </c:numRef>
          </c:val>
          <c:smooth val="0"/>
          <c:extLst>
            <c:ext xmlns:c16="http://schemas.microsoft.com/office/drawing/2014/chart" uri="{C3380CC4-5D6E-409C-BE32-E72D297353CC}">
              <c16:uniqueId val="{00000001-2320-B74F-8B72-4330171755C4}"/>
            </c:ext>
          </c:extLst>
        </c:ser>
        <c:dLbls>
          <c:showLegendKey val="0"/>
          <c:showVal val="0"/>
          <c:showCatName val="0"/>
          <c:showSerName val="0"/>
          <c:showPercent val="0"/>
          <c:showBubbleSize val="0"/>
        </c:dLbls>
        <c:smooth val="0"/>
        <c:axId val="207123743"/>
        <c:axId val="207117423"/>
      </c:lineChart>
      <c:catAx>
        <c:axId val="207123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17423"/>
        <c:crosses val="autoZero"/>
        <c:auto val="1"/>
        <c:lblAlgn val="ctr"/>
        <c:lblOffset val="100"/>
        <c:noMultiLvlLbl val="0"/>
      </c:catAx>
      <c:valAx>
        <c:axId val="207117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2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BIMR</c:v>
          </c:tx>
          <c:spPr>
            <a:ln w="38100" cap="rnd">
              <a:solidFill>
                <a:schemeClr val="tx1"/>
              </a:solidFill>
              <a:round/>
            </a:ln>
            <a:effectLst/>
          </c:spPr>
          <c:marker>
            <c:symbol val="none"/>
          </c:marker>
          <c:cat>
            <c:numRef>
              <c:f>Sheet1!$B$276:$B$316</c:f>
              <c:numCache>
                <c:formatCode>General</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2929</c:v>
                </c:pt>
                <c:pt idx="40">
                  <c:v>2030</c:v>
                </c:pt>
              </c:numCache>
            </c:numRef>
          </c:cat>
          <c:val>
            <c:numRef>
              <c:f>Sheet1!$C$276:$C$316</c:f>
              <c:numCache>
                <c:formatCode>General</c:formatCode>
                <c:ptCount val="41"/>
                <c:pt idx="0">
                  <c:v>19.5</c:v>
                </c:pt>
                <c:pt idx="1">
                  <c:v>17.600000000000001</c:v>
                </c:pt>
                <c:pt idx="2">
                  <c:v>18.100000000000001</c:v>
                </c:pt>
                <c:pt idx="3">
                  <c:v>17.8</c:v>
                </c:pt>
                <c:pt idx="4">
                  <c:v>17.7</c:v>
                </c:pt>
                <c:pt idx="5">
                  <c:v>17.5</c:v>
                </c:pt>
                <c:pt idx="6">
                  <c:v>16.7</c:v>
                </c:pt>
                <c:pt idx="7">
                  <c:v>15.4</c:v>
                </c:pt>
                <c:pt idx="8">
                  <c:v>14.1</c:v>
                </c:pt>
                <c:pt idx="9">
                  <c:v>17.3</c:v>
                </c:pt>
                <c:pt idx="10">
                  <c:v>14.8</c:v>
                </c:pt>
                <c:pt idx="11">
                  <c:v>16.100000000000001</c:v>
                </c:pt>
                <c:pt idx="12">
                  <c:v>17.600000000000001</c:v>
                </c:pt>
                <c:pt idx="13">
                  <c:v>15.2</c:v>
                </c:pt>
                <c:pt idx="14">
                  <c:v>16.3</c:v>
                </c:pt>
                <c:pt idx="15">
                  <c:v>16.899999999999999</c:v>
                </c:pt>
                <c:pt idx="16">
                  <c:v>16.7</c:v>
                </c:pt>
                <c:pt idx="17">
                  <c:v>14.8</c:v>
                </c:pt>
                <c:pt idx="18">
                  <c:v>16.2</c:v>
                </c:pt>
                <c:pt idx="19">
                  <c:v>14.2</c:v>
                </c:pt>
                <c:pt idx="20">
                  <c:v>15.5</c:v>
                </c:pt>
                <c:pt idx="21">
                  <c:v>15.96</c:v>
                </c:pt>
                <c:pt idx="22">
                  <c:v>13.93</c:v>
                </c:pt>
                <c:pt idx="23">
                  <c:v>13.83</c:v>
                </c:pt>
                <c:pt idx="24">
                  <c:v>14.3</c:v>
                </c:pt>
                <c:pt idx="25">
                  <c:v>15.1</c:v>
                </c:pt>
                <c:pt idx="26">
                  <c:v>15.2</c:v>
                </c:pt>
                <c:pt idx="27">
                  <c:v>15.6</c:v>
                </c:pt>
                <c:pt idx="28">
                  <c:v>13.9</c:v>
                </c:pt>
                <c:pt idx="40">
                  <c:v>5</c:v>
                </c:pt>
              </c:numCache>
            </c:numRef>
          </c:val>
          <c:smooth val="0"/>
          <c:extLst>
            <c:ext xmlns:c16="http://schemas.microsoft.com/office/drawing/2014/chart" uri="{C3380CC4-5D6E-409C-BE32-E72D297353CC}">
              <c16:uniqueId val="{00000000-2320-B74F-8B72-4330171755C4}"/>
            </c:ext>
          </c:extLst>
        </c:ser>
        <c:ser>
          <c:idx val="1"/>
          <c:order val="1"/>
          <c:tx>
            <c:v>WIMR</c:v>
          </c:tx>
          <c:spPr>
            <a:ln w="38100" cap="rnd">
              <a:solidFill>
                <a:srgbClr val="C00000"/>
              </a:solidFill>
              <a:round/>
            </a:ln>
            <a:effectLst/>
          </c:spPr>
          <c:marker>
            <c:symbol val="none"/>
          </c:marker>
          <c:cat>
            <c:numRef>
              <c:f>Sheet1!$B$276:$B$316</c:f>
              <c:numCache>
                <c:formatCode>General</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2929</c:v>
                </c:pt>
                <c:pt idx="40">
                  <c:v>2030</c:v>
                </c:pt>
              </c:numCache>
            </c:numRef>
          </c:cat>
          <c:val>
            <c:numRef>
              <c:f>Sheet1!$D$276:$D$316</c:f>
              <c:numCache>
                <c:formatCode>General</c:formatCode>
                <c:ptCount val="41"/>
                <c:pt idx="0">
                  <c:v>8</c:v>
                </c:pt>
                <c:pt idx="1">
                  <c:v>7.9</c:v>
                </c:pt>
                <c:pt idx="2">
                  <c:v>7.8</c:v>
                </c:pt>
                <c:pt idx="3">
                  <c:v>7.5</c:v>
                </c:pt>
                <c:pt idx="4">
                  <c:v>7.1</c:v>
                </c:pt>
                <c:pt idx="5">
                  <c:v>7.2</c:v>
                </c:pt>
                <c:pt idx="6">
                  <c:v>6.4</c:v>
                </c:pt>
                <c:pt idx="7">
                  <c:v>6.6</c:v>
                </c:pt>
                <c:pt idx="8">
                  <c:v>7</c:v>
                </c:pt>
                <c:pt idx="9">
                  <c:v>6.7</c:v>
                </c:pt>
                <c:pt idx="10">
                  <c:v>6.3</c:v>
                </c:pt>
                <c:pt idx="11">
                  <c:v>6.1</c:v>
                </c:pt>
                <c:pt idx="12">
                  <c:v>6.2</c:v>
                </c:pt>
                <c:pt idx="13">
                  <c:v>6.6</c:v>
                </c:pt>
                <c:pt idx="14">
                  <c:v>6.1</c:v>
                </c:pt>
                <c:pt idx="15">
                  <c:v>6.7</c:v>
                </c:pt>
                <c:pt idx="16">
                  <c:v>6.1</c:v>
                </c:pt>
                <c:pt idx="17">
                  <c:v>6.3</c:v>
                </c:pt>
                <c:pt idx="18">
                  <c:v>6</c:v>
                </c:pt>
                <c:pt idx="19">
                  <c:v>6.4</c:v>
                </c:pt>
                <c:pt idx="20">
                  <c:v>6.4</c:v>
                </c:pt>
                <c:pt idx="21">
                  <c:v>6.41</c:v>
                </c:pt>
                <c:pt idx="22">
                  <c:v>6.37</c:v>
                </c:pt>
                <c:pt idx="23">
                  <c:v>6</c:v>
                </c:pt>
                <c:pt idx="24">
                  <c:v>5.3</c:v>
                </c:pt>
                <c:pt idx="25">
                  <c:v>5.5</c:v>
                </c:pt>
                <c:pt idx="26">
                  <c:v>5.8</c:v>
                </c:pt>
                <c:pt idx="27">
                  <c:v>5.3</c:v>
                </c:pt>
                <c:pt idx="28">
                  <c:v>5.4</c:v>
                </c:pt>
                <c:pt idx="40">
                  <c:v>5</c:v>
                </c:pt>
              </c:numCache>
            </c:numRef>
          </c:val>
          <c:smooth val="0"/>
          <c:extLst>
            <c:ext xmlns:c16="http://schemas.microsoft.com/office/drawing/2014/chart" uri="{C3380CC4-5D6E-409C-BE32-E72D297353CC}">
              <c16:uniqueId val="{00000001-2320-B74F-8B72-4330171755C4}"/>
            </c:ext>
          </c:extLst>
        </c:ser>
        <c:dLbls>
          <c:showLegendKey val="0"/>
          <c:showVal val="0"/>
          <c:showCatName val="0"/>
          <c:showSerName val="0"/>
          <c:showPercent val="0"/>
          <c:showBubbleSize val="0"/>
        </c:dLbls>
        <c:smooth val="0"/>
        <c:axId val="207123743"/>
        <c:axId val="207117423"/>
      </c:lineChart>
      <c:catAx>
        <c:axId val="207123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17423"/>
        <c:crosses val="autoZero"/>
        <c:auto val="1"/>
        <c:lblAlgn val="ctr"/>
        <c:lblOffset val="100"/>
        <c:noMultiLvlLbl val="0"/>
      </c:catAx>
      <c:valAx>
        <c:axId val="207117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12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918807923793793E-2"/>
          <c:y val="9.9870167672634125E-2"/>
          <c:w val="0.88268923759460449"/>
          <c:h val="0.70066541433334351"/>
        </c:manualLayout>
      </c:layout>
      <c:barChart>
        <c:barDir val="bar"/>
        <c:grouping val="clustered"/>
        <c:varyColors val="0"/>
        <c:ser>
          <c:idx val="0"/>
          <c:order val="0"/>
          <c:tx>
            <c:strRef>
              <c:f>Sheet1!$B$1</c:f>
              <c:strCache>
                <c:ptCount val="1"/>
                <c:pt idx="0">
                  <c:v>PTBR</c:v>
                </c:pt>
              </c:strCache>
            </c:strRef>
          </c:tx>
          <c:spPr>
            <a:solidFill>
              <a:srgbClr val="6179FF"/>
            </a:solidFill>
            <a:ln>
              <a:noFill/>
            </a:ln>
            <a:effectLst/>
          </c:spPr>
          <c:invertIfNegative val="0"/>
          <c:dLbls>
            <c:numFmt formatCode="0.0" sourceLinked="0"/>
            <c:spPr>
              <a:noFill/>
              <a:ln>
                <a:noFill/>
              </a:ln>
              <a:effectLst/>
            </c:spPr>
            <c:txPr>
              <a:bodyPr/>
              <a:lstStyle/>
              <a:p>
                <a:pPr>
                  <a:defRPr sz="1200" baseline="0" smtId="4294967295">
                    <a:solidFill>
                      <a:srgbClr val="0F1934"/>
                    </a:solidFill>
                    <a:latin typeface="Arial Black" panose="020B0604020202020204" pitchFamily="34" charset="0"/>
                    <a:ea typeface="Avenir Lt 55 Roman"/>
                    <a:cs typeface="Avenir Lt 55 Roman"/>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Asian/Pacific Islander</c:v>
                </c:pt>
              </c:strCache>
            </c:strRef>
          </c:cat>
          <c:val>
            <c:numRef>
              <c:f>Sheet1!$B$2:$B$5</c:f>
              <c:numCache>
                <c:formatCode>0.0</c:formatCode>
                <c:ptCount val="4"/>
                <c:pt idx="0">
                  <c:v>10.5</c:v>
                </c:pt>
                <c:pt idx="1">
                  <c:v>9.5</c:v>
                </c:pt>
                <c:pt idx="2">
                  <c:v>14.1</c:v>
                </c:pt>
                <c:pt idx="3">
                  <c:v>8.8000000000000007</c:v>
                </c:pt>
              </c:numCache>
            </c:numRef>
          </c:val>
          <c:extLst>
            <c:ext xmlns:c16="http://schemas.microsoft.com/office/drawing/2014/chart" uri="{C3380CC4-5D6E-409C-BE32-E72D297353CC}">
              <c16:uniqueId val="{00000000-CAE8-6A41-8C15-87AC3D00FFD3}"/>
            </c:ext>
          </c:extLst>
        </c:ser>
        <c:dLbls>
          <c:showLegendKey val="0"/>
          <c:showVal val="0"/>
          <c:showCatName val="0"/>
          <c:showSerName val="0"/>
          <c:showPercent val="0"/>
          <c:showBubbleSize val="0"/>
        </c:dLbls>
        <c:gapWidth val="25"/>
        <c:axId val="301380496"/>
        <c:axId val="301381056"/>
      </c:barChart>
      <c:catAx>
        <c:axId val="301380496"/>
        <c:scaling>
          <c:orientation val="minMax"/>
        </c:scaling>
        <c:delete val="0"/>
        <c:axPos val="l"/>
        <c:title>
          <c:tx>
            <c:rich>
              <a:bodyPr rot="-5400000" vert="horz" anchor="ctr" anchorCtr="0"/>
              <a:lstStyle/>
              <a:p>
                <a:pPr>
                  <a:lnSpc>
                    <a:spcPct val="100000"/>
                  </a:lnSpc>
                  <a:defRPr sz="1200" b="0">
                    <a:solidFill>
                      <a:srgbClr val="0F1934"/>
                    </a:solidFill>
                    <a:latin typeface="Avenir Lt 55 Roman"/>
                    <a:ea typeface="Avenir Lt 55 Roman"/>
                    <a:cs typeface="Avenir Lt 55 Roman"/>
                  </a:defRPr>
                </a:pPr>
                <a:r>
                  <a:rPr lang="en-GB" sz="1200">
                    <a:solidFill>
                      <a:srgbClr val="0F1934"/>
                    </a:solidFill>
                    <a:latin typeface="Arial Black" panose="020B0604020202020204" pitchFamily="34" charset="0"/>
                  </a:rPr>
                  <a:t>RACE/ETHNICITY</a:t>
                </a:r>
              </a:p>
            </c:rich>
          </c:tx>
          <c:layout>
            <c:manualLayout>
              <c:xMode val="edge"/>
              <c:yMode val="edge"/>
              <c:x val="2.0906699821352959E-2"/>
              <c:y val="0.27270093560218811"/>
            </c:manualLayout>
          </c:layout>
          <c:overlay val="0"/>
        </c:title>
        <c:numFmt formatCode="General" sourceLinked="0"/>
        <c:majorTickMark val="none"/>
        <c:minorTickMark val="none"/>
        <c:tickLblPos val="none"/>
        <c:spPr>
          <a:ln>
            <a:noFill/>
            <a:prstDash val="solid"/>
          </a:ln>
        </c:spPr>
        <c:txPr>
          <a:bodyPr/>
          <a:lstStyle/>
          <a:p>
            <a:pPr>
              <a:defRPr sz="1000" smtId="4294967295">
                <a:solidFill>
                  <a:schemeClr val="accent1"/>
                </a:solidFill>
                <a:latin typeface="Avenir Lt 55 Roman"/>
                <a:ea typeface="Avenir Lt 55 Roman"/>
                <a:cs typeface="Avenir Lt 55 Roman"/>
              </a:defRPr>
            </a:pPr>
            <a:endParaRPr lang="en-US"/>
          </a:p>
        </c:txPr>
        <c:crossAx val="301381056"/>
        <c:crosses val="autoZero"/>
        <c:auto val="0"/>
        <c:lblAlgn val="ctr"/>
        <c:lblOffset val="100"/>
        <c:noMultiLvlLbl val="0"/>
      </c:catAx>
      <c:valAx>
        <c:axId val="301381056"/>
        <c:scaling>
          <c:orientation val="minMax"/>
          <c:max val="16"/>
          <c:min val="0"/>
        </c:scaling>
        <c:delete val="0"/>
        <c:axPos val="b"/>
        <c:title>
          <c:tx>
            <c:rich>
              <a:bodyPr/>
              <a:lstStyle/>
              <a:p>
                <a:pPr algn="l">
                  <a:defRPr sz="1200" b="0">
                    <a:solidFill>
                      <a:srgbClr val="0F1934"/>
                    </a:solidFill>
                    <a:latin typeface="Arial Black" panose="020B0604020202020204" pitchFamily="34" charset="0"/>
                    <a:ea typeface="Avenir Lt 55 Roman"/>
                    <a:cs typeface="Avenir Lt 55 Roman"/>
                  </a:defRPr>
                </a:pPr>
                <a:r>
                  <a:rPr lang="en-US" sz="1200" b="0" i="0" u="none" strike="noStrike" baseline="0">
                    <a:effectLst/>
                  </a:rPr>
                  <a:t>Percentage of live births in 2016-2018 (average) born preterm</a:t>
                </a:r>
                <a:endParaRPr lang="en-US" sz="1200">
                  <a:solidFill>
                    <a:srgbClr val="0F1934"/>
                  </a:solidFill>
                  <a:latin typeface="Arial Black" panose="020B0604020202020204" pitchFamily="34" charset="0"/>
                </a:endParaRPr>
              </a:p>
            </c:rich>
          </c:tx>
          <c:layout>
            <c:manualLayout>
              <c:xMode val="edge"/>
              <c:yMode val="edge"/>
              <c:x val="7.0526324212551117E-2"/>
              <c:y val="2.1326018031686544E-3"/>
            </c:manualLayout>
          </c:layout>
          <c:overlay val="0"/>
        </c:title>
        <c:numFmt formatCode="#,##0" sourceLinked="0"/>
        <c:majorTickMark val="in"/>
        <c:minorTickMark val="none"/>
        <c:tickLblPos val="nextTo"/>
        <c:spPr>
          <a:ln>
            <a:solidFill>
              <a:srgbClr val="000000"/>
            </a:solidFill>
            <a:prstDash val="solid"/>
          </a:ln>
        </c:spPr>
        <c:txPr>
          <a:bodyPr/>
          <a:lstStyle/>
          <a:p>
            <a:pPr>
              <a:defRPr sz="1200" baseline="0" smtId="4294967295">
                <a:solidFill>
                  <a:srgbClr val="0F1934"/>
                </a:solidFill>
                <a:latin typeface="Arial Black" panose="020B0604020202020204" pitchFamily="34" charset="0"/>
                <a:ea typeface="Avenir Lt 55 Roman"/>
                <a:cs typeface="Avenir Lt 55 Roman"/>
              </a:defRPr>
            </a:pPr>
            <a:endParaRPr lang="en-US"/>
          </a:p>
        </c:txPr>
        <c:crossAx val="301380496"/>
        <c:crosses val="autoZero"/>
        <c:crossBetween val="between"/>
      </c:valAx>
    </c:plotArea>
    <c:plotVisOnly val="1"/>
    <c:dispBlanksAs val="gap"/>
    <c:showDLblsOverMax val="0"/>
  </c:chart>
  <c:txPr>
    <a:bodyPr/>
    <a:lstStyle/>
    <a:p>
      <a:pPr>
        <a:defRPr sz="1800" smtId="4294967295"/>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lgn="ctr">
              <a:defRPr sz="1200" b="0">
                <a:latin typeface="Arial Black" panose="020B0604020202020204" pitchFamily="34" charset="0"/>
              </a:defRPr>
            </a:pPr>
            <a:r>
              <a:rPr lang="en-US" sz="1200" b="0">
                <a:solidFill>
                  <a:srgbClr val="0F1934"/>
                </a:solidFill>
                <a:latin typeface="Arial Black" panose="020B0604020202020204" pitchFamily="34" charset="0"/>
              </a:rPr>
              <a:t>Percentage of live births</a:t>
            </a:r>
          </a:p>
        </c:rich>
      </c:tx>
      <c:layout>
        <c:manualLayout>
          <c:xMode val="edge"/>
          <c:yMode val="edge"/>
          <c:x val="0.4478442370891571"/>
          <c:y val="0.9178849458694458"/>
        </c:manualLayout>
      </c:layout>
      <c:overlay val="0"/>
      <c:spPr>
        <a:noFill/>
        <a:ln>
          <a:noFill/>
        </a:ln>
        <a:effectLst/>
      </c:spPr>
    </c:title>
    <c:autoTitleDeleted val="0"/>
    <c:plotArea>
      <c:layout>
        <c:manualLayout>
          <c:layoutTarget val="inner"/>
          <c:xMode val="edge"/>
          <c:yMode val="edge"/>
          <c:x val="0.35256165266036987"/>
          <c:y val="3.0979877337813377E-2"/>
          <c:w val="0.62314754724502563"/>
          <c:h val="0.7932165265083313"/>
        </c:manualLayout>
      </c:layout>
      <c:barChart>
        <c:barDir val="bar"/>
        <c:grouping val="clustered"/>
        <c:varyColors val="0"/>
        <c:ser>
          <c:idx val="0"/>
          <c:order val="0"/>
          <c:tx>
            <c:strRef>
              <c:f>Sheet1!$B$1</c:f>
              <c:strCache>
                <c:ptCount val="1"/>
                <c:pt idx="0">
                  <c:v>Preterm Birth</c:v>
                </c:pt>
              </c:strCache>
            </c:strRef>
          </c:tx>
          <c:spPr>
            <a:solidFill>
              <a:srgbClr val="6179FF"/>
            </a:solidFill>
            <a:ln>
              <a:noFill/>
            </a:ln>
            <a:effectLst/>
          </c:spPr>
          <c:invertIfNegative val="0"/>
          <c:dPt>
            <c:idx val="3"/>
            <c:invertIfNegative val="0"/>
            <c:bubble3D val="0"/>
            <c:spPr>
              <a:solidFill>
                <a:srgbClr val="5B3DB2"/>
              </a:solidFill>
            </c:spPr>
            <c:extLst>
              <c:ext xmlns:c16="http://schemas.microsoft.com/office/drawing/2014/chart" uri="{C3380CC4-5D6E-409C-BE32-E72D297353CC}">
                <c16:uniqueId val="{00000001-F7C7-43F3-8ED2-0E553102DA84}"/>
              </c:ext>
            </c:extLst>
          </c:dPt>
          <c:dLbls>
            <c:dLbl>
              <c:idx val="3"/>
              <c:tx>
                <c:rich>
                  <a:bodyPr wrap="none">
                    <a:spAutoFit/>
                  </a:bodyPr>
                  <a:lstStyle/>
                  <a:p>
                    <a:pPr>
                      <a:defRPr/>
                    </a:pPr>
                    <a:r>
                      <a:rPr lang="en-US"/>
                      <a:t>8.8 Best (lowest)</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7C7-43F3-8ED2-0E553102DA84}"/>
                </c:ext>
              </c:extLst>
            </c:dLbl>
            <c:numFmt formatCode="#,##0.0" sourceLinked="0"/>
            <c:spPr>
              <a:noFill/>
              <a:ln>
                <a:noFill/>
              </a:ln>
              <a:effectLst/>
            </c:spPr>
            <c:txPr>
              <a:bodyPr rot="0" vert="horz"/>
              <a:lstStyle/>
              <a:p>
                <a:pPr>
                  <a:defRPr sz="1300" smtId="4294967295">
                    <a:solidFill>
                      <a:srgbClr val="0F1934"/>
                    </a:solidFill>
                    <a:latin typeface="Arial Black"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Sheet1!$A$3:$A$6</c:f>
              <c:strCache>
                <c:ptCount val="4"/>
                <c:pt idx="0">
                  <c:v>Black</c:v>
                </c:pt>
                <c:pt idx="1">
                  <c:v>Hispanic</c:v>
                </c:pt>
                <c:pt idx="2">
                  <c:v>White</c:v>
                </c:pt>
                <c:pt idx="3">
                  <c:v>Asian/Pacific Islander</c:v>
                </c:pt>
              </c:strCache>
            </c:strRef>
          </c:cat>
          <c:val>
            <c:numRef>
              <c:f>Sheet1!$B$3:$B$6</c:f>
              <c:numCache>
                <c:formatCode>General</c:formatCode>
                <c:ptCount val="4"/>
                <c:pt idx="0">
                  <c:v>14.1</c:v>
                </c:pt>
                <c:pt idx="1">
                  <c:v>10.5</c:v>
                </c:pt>
                <c:pt idx="2">
                  <c:v>9.5</c:v>
                </c:pt>
                <c:pt idx="3">
                  <c:v>8.8000000000000007</c:v>
                </c:pt>
              </c:numCache>
            </c:numRef>
          </c:val>
          <c:extLst>
            <c:ext xmlns:c16="http://schemas.microsoft.com/office/drawing/2014/chart" uri="{C3380CC4-5D6E-409C-BE32-E72D297353CC}">
              <c16:uniqueId val="{00000001-482B-7F41-8CA7-CB811184C892}"/>
            </c:ext>
          </c:extLst>
        </c:ser>
        <c:dLbls>
          <c:showLegendKey val="0"/>
          <c:showVal val="0"/>
          <c:showCatName val="0"/>
          <c:showSerName val="0"/>
          <c:showPercent val="0"/>
          <c:showBubbleSize val="0"/>
        </c:dLbls>
        <c:gapWidth val="150"/>
        <c:axId val="552278608"/>
        <c:axId val="552279168"/>
      </c:barChart>
      <c:scatterChart>
        <c:scatterStyle val="lineMarker"/>
        <c:varyColors val="0"/>
        <c:ser>
          <c:idx val="1"/>
          <c:order val="1"/>
          <c:tx>
            <c:v>Best Lowest</c:v>
          </c:tx>
          <c:spPr>
            <a:ln>
              <a:solidFill>
                <a:srgbClr val="00B194"/>
              </a:solidFill>
            </a:ln>
          </c:spPr>
          <c:marker>
            <c:symbol val="none"/>
          </c:marker>
          <c:xVal>
            <c:numRef>
              <c:f>Sheet1!$D$2:$D$3</c:f>
              <c:numCache>
                <c:formatCode>General</c:formatCode>
                <c:ptCount val="2"/>
                <c:pt idx="0">
                  <c:v>8.8000000000000007</c:v>
                </c:pt>
                <c:pt idx="1">
                  <c:v>8.8000000000000007</c:v>
                </c:pt>
              </c:numCache>
            </c:numRef>
          </c:xVal>
          <c:yVal>
            <c:numRef>
              <c:f>Sheet1!$C$2:$C$3</c:f>
              <c:numCache>
                <c:formatCode>General</c:formatCode>
                <c:ptCount val="2"/>
                <c:pt idx="0">
                  <c:v>0</c:v>
                </c:pt>
                <c:pt idx="1">
                  <c:v>1</c:v>
                </c:pt>
              </c:numCache>
            </c:numRef>
          </c:yVal>
          <c:smooth val="0"/>
          <c:extLst>
            <c:ext xmlns:c16="http://schemas.microsoft.com/office/drawing/2014/chart" uri="{C3380CC4-5D6E-409C-BE32-E72D297353CC}">
              <c16:uniqueId val="{00000002-482B-7F41-8CA7-CB811184C892}"/>
            </c:ext>
          </c:extLst>
        </c:ser>
        <c:dLbls>
          <c:showLegendKey val="0"/>
          <c:showVal val="0"/>
          <c:showCatName val="0"/>
          <c:showSerName val="0"/>
          <c:showPercent val="0"/>
          <c:showBubbleSize val="0"/>
        </c:dLbls>
        <c:axId val="552280288"/>
        <c:axId val="552279728"/>
      </c:scatterChart>
      <c:catAx>
        <c:axId val="552278608"/>
        <c:scaling>
          <c:orientation val="minMax"/>
        </c:scaling>
        <c:delete val="0"/>
        <c:axPos val="l"/>
        <c:numFmt formatCode="General" sourceLinked="1"/>
        <c:majorTickMark val="none"/>
        <c:minorTickMark val="none"/>
        <c:tickLblPos val="nextTo"/>
        <c:spPr>
          <a:noFill/>
          <a:ln w="9525" cap="flat" cmpd="sng" algn="ctr">
            <a:solidFill>
              <a:srgbClr val="000000"/>
            </a:solidFill>
            <a:round/>
          </a:ln>
          <a:effectLst/>
        </c:spPr>
        <c:txPr>
          <a:bodyPr rot="-60000000" vert="horz"/>
          <a:lstStyle/>
          <a:p>
            <a:pPr>
              <a:defRPr sz="1200" smtId="4294967295">
                <a:solidFill>
                  <a:srgbClr val="0F1934"/>
                </a:solidFill>
                <a:latin typeface="Arial Black" panose="020B0604020202020204" pitchFamily="34" charset="0"/>
              </a:defRPr>
            </a:pPr>
            <a:endParaRPr lang="en-US"/>
          </a:p>
        </c:txPr>
        <c:crossAx val="552279168"/>
        <c:crosses val="autoZero"/>
        <c:auto val="0"/>
        <c:lblAlgn val="ctr"/>
        <c:lblOffset val="100"/>
        <c:noMultiLvlLbl val="0"/>
      </c:catAx>
      <c:valAx>
        <c:axId val="552279168"/>
        <c:scaling>
          <c:orientation val="minMax"/>
          <c:max val="18"/>
          <c:min val="6"/>
        </c:scaling>
        <c:delete val="0"/>
        <c:axPos val="b"/>
        <c:numFmt formatCode="General" sourceLinked="1"/>
        <c:majorTickMark val="in"/>
        <c:minorTickMark val="none"/>
        <c:tickLblPos val="nextTo"/>
        <c:spPr>
          <a:noFill/>
          <a:ln>
            <a:solidFill>
              <a:srgbClr val="000000"/>
            </a:solidFill>
          </a:ln>
          <a:effectLst/>
        </c:spPr>
        <c:txPr>
          <a:bodyPr rot="-60000000" vert="horz"/>
          <a:lstStyle/>
          <a:p>
            <a:pPr>
              <a:defRPr smtId="4294967295">
                <a:solidFill>
                  <a:srgbClr val="0F1934"/>
                </a:solidFill>
                <a:latin typeface="Arial Black" panose="020B0604020202020204" pitchFamily="34" charset="0"/>
              </a:defRPr>
            </a:pPr>
            <a:endParaRPr lang="en-US"/>
          </a:p>
        </c:txPr>
        <c:crossAx val="552278608"/>
        <c:crosses val="autoZero"/>
        <c:crossBetween val="between"/>
      </c:valAx>
      <c:valAx>
        <c:axId val="552280288"/>
        <c:scaling>
          <c:orientation val="minMax"/>
        </c:scaling>
        <c:delete val="1"/>
        <c:axPos val="b"/>
        <c:numFmt formatCode="General" sourceLinked="1"/>
        <c:majorTickMark val="out"/>
        <c:minorTickMark val="none"/>
        <c:tickLblPos val="nextTo"/>
        <c:crossAx val="552279728"/>
        <c:crosses val="autoZero"/>
        <c:crossBetween val="midCat"/>
      </c:valAx>
      <c:valAx>
        <c:axId val="552279728"/>
        <c:scaling>
          <c:orientation val="minMax"/>
          <c:max val="1"/>
          <c:min val="0"/>
        </c:scaling>
        <c:delete val="1"/>
        <c:axPos val="l"/>
        <c:numFmt formatCode="General" sourceLinked="1"/>
        <c:majorTickMark val="out"/>
        <c:minorTickMark val="none"/>
        <c:tickLblPos val="nextTo"/>
        <c:crossAx val="552280288"/>
        <c:crosses val="autoZero"/>
        <c:crossBetween val="midCat"/>
      </c:valAx>
      <c:spPr>
        <a:noFill/>
        <a:ln>
          <a:noFill/>
        </a:ln>
        <a:effectLst/>
      </c:spPr>
    </c:plotArea>
    <c:plotVisOnly val="1"/>
    <c:dispBlanksAs val="gap"/>
    <c:showDLblsOverMax val="0"/>
  </c:chart>
  <c:spPr>
    <a:noFill/>
    <a:ln>
      <a:noFill/>
    </a:ln>
    <a:effectLst/>
  </c:spPr>
  <c:txPr>
    <a:bodyPr/>
    <a:lstStyle/>
    <a:p>
      <a:pPr>
        <a:defRPr smtId="4294967295">
          <a:solidFill>
            <a:srgbClr val="000000"/>
          </a:solidFill>
          <a:latin typeface="Avenir LT 55 Roman" panose="020B05030200000200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96470189094543"/>
          <c:y val="0"/>
          <c:w val="0.7219117283821106"/>
          <c:h val="0.77994722127914429"/>
        </c:manualLayout>
      </c:layout>
      <c:barChart>
        <c:barDir val="bar"/>
        <c:grouping val="clustered"/>
        <c:varyColors val="0"/>
        <c:ser>
          <c:idx val="2"/>
          <c:order val="0"/>
          <c:tx>
            <c:strRef>
              <c:f>Sheet1!$D$1</c:f>
              <c:strCache>
                <c:ptCount val="1"/>
                <c:pt idx="0">
                  <c:v>State</c:v>
                </c:pt>
              </c:strCache>
            </c:strRef>
          </c:tx>
          <c:spPr>
            <a:solidFill>
              <a:srgbClr val="6179FF"/>
            </a:solidFill>
            <a:ln>
              <a:noFill/>
            </a:ln>
            <a:effectLst/>
          </c:spPr>
          <c:invertIfNegative val="0"/>
          <c:dLbls>
            <c:dLbl>
              <c:idx val="0"/>
              <c:numFmt formatCode="#,##0.0" sourceLinked="0"/>
              <c:spPr>
                <a:noFill/>
                <a:ln>
                  <a:noFill/>
                </a:ln>
                <a:effectLst/>
              </c:spPr>
              <c:txPr>
                <a:bodyPr rot="0" spcFirstLastPara="1" vertOverflow="ellipsis" vert="horz" wrap="square" anchor="ctr" anchorCtr="1"/>
                <a:lstStyle/>
                <a:p>
                  <a:pPr>
                    <a:defRPr sz="1197"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3592-415C-9D4D-EE7AD2BED0F5}"/>
                </c:ext>
              </c:extLst>
            </c:dLbl>
            <c:dLbl>
              <c:idx val="1"/>
              <c:numFmt formatCode="#,##0.0" sourceLinked="0"/>
              <c:spPr>
                <a:noFill/>
                <a:ln>
                  <a:noFill/>
                </a:ln>
                <a:effectLst/>
              </c:spPr>
              <c:txPr>
                <a:bodyPr rot="0" spcFirstLastPara="1" vertOverflow="ellipsis" vert="horz" wrap="square" anchor="ctr" anchorCtr="1"/>
                <a:lstStyle/>
                <a:p>
                  <a:pPr>
                    <a:defRPr sz="1197"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592-415C-9D4D-EE7AD2BED0F5}"/>
                </c:ext>
              </c:extLst>
            </c:dLbl>
            <c:dLbl>
              <c:idx val="2"/>
              <c:numFmt formatCode="#,##0.0" sourceLinked="0"/>
              <c:spPr>
                <a:noFill/>
                <a:ln>
                  <a:noFill/>
                </a:ln>
                <a:effectLst/>
              </c:spPr>
              <c:txPr>
                <a:bodyPr rot="0" spcFirstLastPara="1" vertOverflow="ellipsis" vert="horz" wrap="square" anchor="ctr" anchorCtr="1"/>
                <a:lstStyle/>
                <a:p>
                  <a:pPr>
                    <a:defRPr sz="1197"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3592-415C-9D4D-EE7AD2BED0F5}"/>
                </c:ext>
              </c:extLst>
            </c:dLbl>
            <c:numFmt formatCode="#,##0.0" sourceLinked="0"/>
            <c:spPr>
              <a:noFill/>
              <a:ln>
                <a:noFill/>
              </a:ln>
              <a:effectLst/>
            </c:spPr>
            <c:txPr>
              <a:bodyPr rot="0" spcFirstLastPara="1" vertOverflow="ellipsis" vert="horz" wrap="square" anchor="ctr" anchorCtr="1"/>
              <a:lstStyle/>
              <a:p>
                <a:pPr>
                  <a:defRPr sz="1197" b="0" i="0" u="none" strike="noStrike"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Poverty 
among women 
(15-44)</c:v>
                </c:pt>
                <c:pt idx="1">
                  <c:v>Inadequate 
Prenatal Care</c:v>
                </c:pt>
                <c:pt idx="2">
                  <c:v>Uninsured
among women 
(15-44)*</c:v>
                </c:pt>
              </c:strCache>
            </c:strRef>
          </c:cat>
          <c:val>
            <c:numRef>
              <c:f>Sheet1!$A$1:$C$1</c:f>
              <c:numCache>
                <c:formatCode>General</c:formatCode>
                <c:ptCount val="3"/>
                <c:pt idx="0">
                  <c:v>15.14</c:v>
                </c:pt>
                <c:pt idx="1">
                  <c:v>15.66</c:v>
                </c:pt>
                <c:pt idx="2">
                  <c:v>8.14</c:v>
                </c:pt>
              </c:numCache>
            </c:numRef>
          </c:val>
          <c:extLst>
            <c:ext xmlns:c16="http://schemas.microsoft.com/office/drawing/2014/chart" uri="{C3380CC4-5D6E-409C-BE32-E72D297353CC}">
              <c16:uniqueId val="{00000000-94CE-8647-875B-A1A768A9388B}"/>
            </c:ext>
          </c:extLst>
        </c:ser>
        <c:ser>
          <c:idx val="1"/>
          <c:order val="1"/>
          <c:tx>
            <c:strRef>
              <c:f>Sheet1!$C$1</c:f>
              <c:strCache>
                <c:ptCount val="1"/>
                <c:pt idx="0">
                  <c:v>8.14</c:v>
                </c:pt>
              </c:strCache>
            </c:strRef>
          </c:tx>
          <c:spPr>
            <a:solidFill>
              <a:srgbClr val="7029EC"/>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Poverty 
among women 
(15-44)</c:v>
                </c:pt>
                <c:pt idx="1">
                  <c:v>Inadequate 
Prenatal Care</c:v>
                </c:pt>
                <c:pt idx="2">
                  <c:v>Uninsured
among women 
(15-44)*</c:v>
                </c:pt>
              </c:strCache>
            </c:strRef>
          </c:cat>
          <c:val>
            <c:numRef>
              <c:f>Sheet1!$C$2:$C$4</c:f>
              <c:numCache>
                <c:formatCode>0.0</c:formatCode>
                <c:ptCount val="3"/>
                <c:pt idx="0">
                  <c:v>15.7</c:v>
                </c:pt>
                <c:pt idx="1">
                  <c:v>15</c:v>
                </c:pt>
                <c:pt idx="2">
                  <c:v>11.7</c:v>
                </c:pt>
              </c:numCache>
            </c:numRef>
          </c:val>
          <c:extLst>
            <c:ext xmlns:c16="http://schemas.microsoft.com/office/drawing/2014/chart" uri="{C3380CC4-5D6E-409C-BE32-E72D297353CC}">
              <c16:uniqueId val="{00000001-94CE-8647-875B-A1A768A9388B}"/>
            </c:ext>
          </c:extLst>
        </c:ser>
        <c:ser>
          <c:idx val="0"/>
          <c:order val="2"/>
          <c:tx>
            <c:strRef>
              <c:f>Sheet1!$B$1</c:f>
              <c:strCache>
                <c:ptCount val="1"/>
                <c:pt idx="0">
                  <c:v>15.66</c:v>
                </c:pt>
              </c:strCache>
            </c:strRef>
          </c:tx>
          <c:spPr>
            <a:solidFill>
              <a:srgbClr val="B0BCFF"/>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0" i="0" u="none" strike="noStrike"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Poverty 
among women 
(15-44)</c:v>
                </c:pt>
                <c:pt idx="1">
                  <c:v>Inadequate 
Prenatal Care</c:v>
                </c:pt>
                <c:pt idx="2">
                  <c:v>Uninsured
among women 
(15-44)*</c:v>
                </c:pt>
              </c:strCache>
            </c:strRef>
          </c:cat>
          <c:val>
            <c:numRef>
              <c:f>Sheet1!$B$2:$B$4</c:f>
              <c:numCache>
                <c:formatCode>General</c:formatCode>
                <c:ptCount val="3"/>
                <c:pt idx="0">
                  <c:v>15.1</c:v>
                </c:pt>
                <c:pt idx="1">
                  <c:v>22.4</c:v>
                </c:pt>
                <c:pt idx="2">
                  <c:v>8</c:v>
                </c:pt>
              </c:numCache>
            </c:numRef>
          </c:val>
          <c:extLst>
            <c:ext xmlns:c16="http://schemas.microsoft.com/office/drawing/2014/chart" uri="{C3380CC4-5D6E-409C-BE32-E72D297353CC}">
              <c16:uniqueId val="{00000002-94CE-8647-875B-A1A768A9388B}"/>
            </c:ext>
          </c:extLst>
        </c:ser>
        <c:dLbls>
          <c:showLegendKey val="0"/>
          <c:showVal val="0"/>
          <c:showCatName val="0"/>
          <c:showSerName val="0"/>
          <c:showPercent val="0"/>
          <c:showBubbleSize val="0"/>
        </c:dLbls>
        <c:gapWidth val="110"/>
        <c:overlap val="-25"/>
        <c:axId val="182648912"/>
        <c:axId val="181719136"/>
      </c:barChart>
      <c:catAx>
        <c:axId val="182648912"/>
        <c:scaling>
          <c:orientation val="minMax"/>
        </c:scaling>
        <c:delete val="0"/>
        <c:axPos val="l"/>
        <c:numFmt formatCode="General" sourceLinked="1"/>
        <c:majorTickMark val="none"/>
        <c:minorTickMark val="none"/>
        <c:tickLblPos val="none"/>
        <c:spPr>
          <a:noFill/>
          <a:ln w="9525" cap="flat" cmpd="sng" algn="ctr">
            <a:noFill/>
            <a:round/>
          </a:ln>
          <a:effectLst/>
        </c:spPr>
        <c:txPr>
          <a:bodyPr rot="0" spcFirstLastPara="1" vertOverflow="ellipsis" wrap="square" anchor="ctr" anchorCtr="1"/>
          <a:lstStyle/>
          <a:p>
            <a:pPr algn="just">
              <a:defRPr sz="1197" b="1" i="0" u="none" strike="noStrike" kern="1200" baseline="0" smtId="4294967295">
                <a:solidFill>
                  <a:srgbClr val="000000"/>
                </a:solidFill>
                <a:latin typeface="Arial" panose="020B0604020202020204" pitchFamily="34" charset="0"/>
                <a:ea typeface="+mn-ea"/>
                <a:cs typeface="Arial" panose="020B0604020202020204" pitchFamily="34" charset="0"/>
              </a:defRPr>
            </a:pPr>
            <a:endParaRPr lang="en-US"/>
          </a:p>
        </c:txPr>
        <c:crossAx val="181719136"/>
        <c:crosses val="autoZero"/>
        <c:auto val="0"/>
        <c:lblAlgn val="ctr"/>
        <c:lblOffset val="100"/>
        <c:noMultiLvlLbl val="0"/>
      </c:catAx>
      <c:valAx>
        <c:axId val="181719136"/>
        <c:scaling>
          <c:orientation val="minMax"/>
          <c:max val="30"/>
        </c:scaling>
        <c:delete val="0"/>
        <c:axPos val="b"/>
        <c:majorGridlines>
          <c:spPr>
            <a:ln w="9525" cap="flat" cmpd="sng" algn="ctr">
              <a:solidFill>
                <a:schemeClr val="bg1"/>
              </a:solidFill>
              <a:round/>
            </a:ln>
            <a:effectLst/>
          </c:spPr>
        </c:majorGridlines>
        <c:numFmt formatCode="General\%" sourceLinked="0"/>
        <c:majorTickMark val="in"/>
        <c:minorTickMark val="none"/>
        <c:tickLblPos val="nextTo"/>
        <c:spPr>
          <a:noFill/>
          <a:ln>
            <a:solidFill>
              <a:srgbClr val="000000"/>
            </a:solidFill>
          </a:ln>
          <a:effectLst/>
        </c:spPr>
        <c:txPr>
          <a:bodyPr rot="-60000000" spcFirstLastPara="1" vertOverflow="ellipsis" vert="horz" wrap="square" anchor="ctr" anchorCtr="1"/>
          <a:lstStyle/>
          <a:p>
            <a:pPr>
              <a:defRPr sz="1197" b="0" i="0" u="none" strike="noStrike" kern="1200" baseline="0" smtId="4294967295">
                <a:solidFill>
                  <a:srgbClr val="000000"/>
                </a:solidFill>
                <a:latin typeface="Arial Black" panose="020B0604020202020204" pitchFamily="34" charset="0"/>
                <a:ea typeface="+mn-ea"/>
                <a:cs typeface="Arial" panose="020B0604020202020204" pitchFamily="34" charset="0"/>
              </a:defRPr>
            </a:pPr>
            <a:endParaRPr lang="en-US"/>
          </a:p>
        </c:txPr>
        <c:crossAx val="1826489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smtId="4294967295">
          <a:solidFill>
            <a:srgbClr val="000000"/>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Non-Hispanic White</c:v>
                </c:pt>
                <c:pt idx="1">
                  <c:v>Non-Hispanic Black</c:v>
                </c:pt>
                <c:pt idx="2">
                  <c:v>Hispanic</c:v>
                </c:pt>
                <c:pt idx="3">
                  <c:v>Non-Hispanic American Indian / Alaska Native</c:v>
                </c:pt>
                <c:pt idx="4">
                  <c:v>Non-Hispanic Asian / Pacific Islander</c:v>
                </c:pt>
              </c:strCache>
            </c:strRef>
          </c:cat>
          <c:val>
            <c:numRef>
              <c:f>Sheet1!$B$2:$B$6</c:f>
              <c:numCache>
                <c:formatCode>General</c:formatCode>
                <c:ptCount val="5"/>
                <c:pt idx="0">
                  <c:v>4.7</c:v>
                </c:pt>
                <c:pt idx="1">
                  <c:v>10.9</c:v>
                </c:pt>
                <c:pt idx="2">
                  <c:v>4.9000000000000004</c:v>
                </c:pt>
                <c:pt idx="3">
                  <c:v>8.6</c:v>
                </c:pt>
                <c:pt idx="4">
                  <c:v>3.9</c:v>
                </c:pt>
              </c:numCache>
            </c:numRef>
          </c:val>
          <c:extLst>
            <c:ext xmlns:c16="http://schemas.microsoft.com/office/drawing/2014/chart" uri="{C3380CC4-5D6E-409C-BE32-E72D297353CC}">
              <c16:uniqueId val="{00000000-DF4A-4ABA-93E0-5108DFAF4936}"/>
            </c:ext>
          </c:extLst>
        </c:ser>
        <c:dLbls>
          <c:showLegendKey val="0"/>
          <c:showVal val="0"/>
          <c:showCatName val="0"/>
          <c:showSerName val="0"/>
          <c:showPercent val="0"/>
          <c:showBubbleSize val="0"/>
        </c:dLbls>
        <c:gapWidth val="104"/>
        <c:axId val="508601520"/>
        <c:axId val="508603160"/>
      </c:barChart>
      <c:scatterChart>
        <c:scatterStyle val="lineMarker"/>
        <c:varyColors val="0"/>
        <c:ser>
          <c:idx val="1"/>
          <c:order val="1"/>
          <c:tx>
            <c:v>HP2030</c:v>
          </c:tx>
          <c:spPr>
            <a:ln w="28575" cap="rnd">
              <a:solidFill>
                <a:schemeClr val="accent2"/>
              </a:solidFill>
              <a:round/>
            </a:ln>
            <a:effectLst/>
          </c:spPr>
          <c:marker>
            <c:symbol val="none"/>
          </c:marker>
          <c:dLbls>
            <c:dLbl>
              <c:idx val="1"/>
              <c:layout>
                <c:manualLayout>
                  <c:x val="-1.1187607573149738E-2"/>
                  <c:y val="0"/>
                </c:manualLayout>
              </c:layout>
              <c:tx>
                <c:rich>
                  <a:bodyPr/>
                  <a:lstStyle/>
                  <a:p>
                    <a:r>
                      <a:rPr lang="en-US" dirty="0"/>
                      <a:t>Healthy People</a:t>
                    </a:r>
                    <a:r>
                      <a:rPr lang="en-US" baseline="0" dirty="0"/>
                      <a:t> 2030 Target: 5.0</a:t>
                    </a:r>
                    <a:endParaRPr lang="en-US" dirty="0"/>
                  </a:p>
                </c:rich>
              </c:tx>
              <c:dLblPos val="r"/>
              <c:showLegendKey val="0"/>
              <c:showVal val="1"/>
              <c:showCatName val="1"/>
              <c:showSerName val="0"/>
              <c:showPercent val="0"/>
              <c:showBubbleSize val="0"/>
              <c:extLst>
                <c:ext xmlns:c15="http://schemas.microsoft.com/office/drawing/2012/chart" uri="{CE6537A1-D6FC-4f65-9D91-7224C49458BB}">
                  <c15:layout>
                    <c:manualLayout>
                      <c:w val="0.20263542358410019"/>
                      <c:h val="7.2229756875630116E-2"/>
                    </c:manualLayout>
                  </c15:layout>
                </c:ext>
                <c:ext xmlns:c16="http://schemas.microsoft.com/office/drawing/2014/chart" uri="{C3380CC4-5D6E-409C-BE32-E72D297353CC}">
                  <c16:uniqueId val="{00000004-DF4A-4ABA-93E0-5108DFAF493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Sheet1!$F$3:$F$4</c:f>
              <c:numCache>
                <c:formatCode>General</c:formatCode>
                <c:ptCount val="2"/>
                <c:pt idx="0">
                  <c:v>0</c:v>
                </c:pt>
                <c:pt idx="1">
                  <c:v>5.5</c:v>
                </c:pt>
              </c:numCache>
            </c:numRef>
          </c:xVal>
          <c:yVal>
            <c:numRef>
              <c:f>Sheet1!$G$3:$G$4</c:f>
              <c:numCache>
                <c:formatCode>General</c:formatCode>
                <c:ptCount val="2"/>
                <c:pt idx="0">
                  <c:v>5</c:v>
                </c:pt>
                <c:pt idx="1">
                  <c:v>5</c:v>
                </c:pt>
              </c:numCache>
            </c:numRef>
          </c:yVal>
          <c:smooth val="0"/>
          <c:extLst>
            <c:ext xmlns:c16="http://schemas.microsoft.com/office/drawing/2014/chart" uri="{C3380CC4-5D6E-409C-BE32-E72D297353CC}">
              <c16:uniqueId val="{00000003-DF4A-4ABA-93E0-5108DFAF4936}"/>
            </c:ext>
          </c:extLst>
        </c:ser>
        <c:dLbls>
          <c:showLegendKey val="0"/>
          <c:showVal val="0"/>
          <c:showCatName val="0"/>
          <c:showSerName val="0"/>
          <c:showPercent val="0"/>
          <c:showBubbleSize val="0"/>
        </c:dLbls>
        <c:axId val="516394376"/>
        <c:axId val="516395688"/>
      </c:scatterChart>
      <c:catAx>
        <c:axId val="50860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603160"/>
        <c:crosses val="autoZero"/>
        <c:auto val="1"/>
        <c:lblAlgn val="ctr"/>
        <c:lblOffset val="100"/>
        <c:noMultiLvlLbl val="0"/>
      </c:catAx>
      <c:valAx>
        <c:axId val="508603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601520"/>
        <c:crosses val="autoZero"/>
        <c:crossBetween val="between"/>
        <c:majorUnit val="1"/>
      </c:valAx>
      <c:valAx>
        <c:axId val="516395688"/>
        <c:scaling>
          <c:orientation val="minMax"/>
          <c:max val="12"/>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6394376"/>
        <c:crosses val="max"/>
        <c:crossBetween val="midCat"/>
      </c:valAx>
      <c:valAx>
        <c:axId val="516394376"/>
        <c:scaling>
          <c:orientation val="minMax"/>
        </c:scaling>
        <c:delete val="1"/>
        <c:axPos val="b"/>
        <c:numFmt formatCode="General" sourceLinked="1"/>
        <c:majorTickMark val="out"/>
        <c:minorTickMark val="none"/>
        <c:tickLblPos val="nextTo"/>
        <c:crossAx val="5163956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Sheet1!$D$6:$D$9</c:f>
              <c:strCache>
                <c:ptCount val="4"/>
                <c:pt idx="0">
                  <c:v>White:</c:v>
                </c:pt>
                <c:pt idx="1">
                  <c:v>Black:</c:v>
                </c:pt>
                <c:pt idx="2">
                  <c:v>Hispanic:</c:v>
                </c:pt>
                <c:pt idx="3">
                  <c:v>A/PI:</c:v>
                </c:pt>
              </c:strCache>
            </c:strRef>
          </c:cat>
          <c:val>
            <c:numRef>
              <c:f>Sheet1!$E$6:$E$9</c:f>
              <c:numCache>
                <c:formatCode>General</c:formatCode>
                <c:ptCount val="4"/>
                <c:pt idx="0">
                  <c:v>5.4</c:v>
                </c:pt>
                <c:pt idx="1">
                  <c:v>13.9</c:v>
                </c:pt>
                <c:pt idx="2">
                  <c:v>6.1</c:v>
                </c:pt>
                <c:pt idx="3">
                  <c:v>3.2</c:v>
                </c:pt>
              </c:numCache>
            </c:numRef>
          </c:val>
          <c:extLst>
            <c:ext xmlns:c16="http://schemas.microsoft.com/office/drawing/2014/chart" uri="{C3380CC4-5D6E-409C-BE32-E72D297353CC}">
              <c16:uniqueId val="{00000000-005B-744A-AFB6-98B290501683}"/>
            </c:ext>
          </c:extLst>
        </c:ser>
        <c:dLbls>
          <c:showLegendKey val="0"/>
          <c:showVal val="0"/>
          <c:showCatName val="0"/>
          <c:showSerName val="0"/>
          <c:showPercent val="0"/>
          <c:showBubbleSize val="0"/>
        </c:dLbls>
        <c:gapWidth val="182"/>
        <c:axId val="1624919983"/>
        <c:axId val="1594021103"/>
      </c:barChart>
      <c:catAx>
        <c:axId val="162491998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594021103"/>
        <c:crosses val="autoZero"/>
        <c:auto val="1"/>
        <c:lblAlgn val="ctr"/>
        <c:lblOffset val="100"/>
        <c:noMultiLvlLbl val="0"/>
      </c:catAx>
      <c:valAx>
        <c:axId val="1594021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4919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BIMR</c:v>
          </c:tx>
          <c:spPr>
            <a:ln w="38100" cap="rnd">
              <a:solidFill>
                <a:schemeClr val="tx1"/>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Sheet1!$D$68:$D$96</c:f>
              <c:numCache>
                <c:formatCode>General</c:formatCode>
                <c:ptCount val="29"/>
                <c:pt idx="0">
                  <c:v>19.5</c:v>
                </c:pt>
                <c:pt idx="1">
                  <c:v>17.600000000000001</c:v>
                </c:pt>
                <c:pt idx="2">
                  <c:v>18.100000000000001</c:v>
                </c:pt>
                <c:pt idx="3">
                  <c:v>17.8</c:v>
                </c:pt>
                <c:pt idx="4">
                  <c:v>17.7</c:v>
                </c:pt>
                <c:pt idx="5">
                  <c:v>17.5</c:v>
                </c:pt>
                <c:pt idx="6">
                  <c:v>16.7</c:v>
                </c:pt>
                <c:pt idx="7">
                  <c:v>15.4</c:v>
                </c:pt>
                <c:pt idx="8">
                  <c:v>14.1</c:v>
                </c:pt>
                <c:pt idx="9">
                  <c:v>17.3</c:v>
                </c:pt>
                <c:pt idx="10">
                  <c:v>14.8</c:v>
                </c:pt>
                <c:pt idx="11">
                  <c:v>16.100000000000001</c:v>
                </c:pt>
                <c:pt idx="12">
                  <c:v>17.600000000000001</c:v>
                </c:pt>
                <c:pt idx="13">
                  <c:v>15.2</c:v>
                </c:pt>
                <c:pt idx="14">
                  <c:v>16.3</c:v>
                </c:pt>
                <c:pt idx="15">
                  <c:v>16.899999999999999</c:v>
                </c:pt>
                <c:pt idx="16">
                  <c:v>16.7</c:v>
                </c:pt>
                <c:pt idx="17">
                  <c:v>14.8</c:v>
                </c:pt>
                <c:pt idx="18">
                  <c:v>16.2</c:v>
                </c:pt>
                <c:pt idx="19">
                  <c:v>14.2</c:v>
                </c:pt>
                <c:pt idx="20">
                  <c:v>15.5</c:v>
                </c:pt>
                <c:pt idx="21">
                  <c:v>15.96</c:v>
                </c:pt>
                <c:pt idx="22">
                  <c:v>13.93</c:v>
                </c:pt>
                <c:pt idx="23">
                  <c:v>13.83</c:v>
                </c:pt>
                <c:pt idx="24">
                  <c:v>14.3</c:v>
                </c:pt>
                <c:pt idx="25">
                  <c:v>15.1</c:v>
                </c:pt>
                <c:pt idx="26">
                  <c:v>15.2</c:v>
                </c:pt>
                <c:pt idx="27">
                  <c:v>15.6</c:v>
                </c:pt>
                <c:pt idx="28">
                  <c:v>13.9</c:v>
                </c:pt>
              </c:numCache>
            </c:numRef>
          </c:val>
          <c:smooth val="0"/>
          <c:extLst>
            <c:ext xmlns:c16="http://schemas.microsoft.com/office/drawing/2014/chart" uri="{C3380CC4-5D6E-409C-BE32-E72D297353CC}">
              <c16:uniqueId val="{00000000-49AB-6647-AD49-BA2842E99DF2}"/>
            </c:ext>
          </c:extLst>
        </c:ser>
        <c:ser>
          <c:idx val="1"/>
          <c:order val="1"/>
          <c:tx>
            <c:v>WIMR</c:v>
          </c:tx>
          <c:spPr>
            <a:ln w="38100" cap="rnd">
              <a:solidFill>
                <a:srgbClr val="C00000"/>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Sheet1!$E$68:$E$96</c:f>
              <c:numCache>
                <c:formatCode>General</c:formatCode>
                <c:ptCount val="29"/>
                <c:pt idx="0">
                  <c:v>8</c:v>
                </c:pt>
                <c:pt idx="1">
                  <c:v>7.9</c:v>
                </c:pt>
                <c:pt idx="2">
                  <c:v>7.8</c:v>
                </c:pt>
                <c:pt idx="3">
                  <c:v>7.5</c:v>
                </c:pt>
                <c:pt idx="4">
                  <c:v>7.1</c:v>
                </c:pt>
                <c:pt idx="5">
                  <c:v>7.2</c:v>
                </c:pt>
                <c:pt idx="6">
                  <c:v>6.4</c:v>
                </c:pt>
                <c:pt idx="7">
                  <c:v>6.6</c:v>
                </c:pt>
                <c:pt idx="8">
                  <c:v>7</c:v>
                </c:pt>
                <c:pt idx="9">
                  <c:v>6.7</c:v>
                </c:pt>
                <c:pt idx="10">
                  <c:v>6.3</c:v>
                </c:pt>
                <c:pt idx="11">
                  <c:v>6.1</c:v>
                </c:pt>
                <c:pt idx="12">
                  <c:v>6.2</c:v>
                </c:pt>
                <c:pt idx="13">
                  <c:v>6.6</c:v>
                </c:pt>
                <c:pt idx="14">
                  <c:v>6.1</c:v>
                </c:pt>
                <c:pt idx="15">
                  <c:v>6.7</c:v>
                </c:pt>
                <c:pt idx="16">
                  <c:v>6.1</c:v>
                </c:pt>
                <c:pt idx="17">
                  <c:v>6.3</c:v>
                </c:pt>
                <c:pt idx="18">
                  <c:v>6</c:v>
                </c:pt>
                <c:pt idx="19">
                  <c:v>6.4</c:v>
                </c:pt>
                <c:pt idx="20">
                  <c:v>6.4</c:v>
                </c:pt>
                <c:pt idx="21">
                  <c:v>6.41</c:v>
                </c:pt>
                <c:pt idx="22">
                  <c:v>6.37</c:v>
                </c:pt>
                <c:pt idx="23">
                  <c:v>6</c:v>
                </c:pt>
                <c:pt idx="24">
                  <c:v>5.3</c:v>
                </c:pt>
                <c:pt idx="25">
                  <c:v>5.5</c:v>
                </c:pt>
                <c:pt idx="26">
                  <c:v>5.8</c:v>
                </c:pt>
                <c:pt idx="27">
                  <c:v>5.3</c:v>
                </c:pt>
                <c:pt idx="28">
                  <c:v>5.4</c:v>
                </c:pt>
              </c:numCache>
            </c:numRef>
          </c:val>
          <c:smooth val="0"/>
          <c:extLst>
            <c:ext xmlns:c16="http://schemas.microsoft.com/office/drawing/2014/chart" uri="{C3380CC4-5D6E-409C-BE32-E72D297353CC}">
              <c16:uniqueId val="{00000001-49AB-6647-AD49-BA2842E99DF2}"/>
            </c:ext>
          </c:extLst>
        </c:ser>
        <c:dLbls>
          <c:showLegendKey val="0"/>
          <c:showVal val="0"/>
          <c:showCatName val="0"/>
          <c:showSerName val="0"/>
          <c:showPercent val="0"/>
          <c:showBubbleSize val="0"/>
        </c:dLbls>
        <c:smooth val="0"/>
        <c:axId val="191772735"/>
        <c:axId val="191856319"/>
      </c:lineChart>
      <c:catAx>
        <c:axId val="19177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856319"/>
        <c:crosses val="autoZero"/>
        <c:auto val="1"/>
        <c:lblAlgn val="ctr"/>
        <c:lblOffset val="100"/>
        <c:noMultiLvlLbl val="0"/>
      </c:catAx>
      <c:valAx>
        <c:axId val="19185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772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BIMR</c:v>
          </c:tx>
          <c:spPr>
            <a:ln w="38100" cap="rnd">
              <a:solidFill>
                <a:schemeClr val="tx1"/>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Sheet1!$D$68:$D$96</c:f>
              <c:numCache>
                <c:formatCode>General</c:formatCode>
                <c:ptCount val="29"/>
                <c:pt idx="0">
                  <c:v>19.5</c:v>
                </c:pt>
                <c:pt idx="1">
                  <c:v>17.600000000000001</c:v>
                </c:pt>
                <c:pt idx="2">
                  <c:v>18.100000000000001</c:v>
                </c:pt>
                <c:pt idx="3">
                  <c:v>17.8</c:v>
                </c:pt>
                <c:pt idx="4">
                  <c:v>17.7</c:v>
                </c:pt>
                <c:pt idx="5">
                  <c:v>17.5</c:v>
                </c:pt>
                <c:pt idx="6">
                  <c:v>16.7</c:v>
                </c:pt>
                <c:pt idx="7">
                  <c:v>15.4</c:v>
                </c:pt>
                <c:pt idx="8">
                  <c:v>14.1</c:v>
                </c:pt>
                <c:pt idx="9">
                  <c:v>17.3</c:v>
                </c:pt>
                <c:pt idx="10">
                  <c:v>14.8</c:v>
                </c:pt>
                <c:pt idx="11">
                  <c:v>16.100000000000001</c:v>
                </c:pt>
                <c:pt idx="12">
                  <c:v>17.600000000000001</c:v>
                </c:pt>
                <c:pt idx="13">
                  <c:v>15.2</c:v>
                </c:pt>
                <c:pt idx="14">
                  <c:v>16.3</c:v>
                </c:pt>
                <c:pt idx="15">
                  <c:v>16.899999999999999</c:v>
                </c:pt>
                <c:pt idx="16">
                  <c:v>16.7</c:v>
                </c:pt>
                <c:pt idx="17">
                  <c:v>14.8</c:v>
                </c:pt>
                <c:pt idx="18">
                  <c:v>16.2</c:v>
                </c:pt>
                <c:pt idx="19">
                  <c:v>14.2</c:v>
                </c:pt>
                <c:pt idx="20">
                  <c:v>15.5</c:v>
                </c:pt>
                <c:pt idx="21">
                  <c:v>15.96</c:v>
                </c:pt>
                <c:pt idx="22">
                  <c:v>13.93</c:v>
                </c:pt>
                <c:pt idx="23">
                  <c:v>13.83</c:v>
                </c:pt>
                <c:pt idx="24">
                  <c:v>14.3</c:v>
                </c:pt>
                <c:pt idx="25">
                  <c:v>15.1</c:v>
                </c:pt>
                <c:pt idx="26">
                  <c:v>15.2</c:v>
                </c:pt>
                <c:pt idx="27">
                  <c:v>15.6</c:v>
                </c:pt>
                <c:pt idx="28">
                  <c:v>13.9</c:v>
                </c:pt>
              </c:numCache>
            </c:numRef>
          </c:val>
          <c:smooth val="0"/>
          <c:extLst>
            <c:ext xmlns:c16="http://schemas.microsoft.com/office/drawing/2014/chart" uri="{C3380CC4-5D6E-409C-BE32-E72D297353CC}">
              <c16:uniqueId val="{00000000-49AB-6647-AD49-BA2842E99DF2}"/>
            </c:ext>
          </c:extLst>
        </c:ser>
        <c:ser>
          <c:idx val="1"/>
          <c:order val="1"/>
          <c:tx>
            <c:v>WIMR</c:v>
          </c:tx>
          <c:spPr>
            <a:ln w="38100" cap="rnd">
              <a:solidFill>
                <a:srgbClr val="C00000"/>
              </a:solidFill>
              <a:round/>
            </a:ln>
            <a:effectLst/>
          </c:spPr>
          <c:marker>
            <c:symbol val="none"/>
          </c:marker>
          <c:cat>
            <c:numRef>
              <c:f>Sheet1!$C$68:$C$96</c:f>
              <c:numCache>
                <c:formatCode>General</c:formatCode>
                <c:ptCount val="29"/>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numCache>
            </c:numRef>
          </c:cat>
          <c:val>
            <c:numRef>
              <c:f>Sheet1!$E$68:$E$96</c:f>
              <c:numCache>
                <c:formatCode>General</c:formatCode>
                <c:ptCount val="29"/>
                <c:pt idx="0">
                  <c:v>8</c:v>
                </c:pt>
                <c:pt idx="1">
                  <c:v>7.9</c:v>
                </c:pt>
                <c:pt idx="2">
                  <c:v>7.8</c:v>
                </c:pt>
                <c:pt idx="3">
                  <c:v>7.5</c:v>
                </c:pt>
                <c:pt idx="4">
                  <c:v>7.1</c:v>
                </c:pt>
                <c:pt idx="5">
                  <c:v>7.2</c:v>
                </c:pt>
                <c:pt idx="6">
                  <c:v>6.4</c:v>
                </c:pt>
                <c:pt idx="7">
                  <c:v>6.6</c:v>
                </c:pt>
                <c:pt idx="8">
                  <c:v>7</c:v>
                </c:pt>
                <c:pt idx="9">
                  <c:v>6.7</c:v>
                </c:pt>
                <c:pt idx="10">
                  <c:v>6.3</c:v>
                </c:pt>
                <c:pt idx="11">
                  <c:v>6.1</c:v>
                </c:pt>
                <c:pt idx="12">
                  <c:v>6.2</c:v>
                </c:pt>
                <c:pt idx="13">
                  <c:v>6.6</c:v>
                </c:pt>
                <c:pt idx="14">
                  <c:v>6.1</c:v>
                </c:pt>
                <c:pt idx="15">
                  <c:v>6.7</c:v>
                </c:pt>
                <c:pt idx="16">
                  <c:v>6.1</c:v>
                </c:pt>
                <c:pt idx="17">
                  <c:v>6.3</c:v>
                </c:pt>
                <c:pt idx="18">
                  <c:v>6</c:v>
                </c:pt>
                <c:pt idx="19">
                  <c:v>6.4</c:v>
                </c:pt>
                <c:pt idx="20">
                  <c:v>6.4</c:v>
                </c:pt>
                <c:pt idx="21">
                  <c:v>6.41</c:v>
                </c:pt>
                <c:pt idx="22">
                  <c:v>6.37</c:v>
                </c:pt>
                <c:pt idx="23">
                  <c:v>6</c:v>
                </c:pt>
                <c:pt idx="24">
                  <c:v>5.3</c:v>
                </c:pt>
                <c:pt idx="25">
                  <c:v>5.5</c:v>
                </c:pt>
                <c:pt idx="26">
                  <c:v>5.8</c:v>
                </c:pt>
                <c:pt idx="27">
                  <c:v>5.3</c:v>
                </c:pt>
                <c:pt idx="28">
                  <c:v>5.4</c:v>
                </c:pt>
              </c:numCache>
            </c:numRef>
          </c:val>
          <c:smooth val="0"/>
          <c:extLst>
            <c:ext xmlns:c16="http://schemas.microsoft.com/office/drawing/2014/chart" uri="{C3380CC4-5D6E-409C-BE32-E72D297353CC}">
              <c16:uniqueId val="{00000001-49AB-6647-AD49-BA2842E99DF2}"/>
            </c:ext>
          </c:extLst>
        </c:ser>
        <c:dLbls>
          <c:showLegendKey val="0"/>
          <c:showVal val="0"/>
          <c:showCatName val="0"/>
          <c:showSerName val="0"/>
          <c:showPercent val="0"/>
          <c:showBubbleSize val="0"/>
        </c:dLbls>
        <c:smooth val="0"/>
        <c:axId val="191772735"/>
        <c:axId val="191856319"/>
      </c:lineChart>
      <c:catAx>
        <c:axId val="191772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856319"/>
        <c:crosses val="autoZero"/>
        <c:auto val="1"/>
        <c:lblAlgn val="ctr"/>
        <c:lblOffset val="100"/>
        <c:noMultiLvlLbl val="0"/>
      </c:catAx>
      <c:valAx>
        <c:axId val="19185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772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5"/>
          <c:order val="0"/>
          <c:tx>
            <c:v>Overall:</c:v>
          </c:tx>
          <c:spPr>
            <a:ln w="38100">
              <a:solidFill>
                <a:schemeClr val="accent1"/>
              </a:solidFill>
            </a:ln>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Sheet1!$B$6:$Z$6</c:f>
              <c:numCache>
                <c:formatCode>0.0</c:formatCode>
                <c:ptCount val="25"/>
                <c:pt idx="0">
                  <c:v>11.991736786416084</c:v>
                </c:pt>
                <c:pt idx="1">
                  <c:v>9.7576006573541498</c:v>
                </c:pt>
                <c:pt idx="2">
                  <c:v>10.846672283066555</c:v>
                </c:pt>
                <c:pt idx="3">
                  <c:v>9.0659919881931259</c:v>
                </c:pt>
                <c:pt idx="4">
                  <c:v>9.5243278545771197</c:v>
                </c:pt>
                <c:pt idx="5">
                  <c:v>9.4524985396420789</c:v>
                </c:pt>
                <c:pt idx="6">
                  <c:v>8.9649103508964902</c:v>
                </c:pt>
                <c:pt idx="7">
                  <c:v>10.359116022099448</c:v>
                </c:pt>
                <c:pt idx="8">
                  <c:v>8.3531527350774404</c:v>
                </c:pt>
                <c:pt idx="9">
                  <c:v>9.5</c:v>
                </c:pt>
                <c:pt idx="10">
                  <c:v>10</c:v>
                </c:pt>
                <c:pt idx="11">
                  <c:v>10</c:v>
                </c:pt>
                <c:pt idx="12">
                  <c:v>9.782284521324188</c:v>
                </c:pt>
                <c:pt idx="13">
                  <c:v>10.5</c:v>
                </c:pt>
                <c:pt idx="14">
                  <c:v>9.0792015453960069</c:v>
                </c:pt>
                <c:pt idx="15">
                  <c:v>9.3376909224304683</c:v>
                </c:pt>
                <c:pt idx="16">
                  <c:v>9.7409186227423401</c:v>
                </c:pt>
                <c:pt idx="17">
                  <c:v>8.7801608579088466</c:v>
                </c:pt>
                <c:pt idx="18">
                  <c:v>8.8202135420120698</c:v>
                </c:pt>
                <c:pt idx="19">
                  <c:v>8.1519908374317875</c:v>
                </c:pt>
                <c:pt idx="20">
                  <c:v>10.442632890925015</c:v>
                </c:pt>
                <c:pt idx="21">
                  <c:v>8.6797314708076208</c:v>
                </c:pt>
                <c:pt idx="22">
                  <c:v>8.1055089984888031</c:v>
                </c:pt>
                <c:pt idx="23">
                  <c:v>8.6505190311418687</c:v>
                </c:pt>
                <c:pt idx="24">
                  <c:v>8.6101743560307096</c:v>
                </c:pt>
              </c:numCache>
            </c:numRef>
          </c:val>
          <c:smooth val="0"/>
          <c:extLst>
            <c:ext xmlns:c16="http://schemas.microsoft.com/office/drawing/2014/chart" uri="{C3380CC4-5D6E-409C-BE32-E72D297353CC}">
              <c16:uniqueId val="{00000002-D5E1-1A44-8B23-DB4A81D38EFC}"/>
            </c:ext>
          </c:extLst>
        </c:ser>
        <c:ser>
          <c:idx val="2"/>
          <c:order val="1"/>
          <c:tx>
            <c:v>White:</c:v>
          </c:tx>
          <c:spPr>
            <a:ln w="38100" cap="rnd">
              <a:solidFill>
                <a:schemeClr val="accent1"/>
              </a:solidFill>
              <a:round/>
            </a:ln>
            <a:effectLst/>
          </c:spPr>
          <c:marker>
            <c:symbol val="none"/>
          </c:marker>
          <c:cat>
            <c:numRef>
              <c:f>Sheet1!$B$3:$Z$3</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numRef>
          </c:cat>
          <c:val>
            <c:numRef>
              <c:f>Sheet1!$B$6:$Z$6</c:f>
              <c:numCache>
                <c:formatCode>0.0</c:formatCode>
                <c:ptCount val="25"/>
                <c:pt idx="0">
                  <c:v>11.991736786416084</c:v>
                </c:pt>
                <c:pt idx="1">
                  <c:v>9.7576006573541498</c:v>
                </c:pt>
                <c:pt idx="2">
                  <c:v>10.846672283066555</c:v>
                </c:pt>
                <c:pt idx="3">
                  <c:v>9.0659919881931259</c:v>
                </c:pt>
                <c:pt idx="4">
                  <c:v>9.5243278545771197</c:v>
                </c:pt>
                <c:pt idx="5">
                  <c:v>9.4524985396420789</c:v>
                </c:pt>
                <c:pt idx="6">
                  <c:v>8.9649103508964902</c:v>
                </c:pt>
                <c:pt idx="7">
                  <c:v>10.359116022099448</c:v>
                </c:pt>
                <c:pt idx="8">
                  <c:v>8.3531527350774404</c:v>
                </c:pt>
                <c:pt idx="9">
                  <c:v>9.5</c:v>
                </c:pt>
                <c:pt idx="10">
                  <c:v>10</c:v>
                </c:pt>
                <c:pt idx="11">
                  <c:v>10</c:v>
                </c:pt>
                <c:pt idx="12">
                  <c:v>9.782284521324188</c:v>
                </c:pt>
                <c:pt idx="13">
                  <c:v>10.5</c:v>
                </c:pt>
                <c:pt idx="14">
                  <c:v>9.0792015453960069</c:v>
                </c:pt>
                <c:pt idx="15">
                  <c:v>9.3376909224304683</c:v>
                </c:pt>
                <c:pt idx="16">
                  <c:v>9.7409186227423401</c:v>
                </c:pt>
                <c:pt idx="17">
                  <c:v>8.7801608579088466</c:v>
                </c:pt>
                <c:pt idx="18">
                  <c:v>8.8202135420120698</c:v>
                </c:pt>
                <c:pt idx="19">
                  <c:v>8.1519908374317875</c:v>
                </c:pt>
                <c:pt idx="20">
                  <c:v>10.442632890925015</c:v>
                </c:pt>
                <c:pt idx="21">
                  <c:v>8.6797314708076208</c:v>
                </c:pt>
                <c:pt idx="22">
                  <c:v>8.1055089984888031</c:v>
                </c:pt>
                <c:pt idx="23">
                  <c:v>8.6505190311418687</c:v>
                </c:pt>
                <c:pt idx="24">
                  <c:v>8.6101743560307096</c:v>
                </c:pt>
              </c:numCache>
            </c:numRef>
          </c:val>
          <c:smooth val="0"/>
          <c:extLst>
            <c:ext xmlns:c16="http://schemas.microsoft.com/office/drawing/2014/chart" uri="{C3380CC4-5D6E-409C-BE32-E72D297353CC}">
              <c16:uniqueId val="{00000005-D5E1-1A44-8B23-DB4A81D38EFC}"/>
            </c:ext>
          </c:extLst>
        </c:ser>
        <c:dLbls>
          <c:showLegendKey val="0"/>
          <c:showVal val="0"/>
          <c:showCatName val="0"/>
          <c:showSerName val="0"/>
          <c:showPercent val="0"/>
          <c:showBubbleSize val="0"/>
        </c:dLbls>
        <c:smooth val="0"/>
        <c:axId val="486197375"/>
        <c:axId val="486199055"/>
      </c:lineChart>
      <c:catAx>
        <c:axId val="48619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9055"/>
        <c:crosses val="autoZero"/>
        <c:auto val="1"/>
        <c:lblAlgn val="ctr"/>
        <c:lblOffset val="100"/>
        <c:noMultiLvlLbl val="0"/>
      </c:catAx>
      <c:valAx>
        <c:axId val="48619905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6197375"/>
        <c:crosses val="autoZero"/>
        <c:crossBetween val="between"/>
      </c:valAx>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0.25979</cdr:x>
      <cdr:y>0.92652</cdr:y>
    </cdr:from>
    <cdr:to>
      <cdr:x>0.28415</cdr:x>
      <cdr:y>0.94257</cdr:y>
    </cdr:to>
    <cdr:sp macro="" textlink="">
      <cdr:nvSpPr>
        <cdr:cNvPr id="2" name="TextBox 1"/>
        <cdr:cNvSpPr txBox="1"/>
      </cdr:nvSpPr>
      <cdr:spPr>
        <a:xfrm xmlns:a="http://schemas.openxmlformats.org/drawingml/2006/main">
          <a:off x="2485771" y="4074668"/>
          <a:ext cx="233172" cy="706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0.38568</cdr:x>
      <cdr:y>0.76815</cdr:y>
    </cdr:from>
    <cdr:to>
      <cdr:x>0.67748</cdr:x>
      <cdr:y>0.84878</cdr:y>
    </cdr:to>
    <cdr:sp macro="" textlink="">
      <cdr:nvSpPr>
        <cdr:cNvPr id="2" name="TextBox 11">
          <a:extLst xmlns:a="http://schemas.openxmlformats.org/drawingml/2006/main">
            <a:ext uri="{FF2B5EF4-FFF2-40B4-BE49-F238E27FC236}">
              <a16:creationId xmlns:a16="http://schemas.microsoft.com/office/drawing/2014/main" id="{4FB18926-B6D4-0541-9996-B7A50110A749}"/>
            </a:ext>
          </a:extLst>
        </cdr:cNvPr>
        <cdr:cNvSpPr txBox="1"/>
      </cdr:nvSpPr>
      <cdr:spPr>
        <a:xfrm xmlns:a="http://schemas.openxmlformats.org/drawingml/2006/main">
          <a:off x="4399523" y="4398498"/>
          <a:ext cx="3328603" cy="46169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rgbClr val="C00000"/>
              </a:solidFill>
            </a:rPr>
            <a:t>56% improvement</a:t>
          </a:r>
        </a:p>
      </cdr:txBody>
    </cdr:sp>
  </cdr:relSizeAnchor>
</c:userShapes>
</file>

<file path=ppt/drawings/drawing3.xml><?xml version="1.0" encoding="utf-8"?>
<c:userShapes xmlns:c="http://schemas.openxmlformats.org/drawingml/2006/chart">
  <cdr:relSizeAnchor xmlns:cdr="http://schemas.openxmlformats.org/drawingml/2006/chartDrawing">
    <cdr:from>
      <cdr:x>0.35373</cdr:x>
      <cdr:y>0.76549</cdr:y>
    </cdr:from>
    <cdr:to>
      <cdr:x>0.64553</cdr:x>
      <cdr:y>0.84612</cdr:y>
    </cdr:to>
    <cdr:sp macro="" textlink="">
      <cdr:nvSpPr>
        <cdr:cNvPr id="2" name="TextBox 11">
          <a:extLst xmlns:a="http://schemas.openxmlformats.org/drawingml/2006/main">
            <a:ext uri="{FF2B5EF4-FFF2-40B4-BE49-F238E27FC236}">
              <a16:creationId xmlns:a16="http://schemas.microsoft.com/office/drawing/2014/main" id="{4FB18926-B6D4-0541-9996-B7A50110A749}"/>
            </a:ext>
          </a:extLst>
        </cdr:cNvPr>
        <cdr:cNvSpPr txBox="1"/>
      </cdr:nvSpPr>
      <cdr:spPr>
        <a:xfrm xmlns:a="http://schemas.openxmlformats.org/drawingml/2006/main">
          <a:off x="3058106" y="4383267"/>
          <a:ext cx="2522614"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rgbClr val="C00000"/>
              </a:solidFill>
            </a:rPr>
            <a:t>56% improvement</a:t>
          </a:r>
        </a:p>
      </cdr:txBody>
    </cdr:sp>
  </cdr:relSizeAnchor>
  <cdr:relSizeAnchor xmlns:cdr="http://schemas.openxmlformats.org/drawingml/2006/chartDrawing">
    <cdr:from>
      <cdr:x>0.10467</cdr:x>
      <cdr:y>0.46055</cdr:y>
    </cdr:from>
    <cdr:to>
      <cdr:x>0.9087</cdr:x>
      <cdr:y>0.56268</cdr:y>
    </cdr:to>
    <cdr:sp macro="" textlink="">
      <cdr:nvSpPr>
        <cdr:cNvPr id="3" name="TextBox 12">
          <a:extLst xmlns:a="http://schemas.openxmlformats.org/drawingml/2006/main">
            <a:ext uri="{FF2B5EF4-FFF2-40B4-BE49-F238E27FC236}">
              <a16:creationId xmlns:a16="http://schemas.microsoft.com/office/drawing/2014/main" id="{C3C508F9-1CE0-5E46-AF6E-42D36A71E811}"/>
            </a:ext>
          </a:extLst>
        </cdr:cNvPr>
        <cdr:cNvSpPr txBox="1"/>
      </cdr:nvSpPr>
      <cdr:spPr>
        <a:xfrm xmlns:a="http://schemas.openxmlformats.org/drawingml/2006/main">
          <a:off x="1196340" y="2637168"/>
          <a:ext cx="919010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a:solidFill>
                <a:srgbClr val="7030A0"/>
              </a:solidFill>
            </a:rPr>
            <a:t>The W-IMR improved at a pace that is </a:t>
          </a:r>
          <a:r>
            <a:rPr lang="en-US" sz="3200" b="1" dirty="0">
              <a:solidFill>
                <a:srgbClr val="7030A0"/>
              </a:solidFill>
            </a:rPr>
            <a:t>2.7x</a:t>
          </a:r>
          <a:r>
            <a:rPr lang="en-US" sz="2400" b="1" dirty="0">
              <a:solidFill>
                <a:srgbClr val="7030A0"/>
              </a:solidFill>
            </a:rPr>
            <a:t> faster than the AA-IMR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63E70-802E-4241-AF92-732EBF7D1EEB}" type="datetimeFigureOut">
              <a:rPr lang="en-US" smtClean="0"/>
              <a:t>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7D38F-187F-8041-96F5-8F936C55F738}" type="slidenum">
              <a:rPr lang="en-US" smtClean="0"/>
              <a:t>‹#›</a:t>
            </a:fld>
            <a:endParaRPr lang="en-US"/>
          </a:p>
        </p:txBody>
      </p:sp>
    </p:spTree>
    <p:extLst>
      <p:ext uri="{BB962C8B-B14F-4D97-AF65-F5344CB8AC3E}">
        <p14:creationId xmlns:p14="http://schemas.microsoft.com/office/powerpoint/2010/main" val="362829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95">
              <a:defRPr/>
            </a:pPr>
            <a:r>
              <a:rPr lang="en-US" sz="1300">
                <a:latin typeface="Arial" charset="0"/>
                <a:ea typeface="Arial" charset="0"/>
                <a:cs typeface="Arial" charset="0"/>
              </a:rPr>
              <a:t>Goodbye</a:t>
            </a:r>
            <a:r>
              <a:rPr lang="en-US" sz="1300" baseline="0">
                <a:latin typeface="Arial" charset="0"/>
                <a:ea typeface="Arial" charset="0"/>
                <a:cs typeface="Arial" charset="0"/>
              </a:rPr>
              <a:t> Debbie</a:t>
            </a:r>
            <a:endParaRPr lang="en-US" sz="13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4B8D0-663E-E74F-8C6C-8B85B4055DF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43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163304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request is for Oho to draw a line in the sand…to take a sincere STAND and begin planning now for what it is going to take to ELIMINATE the racial disparity in the opportunity to survive the first year of life…and to achieve this goal by 2030.  </a:t>
            </a:r>
          </a:p>
        </p:txBody>
      </p:sp>
      <p:sp>
        <p:nvSpPr>
          <p:cNvPr id="4" name="Slide Number Placeholder 3"/>
          <p:cNvSpPr>
            <a:spLocks noGrp="1"/>
          </p:cNvSpPr>
          <p:nvPr>
            <p:ph type="sldNum" sz="quarter" idx="5"/>
          </p:nvPr>
        </p:nvSpPr>
        <p:spPr/>
        <p:txBody>
          <a:bodyPr/>
          <a:lstStyle/>
          <a:p>
            <a:fld id="{53260164-EBE1-7C48-B15D-788BEADFEEDC}" type="slidenum">
              <a:rPr lang="en-US" smtClean="0"/>
              <a:t>51</a:t>
            </a:fld>
            <a:endParaRPr lang="en-US"/>
          </a:p>
        </p:txBody>
      </p:sp>
    </p:spTree>
    <p:extLst>
      <p:ext uri="{BB962C8B-B14F-4D97-AF65-F5344CB8AC3E}">
        <p14:creationId xmlns:p14="http://schemas.microsoft.com/office/powerpoint/2010/main" val="273713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2030:</a:t>
            </a:r>
          </a:p>
          <a:p>
            <a:r>
              <a:rPr lang="en-US" dirty="0"/>
              <a:t>The one goal for HP 2030 is for all groups to achieve an IMR no greater that “5”</a:t>
            </a:r>
          </a:p>
          <a:p>
            <a:r>
              <a:rPr lang="en-US" dirty="0"/>
              <a:t>	- Using Ohio 2019 White IMR as baseline, To achieve the HP 2030 goal for White babies in Ohio means improving the WIMR by </a:t>
            </a:r>
            <a:r>
              <a:rPr lang="en-US" sz="1600" b="1" dirty="0">
                <a:solidFill>
                  <a:srgbClr val="C00000"/>
                </a:solidFill>
              </a:rPr>
              <a:t>7.4%</a:t>
            </a:r>
            <a:r>
              <a:rPr lang="en-US" dirty="0"/>
              <a:t> by the end of 2030.  	Projections by HRSA are that Ohio’s White IMR will be 4.8 by 2030.</a:t>
            </a:r>
          </a:p>
          <a:p>
            <a:endParaRPr lang="en-US" dirty="0"/>
          </a:p>
          <a:p>
            <a:r>
              <a:rPr lang="en-US" dirty="0"/>
              <a:t>	- Using Ohio 2019 Black IMR as baseline, to achieve the HP 2030 goal for Black babies in Ohio means improving the BIMR by </a:t>
            </a:r>
            <a:r>
              <a:rPr lang="en-US" sz="1600" b="1" dirty="0"/>
              <a:t>64%</a:t>
            </a:r>
            <a:r>
              <a:rPr lang="en-US" dirty="0"/>
              <a:t> by the end of 2030.  </a:t>
            </a:r>
          </a:p>
          <a:p>
            <a:endParaRPr lang="en-US" dirty="0"/>
          </a:p>
        </p:txBody>
      </p:sp>
      <p:sp>
        <p:nvSpPr>
          <p:cNvPr id="4" name="Slide Number Placeholder 3"/>
          <p:cNvSpPr>
            <a:spLocks noGrp="1"/>
          </p:cNvSpPr>
          <p:nvPr>
            <p:ph type="sldNum" sz="quarter" idx="5"/>
          </p:nvPr>
        </p:nvSpPr>
        <p:spPr/>
        <p:txBody>
          <a:bodyPr/>
          <a:lstStyle/>
          <a:p>
            <a:fld id="{F851D5A6-A425-D241-B02D-1DF00BD84210}" type="slidenum">
              <a:rPr lang="en-US" smtClean="0"/>
              <a:t>54</a:t>
            </a:fld>
            <a:endParaRPr lang="en-US"/>
          </a:p>
        </p:txBody>
      </p:sp>
    </p:spTree>
    <p:extLst>
      <p:ext uri="{BB962C8B-B14F-4D97-AF65-F5344CB8AC3E}">
        <p14:creationId xmlns:p14="http://schemas.microsoft.com/office/powerpoint/2010/main" val="82566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Nationally HRSA predicts that the White IMR will be “4” by the end of 2030 but they predict that the Ohio WIMR will be 4.8.  Therefore, to achieve EQUITY in IMR in Ohio by the end of 2030, our BIMR will need to improve by 65.5% to equal the predicted Ohio WIMR of 4.8.</a:t>
            </a:r>
          </a:p>
          <a:p>
            <a:endParaRPr lang="en-US" dirty="0"/>
          </a:p>
          <a:p>
            <a:r>
              <a:rPr lang="en-US" dirty="0"/>
              <a:t>It is November 10</a:t>
            </a:r>
            <a:r>
              <a:rPr lang="en-US" baseline="30000" dirty="0"/>
              <a:t>th</a:t>
            </a:r>
            <a:r>
              <a:rPr lang="en-US" dirty="0"/>
              <a:t>  of 2020 at the time of this presentation.  If we are to have an opportunity to achieve these goals, Ohio leadership (State leadership as well as local leadership) needs to begin planning now for not only what it is going to take to achieve these goals, by also allocate the necessary programmatic interventions and resources to make this happen.  </a:t>
            </a:r>
          </a:p>
          <a:p>
            <a:endParaRPr lang="en-US" dirty="0"/>
          </a:p>
          <a:p>
            <a:r>
              <a:rPr lang="en-US" dirty="0"/>
              <a:t>  </a:t>
            </a:r>
          </a:p>
        </p:txBody>
      </p:sp>
      <p:sp>
        <p:nvSpPr>
          <p:cNvPr id="4" name="Slide Number Placeholder 3"/>
          <p:cNvSpPr>
            <a:spLocks noGrp="1"/>
          </p:cNvSpPr>
          <p:nvPr>
            <p:ph type="sldNum" sz="quarter" idx="5"/>
          </p:nvPr>
        </p:nvSpPr>
        <p:spPr/>
        <p:txBody>
          <a:bodyPr/>
          <a:lstStyle/>
          <a:p>
            <a:fld id="{F851D5A6-A425-D241-B02D-1DF00BD84210}" type="slidenum">
              <a:rPr lang="en-US" smtClean="0"/>
              <a:t>56</a:t>
            </a:fld>
            <a:endParaRPr lang="en-US"/>
          </a:p>
        </p:txBody>
      </p:sp>
    </p:spTree>
    <p:extLst>
      <p:ext uri="{BB962C8B-B14F-4D97-AF65-F5344CB8AC3E}">
        <p14:creationId xmlns:p14="http://schemas.microsoft.com/office/powerpoint/2010/main" val="3939021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60164-EBE1-7C48-B15D-788BEADFEEDC}" type="slidenum">
              <a:rPr lang="en-US" smtClean="0"/>
              <a:t>57</a:t>
            </a:fld>
            <a:endParaRPr lang="en-US"/>
          </a:p>
        </p:txBody>
      </p:sp>
    </p:spTree>
    <p:extLst>
      <p:ext uri="{BB962C8B-B14F-4D97-AF65-F5344CB8AC3E}">
        <p14:creationId xmlns:p14="http://schemas.microsoft.com/office/powerpoint/2010/main" val="342441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fld id="{99C5E227-4894-7B4C-89A9-4DE6F818C4CF}" type="slidenum">
              <a:rPr lang="en-US" sz="1200"/>
              <a:pPr/>
              <a:t>71</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427492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clear goals – End preventable maternal risks and deaths  and End preventable preterm birth and infant death. To achieve these goals, we know we have to end the health equity gap  -  to realize our vision of a world where every mom and baby is healthy regardless of wealth, race of geography. </a:t>
            </a:r>
          </a:p>
          <a:p>
            <a:endParaRPr lang="en-US" dirty="0"/>
          </a:p>
          <a:p>
            <a:r>
              <a:rPr lang="en-US" dirty="0"/>
              <a:t>We fight for Health Moms, Strong Babies.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4B8D0-663E-E74F-8C6C-8B85B4055DF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41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rPr>
              <a:t>Builds on the achievements and thought leadership of the National Prematurity Collaborative</a:t>
            </a:r>
            <a:r>
              <a:rPr lang="en-US" dirty="0">
                <a:solidFill>
                  <a:schemeClr val="tx2"/>
                </a:solidFill>
              </a:rPr>
              <a:t>, which was launched by March of Dimes in 2016 with CDC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The Mom and Baby Action Network (M-BAN) engages </a:t>
            </a:r>
            <a:r>
              <a:rPr lang="en-US" b="1" dirty="0">
                <a:solidFill>
                  <a:schemeClr val="tx2"/>
                </a:solidFill>
              </a:rPr>
              <a:t>cross-sector partners to invest in, influence, and leverage collective action</a:t>
            </a:r>
            <a:r>
              <a:rPr lang="en-US" dirty="0">
                <a:solidFill>
                  <a:schemeClr val="tx2"/>
                </a:solidFill>
              </a:rPr>
              <a:t> to address the </a:t>
            </a:r>
            <a:r>
              <a:rPr lang="en-US" b="1" dirty="0">
                <a:solidFill>
                  <a:schemeClr val="tx2"/>
                </a:solidFill>
              </a:rPr>
              <a:t>root causes of inequities </a:t>
            </a:r>
            <a:r>
              <a:rPr lang="en-US" dirty="0">
                <a:solidFill>
                  <a:schemeClr val="tx2"/>
                </a:solidFill>
              </a:rPr>
              <a:t>in maternal and infant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2"/>
                </a:solidFill>
              </a:rPr>
              <a:t>The issues are complex, systemic and multi-layered</a:t>
            </a:r>
            <a:r>
              <a:rPr lang="en-US" dirty="0">
                <a:solidFill>
                  <a:schemeClr val="tx2"/>
                </a:solidFill>
              </a:rPr>
              <a:t>. As such, they require complex solutions carefully orchestrated to </a:t>
            </a:r>
            <a:r>
              <a:rPr lang="en-US" b="1" dirty="0">
                <a:solidFill>
                  <a:schemeClr val="tx2"/>
                </a:solidFill>
              </a:rPr>
              <a:t>ensure high alignment.</a:t>
            </a:r>
            <a:r>
              <a:rPr lang="en-US" dirty="0">
                <a:solidFill>
                  <a:schemeClr val="tx2"/>
                </a:solidFill>
              </a:rPr>
              <a:t> The moment to </a:t>
            </a:r>
            <a:r>
              <a:rPr lang="en-US" b="1" dirty="0">
                <a:solidFill>
                  <a:schemeClr val="tx2"/>
                </a:solidFill>
              </a:rPr>
              <a:t>move from data to action is now. </a:t>
            </a: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Through M-BAN, March of Dimes leads broad </a:t>
            </a:r>
            <a:r>
              <a:rPr lang="en-US" b="1" dirty="0">
                <a:solidFill>
                  <a:schemeClr val="tx2"/>
                </a:solidFill>
              </a:rPr>
              <a:t>measurable changes in policy, research, funding and systems</a:t>
            </a:r>
            <a:r>
              <a:rPr lang="en-US" dirty="0">
                <a:solidFill>
                  <a:schemeClr val="tx2"/>
                </a:solidFill>
              </a:rPr>
              <a:t>. </a:t>
            </a:r>
            <a:r>
              <a:rPr lang="en-US" b="1" dirty="0">
                <a:solidFill>
                  <a:schemeClr val="tx2"/>
                </a:solidFill>
              </a:rPr>
              <a:t>Together we can achieve what we cannot achieve alone.</a:t>
            </a: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Mom and Baby Action Network is</a:t>
            </a:r>
            <a:r>
              <a:rPr lang="en-US" baseline="0" dirty="0"/>
              <a:t> </a:t>
            </a:r>
            <a:r>
              <a:rPr lang="en-US" b="1" baseline="0" dirty="0"/>
              <a:t>one of our key vehicles for</a:t>
            </a:r>
            <a:r>
              <a:rPr lang="en-US" b="1" dirty="0"/>
              <a:t> implementation,</a:t>
            </a:r>
            <a:r>
              <a:rPr lang="en-US" b="1" baseline="0" dirty="0"/>
              <a:t> mobilization</a:t>
            </a:r>
            <a:r>
              <a:rPr lang="en-US" b="1" dirty="0"/>
              <a:t>, and thought leadership.</a:t>
            </a:r>
            <a:endParaRPr lang="en-US"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8D6FE038-7CD0-4824-9375-A777BEBBABCA}" type="slidenum">
              <a:rPr lang="en-US" smtClean="0"/>
              <a:t>4</a:t>
            </a:fld>
            <a:endParaRPr lang="en-US"/>
          </a:p>
        </p:txBody>
      </p:sp>
    </p:spTree>
    <p:extLst>
      <p:ext uri="{BB962C8B-B14F-4D97-AF65-F5344CB8AC3E}">
        <p14:creationId xmlns:p14="http://schemas.microsoft.com/office/powerpoint/2010/main" val="381002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a:t>
            </a:r>
            <a:r>
              <a:rPr lang="en-US" baseline="0" dirty="0"/>
              <a:t> </a:t>
            </a:r>
            <a:r>
              <a:rPr lang="en-US" dirty="0"/>
              <a:t>graphic</a:t>
            </a:r>
            <a:r>
              <a:rPr lang="en-US" baseline="0" dirty="0"/>
              <a:t> depiction of how the active engagement work with over 550 partners and subject matter experts over the last year shook up to become the National Equity Framework.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baseline="0" dirty="0"/>
              <a:t>We have a Shared Results Statement, a list of population level indicators we want to move, and five overarching strategies. Underneath these strategies we then have over 190 different solutions that </a:t>
            </a:r>
            <a:r>
              <a:rPr lang="en-US" baseline="0" dirty="0" err="1"/>
              <a:t>partne</a:t>
            </a:r>
            <a:r>
              <a:rPr kumimoji="0" lang="en-US" sz="2600" b="0" i="0" u="none" strike="noStrike" kern="1200" cap="none" spc="0" normalizeH="0" baseline="0" noProof="0" dirty="0">
                <a:ln>
                  <a:noFill/>
                </a:ln>
                <a:solidFill>
                  <a:prstClr val="black"/>
                </a:solidFill>
                <a:effectLst/>
                <a:uLnTx/>
                <a:uFillTx/>
                <a:latin typeface="+mn-lt"/>
                <a:ea typeface="+mn-ea"/>
                <a:cs typeface="+mn-cs"/>
              </a:rPr>
              <a:t>We create value for our stakeholders and partners through </a:t>
            </a:r>
            <a:r>
              <a:rPr kumimoji="0" lang="en-US" sz="2600" b="1" i="0" u="none" strike="noStrike" kern="1200" cap="none" spc="0" normalizeH="0" baseline="0" noProof="0" dirty="0">
                <a:ln>
                  <a:noFill/>
                </a:ln>
                <a:solidFill>
                  <a:prstClr val="black"/>
                </a:solidFill>
                <a:effectLst/>
                <a:uLnTx/>
                <a:uFillTx/>
                <a:latin typeface="+mn-lt"/>
                <a:ea typeface="+mn-ea"/>
                <a:cs typeface="+mn-cs"/>
              </a:rPr>
              <a:t>facilitating connections </a:t>
            </a:r>
            <a:r>
              <a:rPr kumimoji="0" lang="en-US" sz="2600" b="0" i="0" u="none" strike="noStrike" kern="1200" cap="none" spc="0" normalizeH="0" baseline="0" noProof="0" dirty="0">
                <a:ln>
                  <a:noFill/>
                </a:ln>
                <a:solidFill>
                  <a:prstClr val="black"/>
                </a:solidFill>
                <a:effectLst/>
                <a:uLnTx/>
                <a:uFillTx/>
                <a:latin typeface="+mn-lt"/>
                <a:ea typeface="+mn-ea"/>
                <a:cs typeface="+mn-cs"/>
              </a:rPr>
              <a:t>to:</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Experts and Technical Assistance</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Trainings, Resources, and Tools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Volunteers, Advocates, and Staff</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Data and Evaluation</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Innovations and Best Practices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Local and National Visibility</a:t>
            </a:r>
          </a:p>
          <a:p>
            <a:r>
              <a:rPr lang="en-US" baseline="0" dirty="0" err="1"/>
              <a:t>rs</a:t>
            </a:r>
            <a:r>
              <a:rPr lang="en-US" baseline="0" dirty="0"/>
              <a:t> will be able to prioritize and help implement where and when appropriate, across the nation, to help advance our common agenda. </a:t>
            </a:r>
            <a:endParaRPr lang="en-US" dirty="0"/>
          </a:p>
        </p:txBody>
      </p:sp>
      <p:sp>
        <p:nvSpPr>
          <p:cNvPr id="4" name="Slide Number Placeholder 3"/>
          <p:cNvSpPr>
            <a:spLocks noGrp="1"/>
          </p:cNvSpPr>
          <p:nvPr>
            <p:ph type="sldNum" sz="quarter" idx="10"/>
          </p:nvPr>
        </p:nvSpPr>
        <p:spPr/>
        <p:txBody>
          <a:bodyPr/>
          <a:lstStyle/>
          <a:p>
            <a:fld id="{88A4B8D0-663E-E74F-8C6C-8B85B4055DF8}" type="slidenum">
              <a:rPr lang="en-US" smtClean="0"/>
              <a:t>5</a:t>
            </a:fld>
            <a:endParaRPr lang="en-US"/>
          </a:p>
        </p:txBody>
      </p:sp>
    </p:spTree>
    <p:extLst>
      <p:ext uri="{BB962C8B-B14F-4D97-AF65-F5344CB8AC3E}">
        <p14:creationId xmlns:p14="http://schemas.microsoft.com/office/powerpoint/2010/main" val="237264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data years are 2016-2018 and should be included in the source footnotes (see second slide set I sent since the first were not visible with white font).  The calculations we made were to determine the number of black infant deaths that needed to be prevented to achieve equity with the white rate by 2030.  Since the disparity exists everywhere, it is predominantly affected by the number of black births.  Thus, we’re not identifying “poor performers” here but really population concentrations and helping to translate for states/counties how many deaths need to prevented as a hook for engagement.  For example, states could see how many they need to prevent and which counties they might focus on.  There are certainly a few states and counties that contribute a lot but still 43% of the total deaths that we need to prevent are in 716 counties with fewer than 1 death to prevent monthly.  These counties are located in all but 3 states so almost every state must engage to get to the overall goal.  Even the largest counties have only about 10 deaths to prevent per month so this should be achievable.  Those top 3 counties with the most births and deaths are Cook County, IL, Harris County, TX, and Wayne County, MI so Chicago, Houston, and Detroit.  Again, the disparity isn’t necessarily highest in these locations but they are the only three with more than 10,000 annual black births.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As part of the paper we’re working on, we are looking at the actual rates and disparity ratios to identify which counties have met or are close to meeting the targets and goal of disparity elimination (last version attached that I will work on updating to 2018 and finalizing in the next few months).  We also were planning a thought piece and call to action framed around the survival lag and many of the thoughts that you included in your attachment.  I’m sure Michael will weigh in as he’s able but let’s make this happen in 2020!</a:t>
            </a:r>
          </a:p>
          <a:p>
            <a:endParaRPr lang="en-US" dirty="0"/>
          </a:p>
        </p:txBody>
      </p:sp>
      <p:sp>
        <p:nvSpPr>
          <p:cNvPr id="4" name="Slide Number Placeholder 3"/>
          <p:cNvSpPr>
            <a:spLocks noGrp="1"/>
          </p:cNvSpPr>
          <p:nvPr>
            <p:ph type="sldNum" sz="quarter" idx="5"/>
          </p:nvPr>
        </p:nvSpPr>
        <p:spPr/>
        <p:txBody>
          <a:bodyPr/>
          <a:lstStyle/>
          <a:p>
            <a:fld id="{B310A492-2F87-504F-BDF1-9545EBD186A8}" type="slidenum">
              <a:rPr lang="en-US" smtClean="0"/>
              <a:t>27</a:t>
            </a:fld>
            <a:endParaRPr lang="en-US"/>
          </a:p>
        </p:txBody>
      </p:sp>
    </p:spTree>
    <p:extLst>
      <p:ext uri="{BB962C8B-B14F-4D97-AF65-F5344CB8AC3E}">
        <p14:creationId xmlns:p14="http://schemas.microsoft.com/office/powerpoint/2010/main" val="258716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data years are 2016-2018 and should be included in the source footnotes.  The calculations we made were to determine the number of black infant deaths that needed to be prevented to achieve equity with the white rate by 2030.  Since the disparity exists everywhere, it is predominantly affected by the number of black births.  Thus, we’re not identifying “poor performers” here but really population concentrations and helping to translate for states/counties how many deaths need to be prevented as a hook for engagement.  For example, states could see how many they need to prevent and which counties they might focus on.  There are certainly a few states and counties that contribute a lot but still 43% of the total deaths that we need to prevent are in 716 counties with fewer than 1 death to prevent monthly.  These counties are located in all but 3 states so almost every state must engage to get to the overall goal.  Even the largest counties have only about 10 deaths to prevent per month so this should be achievable.  Those top 3 counties with the most births and deaths are Cook County, IL, Harris County, TX, and Wayne County, MI so Chicago, Houston, and Detroit.  Again, the disparity isn’t necessarily highest in these locations but they are the only three with more than 10,000 annual black births.   </a:t>
            </a: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310A492-2F87-504F-BDF1-9545EBD186A8}" type="slidenum">
              <a:rPr lang="en-US" smtClean="0"/>
              <a:t>28</a:t>
            </a:fld>
            <a:endParaRPr lang="en-US"/>
          </a:p>
        </p:txBody>
      </p:sp>
    </p:spTree>
    <p:extLst>
      <p:ext uri="{BB962C8B-B14F-4D97-AF65-F5344CB8AC3E}">
        <p14:creationId xmlns:p14="http://schemas.microsoft.com/office/powerpoint/2010/main" val="72172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HP 1990:</a:t>
            </a:r>
          </a:p>
          <a:p>
            <a:r>
              <a:rPr lang="en-US" dirty="0"/>
              <a:t>The Goals were to achieve an overall IMR of “9” by 1990 (A) and a Black IMR of “12” (B).  Ohio achieved that overall IMR goal for White babies in 1987, in advance of the goal date.</a:t>
            </a:r>
          </a:p>
          <a:p>
            <a:endParaRPr lang="en-US" dirty="0"/>
          </a:p>
          <a:p>
            <a:r>
              <a:rPr lang="en-US" dirty="0"/>
              <a:t>HP 2000:</a:t>
            </a:r>
          </a:p>
          <a:p>
            <a:r>
              <a:rPr lang="en-US" dirty="0"/>
              <a:t>The Goals were an overall IMR of 7 (C) and a Black IMR of 11 (D).  Ohio achieved the overall IMR for white babies in 1994, again in advance of he goal date.</a:t>
            </a:r>
          </a:p>
          <a:p>
            <a:endParaRPr lang="en-US" dirty="0"/>
          </a:p>
          <a:p>
            <a:r>
              <a:rPr lang="en-US" dirty="0"/>
              <a:t>HP 2010: The Singular Goal was that all groups achieve an IMR of 4.5.  Neither Whites or Blacks in Ohio achieved that goal.</a:t>
            </a:r>
          </a:p>
          <a:p>
            <a:endParaRPr lang="en-US" dirty="0"/>
          </a:p>
          <a:p>
            <a:r>
              <a:rPr lang="en-US" dirty="0"/>
              <a:t>HP 2020: The single goal is that by the time we reach the end of this year (2020), that all groups achieve an IMR no greater than 6 (E).  We achieved that  goal for White babies in Ohio in 2013…again ahead of the goal date.  </a:t>
            </a:r>
          </a:p>
        </p:txBody>
      </p:sp>
      <p:sp>
        <p:nvSpPr>
          <p:cNvPr id="4" name="Slide Number Placeholder 3"/>
          <p:cNvSpPr>
            <a:spLocks noGrp="1"/>
          </p:cNvSpPr>
          <p:nvPr>
            <p:ph type="sldNum" sz="quarter" idx="5"/>
          </p:nvPr>
        </p:nvSpPr>
        <p:spPr/>
        <p:txBody>
          <a:bodyPr/>
          <a:lstStyle/>
          <a:p>
            <a:fld id="{F851D5A6-A425-D241-B02D-1DF00BD84210}" type="slidenum">
              <a:rPr lang="en-US" smtClean="0"/>
              <a:t>33</a:t>
            </a:fld>
            <a:endParaRPr lang="en-US"/>
          </a:p>
        </p:txBody>
      </p:sp>
    </p:spTree>
    <p:extLst>
      <p:ext uri="{BB962C8B-B14F-4D97-AF65-F5344CB8AC3E}">
        <p14:creationId xmlns:p14="http://schemas.microsoft.com/office/powerpoint/2010/main" val="71154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nearly 4 decades of HP, Ohio has never achieved any HP IMR goals for Black babies….even though our State has achieved the Overall IMR goals for White babies in Ohio for 3 of the 4 decades of Healthy People…and Ohio achieved those goals in advance of the goal dates.  This trend needs to end.</a:t>
            </a:r>
          </a:p>
        </p:txBody>
      </p:sp>
      <p:sp>
        <p:nvSpPr>
          <p:cNvPr id="4" name="Slide Number Placeholder 3"/>
          <p:cNvSpPr>
            <a:spLocks noGrp="1"/>
          </p:cNvSpPr>
          <p:nvPr>
            <p:ph type="sldNum" sz="quarter" idx="5"/>
          </p:nvPr>
        </p:nvSpPr>
        <p:spPr/>
        <p:txBody>
          <a:bodyPr/>
          <a:lstStyle/>
          <a:p>
            <a:fld id="{F851D5A6-A425-D241-B02D-1DF00BD84210}" type="slidenum">
              <a:rPr lang="en-US" smtClean="0"/>
              <a:t>34</a:t>
            </a:fld>
            <a:endParaRPr lang="en-US"/>
          </a:p>
        </p:txBody>
      </p:sp>
    </p:spTree>
    <p:extLst>
      <p:ext uri="{BB962C8B-B14F-4D97-AF65-F5344CB8AC3E}">
        <p14:creationId xmlns:p14="http://schemas.microsoft.com/office/powerpoint/2010/main" val="267475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FFFFFF"/>
                </a:solidFill>
                <a:latin typeface="Chalkboard" charset="0"/>
                <a:ea typeface="ヒラギノ角ゴ Pro W3" charset="0"/>
                <a:cs typeface="ヒラギノ角ゴ Pro W3" charset="0"/>
                <a:sym typeface="Chalkboard" charset="0"/>
              </a:defRPr>
            </a:lvl1pPr>
            <a:lvl2pPr marL="742950" indent="-285750" eaLnBrk="0" hangingPunct="0">
              <a:defRPr sz="3200">
                <a:solidFill>
                  <a:srgbClr val="FFFFFF"/>
                </a:solidFill>
                <a:latin typeface="Chalkboard" charset="0"/>
                <a:ea typeface="ヒラギノ角ゴ Pro W3" charset="0"/>
                <a:cs typeface="ヒラギノ角ゴ Pro W3" charset="0"/>
                <a:sym typeface="Chalkboard" charset="0"/>
              </a:defRPr>
            </a:lvl2pPr>
            <a:lvl3pPr marL="1143000" indent="-228600" eaLnBrk="0" hangingPunct="0">
              <a:defRPr sz="3200">
                <a:solidFill>
                  <a:srgbClr val="FFFFFF"/>
                </a:solidFill>
                <a:latin typeface="Chalkboard" charset="0"/>
                <a:ea typeface="ヒラギノ角ゴ Pro W3" charset="0"/>
                <a:cs typeface="ヒラギノ角ゴ Pro W3" charset="0"/>
                <a:sym typeface="Chalkboard" charset="0"/>
              </a:defRPr>
            </a:lvl3pPr>
            <a:lvl4pPr marL="1600200" indent="-228600" eaLnBrk="0" hangingPunct="0">
              <a:defRPr sz="3200">
                <a:solidFill>
                  <a:srgbClr val="FFFFFF"/>
                </a:solidFill>
                <a:latin typeface="Chalkboard" charset="0"/>
                <a:ea typeface="ヒラギノ角ゴ Pro W3" charset="0"/>
                <a:cs typeface="ヒラギノ角ゴ Pro W3" charset="0"/>
                <a:sym typeface="Chalkboard" charset="0"/>
              </a:defRPr>
            </a:lvl4pPr>
            <a:lvl5pPr marL="2057400" indent="-228600" eaLnBrk="0" hangingPunct="0">
              <a:defRPr sz="3200">
                <a:solidFill>
                  <a:srgbClr val="FFFFFF"/>
                </a:solidFill>
                <a:latin typeface="Chalkboard" charset="0"/>
                <a:ea typeface="ヒラギノ角ゴ Pro W3" charset="0"/>
                <a:cs typeface="ヒラギノ角ゴ Pro W3" charset="0"/>
                <a:sym typeface="Chalkboard" charset="0"/>
              </a:defRPr>
            </a:lvl5pPr>
            <a:lvl6pPr marL="25146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6pPr>
            <a:lvl7pPr marL="29718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7pPr>
            <a:lvl8pPr marL="34290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8pPr>
            <a:lvl9pPr marL="38862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9pPr>
          </a:lstStyle>
          <a:p>
            <a:pPr eaLnBrk="1" hangingPunct="1"/>
            <a:fld id="{826E938E-4F99-3448-8322-6E36B718F27E}" type="slidenum">
              <a:rPr lang="en-US" sz="1200"/>
              <a:pPr eaLnBrk="1" hangingPunct="1"/>
              <a:t>46</a:t>
            </a:fld>
            <a:endParaRPr lang="en-US" sz="1200"/>
          </a:p>
        </p:txBody>
      </p:sp>
      <p:sp>
        <p:nvSpPr>
          <p:cNvPr id="274434"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a:ea typeface="ＭＳ Ｐゴシック" charset="0"/>
                <a:cs typeface="ＭＳ Ｐゴシック" charset="0"/>
              </a:rPr>
              <a:t>In a track event, if we want the running who is behind (runner #2) to catch to runner #1…</a:t>
            </a:r>
          </a:p>
          <a:p>
            <a:pPr marL="171450" indent="-171450" eaLnBrk="1" hangingPunct="1">
              <a:buFont typeface="Arial"/>
              <a:buChar char="•"/>
              <a:defRPr/>
            </a:pPr>
            <a:r>
              <a:rPr lang="en-US">
                <a:ea typeface="ＭＳ Ｐゴシック" charset="0"/>
                <a:cs typeface="ＭＳ Ｐゴシック" charset="0"/>
              </a:rPr>
              <a:t>We can have runner #1 slow down…</a:t>
            </a:r>
          </a:p>
          <a:p>
            <a:pPr marL="171450" indent="-171450" eaLnBrk="1" hangingPunct="1">
              <a:buFont typeface="Arial"/>
              <a:buChar char="•"/>
              <a:defRPr/>
            </a:pPr>
            <a:r>
              <a:rPr lang="en-US">
                <a:ea typeface="ＭＳ Ｐゴシック" charset="0"/>
                <a:cs typeface="ＭＳ Ｐゴシック" charset="0"/>
              </a:rPr>
              <a:t>We can teach #2 to run faster</a:t>
            </a:r>
          </a:p>
          <a:p>
            <a:pPr marL="628650" lvl="1" indent="-171450" eaLnBrk="1" hangingPunct="1">
              <a:buFont typeface="Arial"/>
              <a:buChar char="•"/>
              <a:defRPr/>
            </a:pPr>
            <a:r>
              <a:rPr lang="en-US">
                <a:ea typeface="ＭＳ Ｐゴシック" charset="0"/>
                <a:cs typeface="ＭＳ Ｐゴシック" charset="0"/>
              </a:rPr>
              <a:t>We do this by learning from #1</a:t>
            </a:r>
          </a:p>
          <a:p>
            <a:pPr marL="1085850" lvl="2" indent="-171450" eaLnBrk="1" hangingPunct="1">
              <a:buFont typeface="Arial"/>
              <a:buChar char="•"/>
              <a:defRPr/>
            </a:pPr>
            <a:r>
              <a:rPr lang="en-US">
                <a:ea typeface="ＭＳ Ｐゴシック" charset="0"/>
                <a:cs typeface="ＭＳ Ｐゴシック" charset="0"/>
              </a:rPr>
              <a:t>Who was his/her coach</a:t>
            </a:r>
          </a:p>
          <a:p>
            <a:pPr marL="1085850" lvl="2" indent="-171450" eaLnBrk="1" hangingPunct="1">
              <a:buFont typeface="Arial"/>
              <a:buChar char="•"/>
              <a:defRPr/>
            </a:pPr>
            <a:r>
              <a:rPr lang="en-US">
                <a:ea typeface="ＭＳ Ｐゴシック" charset="0"/>
                <a:cs typeface="ＭＳ Ｐゴシック" charset="0"/>
              </a:rPr>
              <a:t>What were her/his training techniques?</a:t>
            </a:r>
          </a:p>
          <a:p>
            <a:pPr marL="1085850" lvl="2" indent="-171450" eaLnBrk="1" hangingPunct="1">
              <a:buFont typeface="Arial"/>
              <a:buChar char="•"/>
              <a:defRPr/>
            </a:pPr>
            <a:r>
              <a:rPr lang="en-US">
                <a:ea typeface="ＭＳ Ｐゴシック" charset="0"/>
                <a:cs typeface="ＭＳ Ｐゴシック" charset="0"/>
              </a:rPr>
              <a:t>Special diet?</a:t>
            </a:r>
          </a:p>
          <a:p>
            <a:pPr marL="1085850" lvl="2" indent="-171450" eaLnBrk="1" hangingPunct="1">
              <a:buFont typeface="Arial"/>
              <a:buChar char="•"/>
              <a:defRPr/>
            </a:pPr>
            <a:r>
              <a:rPr lang="en-US">
                <a:ea typeface="ＭＳ Ｐゴシック" charset="0"/>
                <a:cs typeface="ＭＳ Ｐゴシック" charset="0"/>
              </a:rPr>
              <a:t>Any other performing enhancing techniques</a:t>
            </a:r>
          </a:p>
          <a:p>
            <a:pPr marL="628650" lvl="1" indent="-171450" eaLnBrk="1" hangingPunct="1">
              <a:buFont typeface="Arial"/>
              <a:buChar char="•"/>
              <a:defRPr/>
            </a:pPr>
            <a:r>
              <a:rPr lang="en-US">
                <a:ea typeface="ＭＳ Ｐゴシック" charset="0"/>
                <a:cs typeface="ＭＳ Ｐゴシック" charset="0"/>
              </a:rPr>
              <a:t>And we teach these techniques to #2</a:t>
            </a:r>
          </a:p>
        </p:txBody>
      </p:sp>
    </p:spTree>
    <p:extLst>
      <p:ext uri="{BB962C8B-B14F-4D97-AF65-F5344CB8AC3E}">
        <p14:creationId xmlns:p14="http://schemas.microsoft.com/office/powerpoint/2010/main" val="380229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97F8-ED18-6946-A946-7A95ABDB6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C74D5C-634E-AB49-9DC5-FBB118327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03B137-C596-8B43-AC51-15C38D63E667}"/>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02F88ABA-EB67-A843-893A-37AC240BE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11FA1-7BF1-4342-B585-0741E0128517}"/>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236153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B9ED-95CE-7543-BEC2-7B1C6ED2D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530CA-6F78-5641-99A9-9BDF8F21D4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45F23-2FE9-1B49-9160-A9C3B7E4BE90}"/>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27552BC9-A7A2-594E-8169-483FFE611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FB743-6391-AE46-8306-FAE9E8C01F83}"/>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325467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4CC7D-C896-EF4B-8340-A72E6D3AD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20B3E-5CC5-E342-AEBC-83A167D550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825B4-70D0-0C40-8C92-07C6721D201D}"/>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A1FBABBB-DB4D-4C4C-9C09-D5F711B21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F812D-9245-8B43-8F63-F41260696B6F}"/>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83990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6547"/>
            <a:ext cx="12221876" cy="6940540"/>
          </a:xfrm>
          <a:prstGeom prst="rect">
            <a:avLst/>
          </a:prstGeom>
        </p:spPr>
      </p:pic>
      <p:sp>
        <p:nvSpPr>
          <p:cNvPr id="15" name="TextBox 14">
            <a:extLst>
              <a:ext uri="{FF2B5EF4-FFF2-40B4-BE49-F238E27FC236}">
                <a16:creationId xmlns:a16="http://schemas.microsoft.com/office/drawing/2014/main" id="{EA5BFA2A-3F3E-C941-856D-80C8A9DF2552}"/>
              </a:ext>
            </a:extLst>
          </p:cNvPr>
          <p:cNvSpPr txBox="1"/>
          <p:nvPr userDrawn="1"/>
        </p:nvSpPr>
        <p:spPr>
          <a:xfrm>
            <a:off x="536769" y="1105028"/>
            <a:ext cx="7573959" cy="5041316"/>
          </a:xfrm>
          <a:prstGeom prst="rect">
            <a:avLst/>
          </a:prstGeom>
          <a:noFill/>
        </p:spPr>
        <p:txBody>
          <a:bodyPr wrap="square" rtlCol="0">
            <a:spAutoFit/>
          </a:bodyPr>
          <a:lstStyle/>
          <a:p>
            <a:pPr marL="0" marR="0" lvl="0" indent="0" algn="l" defTabSz="914400" rtl="0" eaLnBrk="1" fontAlgn="auto" latinLnBrk="0" hangingPunct="1">
              <a:lnSpc>
                <a:spcPts val="6380"/>
              </a:lnSpc>
              <a:spcBef>
                <a:spcPts val="0"/>
              </a:spcBef>
              <a:spcAft>
                <a:spcPts val="0"/>
              </a:spcAft>
              <a:buClrTx/>
              <a:buSzTx/>
              <a:buFontTx/>
              <a:buNone/>
              <a:tabLst/>
              <a:defRPr/>
            </a:pPr>
            <a:r>
              <a:rPr kumimoji="0" lang="en-US" sz="6800" b="1" i="0" u="none" strike="noStrike" kern="1200" cap="all" spc="-200" normalizeH="0" baseline="0" noProof="0" dirty="0">
                <a:ln>
                  <a:noFill/>
                </a:ln>
                <a:solidFill>
                  <a:srgbClr val="7029EC"/>
                </a:solidFill>
                <a:effectLst/>
                <a:uLnTx/>
                <a:uFillTx/>
                <a:latin typeface="Arial Black" panose="020B0604020202020204" pitchFamily="34" charset="0"/>
                <a:ea typeface="+mn-ea"/>
                <a:cs typeface="Arial Black" panose="020B0604020202020204" pitchFamily="34" charset="0"/>
              </a:rPr>
              <a:t>March of Dimes </a:t>
            </a:r>
            <a:r>
              <a:rPr kumimoji="0" lang="en-US" sz="6800" b="1" i="0" u="none" strike="noStrike" kern="1200" cap="all" spc="-200" normalizeH="0" baseline="0" noProof="0" dirty="0">
                <a:ln>
                  <a:noFill/>
                </a:ln>
                <a:solidFill>
                  <a:srgbClr val="6179FF"/>
                </a:solidFill>
                <a:effectLst/>
                <a:uLnTx/>
                <a:uFillTx/>
                <a:latin typeface="Arial Black" panose="020B0604020202020204" pitchFamily="34" charset="0"/>
                <a:ea typeface="+mn-ea"/>
                <a:cs typeface="Arial Black" panose="020B0604020202020204" pitchFamily="34" charset="0"/>
              </a:rPr>
              <a:t>leads the fight </a:t>
            </a:r>
            <a:r>
              <a:rPr kumimoji="0" lang="en-US" sz="6800" b="1" i="0" u="none" strike="noStrike" kern="1200" cap="all" spc="-200" normalizeH="0" baseline="0" noProof="0" dirty="0">
                <a:ln>
                  <a:noFill/>
                </a:ln>
                <a:solidFill>
                  <a:srgbClr val="7029EC"/>
                </a:solidFill>
                <a:effectLst/>
                <a:uLnTx/>
                <a:uFillTx/>
                <a:latin typeface="Arial Black" panose="020B0604020202020204" pitchFamily="34" charset="0"/>
                <a:ea typeface="+mn-ea"/>
                <a:cs typeface="Arial Black" panose="020B0604020202020204" pitchFamily="34" charset="0"/>
              </a:rPr>
              <a:t>for the health of all moms and babies.</a:t>
            </a:r>
          </a:p>
        </p:txBody>
      </p:sp>
      <p:sp>
        <p:nvSpPr>
          <p:cNvPr id="17" name="Title 1">
            <a:extLst>
              <a:ext uri="{FF2B5EF4-FFF2-40B4-BE49-F238E27FC236}">
                <a16:creationId xmlns:a16="http://schemas.microsoft.com/office/drawing/2014/main" id="{1AB4642D-4AC0-4040-B923-8A0BEBA1DA00}"/>
              </a:ext>
            </a:extLst>
          </p:cNvPr>
          <p:cNvSpPr txBox="1">
            <a:spLocks/>
          </p:cNvSpPr>
          <p:nvPr userDrawn="1"/>
        </p:nvSpPr>
        <p:spPr>
          <a:xfrm>
            <a:off x="536769" y="424308"/>
            <a:ext cx="2033711" cy="256412"/>
          </a:xfrm>
          <a:prstGeom prst="rect">
            <a:avLst/>
          </a:prstGeom>
          <a:ln>
            <a:noFill/>
          </a:ln>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4400" b="1" i="0" kern="1200" smtClean="0">
                <a:solidFill>
                  <a:schemeClr val="bg1"/>
                </a:solidFill>
                <a:effectLst/>
                <a:latin typeface="Arial Black" charset="0"/>
                <a:ea typeface="Arial Black" charset="0"/>
                <a:cs typeface="Arial Black"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all" spc="0" normalizeH="0" baseline="0" noProof="0" dirty="0">
                <a:ln>
                  <a:noFill/>
                </a:ln>
                <a:solidFill>
                  <a:srgbClr val="7029EC"/>
                </a:solidFill>
                <a:effectLst/>
                <a:uLnTx/>
                <a:uFillTx/>
                <a:latin typeface="Arial Black" charset="0"/>
              </a:rPr>
              <a:t>Our mission</a:t>
            </a:r>
            <a:endParaRPr kumimoji="0" lang="en-US" sz="1800" b="1" i="0" u="none" strike="noStrike" kern="1200" cap="none" spc="0" normalizeH="0" baseline="0" noProof="0" dirty="0">
              <a:ln>
                <a:noFill/>
              </a:ln>
              <a:solidFill>
                <a:srgbClr val="7029EC"/>
              </a:solidFill>
              <a:effectLst/>
              <a:uLnTx/>
              <a:uFillTx/>
              <a:latin typeface="Arial Black" charset="0"/>
            </a:endParaRPr>
          </a:p>
        </p:txBody>
      </p:sp>
    </p:spTree>
    <p:extLst>
      <p:ext uri="{BB962C8B-B14F-4D97-AF65-F5344CB8AC3E}">
        <p14:creationId xmlns:p14="http://schemas.microsoft.com/office/powerpoint/2010/main" val="4145163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slide, large text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p:txBody>
          <a:bodyPr anchor="t" anchorCtr="0"/>
          <a:lstStyle>
            <a:lvl1pPr>
              <a:defRPr b="1" i="0" cap="all" baseline="0">
                <a:solidFill>
                  <a:srgbClr val="7029EC"/>
                </a:solidFill>
                <a:latin typeface="Arial Black" charset="0"/>
                <a:ea typeface="Arial Black" charset="0"/>
                <a:cs typeface="Arial Black" charset="0"/>
              </a:defRPr>
            </a:lvl1pPr>
          </a:lstStyle>
          <a:p>
            <a:r>
              <a:rPr lang="en-US" dirty="0"/>
              <a:t>CLICK TO EDIT TITLE</a:t>
            </a:r>
          </a:p>
        </p:txBody>
      </p:sp>
      <p:sp>
        <p:nvSpPr>
          <p:cNvPr id="21" name="Text Placeholder 20"/>
          <p:cNvSpPr>
            <a:spLocks noGrp="1"/>
          </p:cNvSpPr>
          <p:nvPr>
            <p:ph type="body" sz="quarter" idx="16" hasCustomPrompt="1"/>
          </p:nvPr>
        </p:nvSpPr>
        <p:spPr>
          <a:xfrm>
            <a:off x="838200" y="1838510"/>
            <a:ext cx="10515600" cy="4136840"/>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vl2pPr>
              <a:defRPr baseline="0"/>
            </a:lvl2pPr>
            <a:lvl3pPr>
              <a:defRPr baseline="0"/>
            </a:lvl3pPr>
            <a:lvl4pPr>
              <a:defRPr baseline="0"/>
            </a:lvl4pPr>
          </a:lstStyle>
          <a:p>
            <a:pPr lvl="0"/>
            <a:r>
              <a:rPr lang="en-US" dirty="0"/>
              <a:t>Click to add text</a:t>
            </a:r>
          </a:p>
          <a:p>
            <a:pPr lvl="0"/>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9"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0"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12"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30745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trics for Success #2">
    <p:spTree>
      <p:nvGrpSpPr>
        <p:cNvPr id="1" name=""/>
        <p:cNvGrpSpPr/>
        <p:nvPr/>
      </p:nvGrpSpPr>
      <p:grpSpPr>
        <a:xfrm>
          <a:off x="0" y="0"/>
          <a:ext cx="0" cy="0"/>
          <a:chOff x="0" y="0"/>
          <a:chExt cx="0" cy="0"/>
        </a:xfrm>
      </p:grpSpPr>
      <p:sp>
        <p:nvSpPr>
          <p:cNvPr id="22" name="Arc 21">
            <a:extLst>
              <a:ext uri="{FF2B5EF4-FFF2-40B4-BE49-F238E27FC236}">
                <a16:creationId xmlns:a16="http://schemas.microsoft.com/office/drawing/2014/main" id="{DC4BA97E-138C-854C-A972-5E50299AB996}"/>
              </a:ext>
            </a:extLst>
          </p:cNvPr>
          <p:cNvSpPr/>
          <p:nvPr userDrawn="1"/>
        </p:nvSpPr>
        <p:spPr>
          <a:xfrm rot="2657135">
            <a:off x="-7155759" y="-1366557"/>
            <a:ext cx="9714580" cy="9714580"/>
          </a:xfrm>
          <a:prstGeom prst="arc">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sp>
        <p:nvSpPr>
          <p:cNvPr id="37" name="Rectangle 36">
            <a:extLst>
              <a:ext uri="{FF2B5EF4-FFF2-40B4-BE49-F238E27FC236}">
                <a16:creationId xmlns:a16="http://schemas.microsoft.com/office/drawing/2014/main" id="{59CECE56-12BF-F444-914C-36EFDA7D99E1}"/>
              </a:ext>
            </a:extLst>
          </p:cNvPr>
          <p:cNvSpPr/>
          <p:nvPr userDrawn="1"/>
        </p:nvSpPr>
        <p:spPr>
          <a:xfrm>
            <a:off x="755781" y="6195079"/>
            <a:ext cx="2799182" cy="66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127" y="6397111"/>
            <a:ext cx="1131849" cy="256708"/>
          </a:xfrm>
          <a:prstGeom prst="rect">
            <a:avLst/>
          </a:prstGeom>
        </p:spPr>
      </p:pic>
      <p:sp>
        <p:nvSpPr>
          <p:cNvPr id="26" name="Oval 25">
            <a:extLst>
              <a:ext uri="{FF2B5EF4-FFF2-40B4-BE49-F238E27FC236}">
                <a16:creationId xmlns:a16="http://schemas.microsoft.com/office/drawing/2014/main" id="{8EB3C5E1-D516-7040-B40F-59052E5BB5F8}"/>
              </a:ext>
            </a:extLst>
          </p:cNvPr>
          <p:cNvSpPr/>
          <p:nvPr userDrawn="1"/>
        </p:nvSpPr>
        <p:spPr>
          <a:xfrm>
            <a:off x="1968463" y="1597040"/>
            <a:ext cx="569844" cy="56984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id="{0D01717D-1246-124D-8972-B32CF826C6CD}"/>
              </a:ext>
            </a:extLst>
          </p:cNvPr>
          <p:cNvSpPr/>
          <p:nvPr userDrawn="1"/>
        </p:nvSpPr>
        <p:spPr>
          <a:xfrm>
            <a:off x="2001937" y="4852274"/>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Oval 27">
            <a:extLst>
              <a:ext uri="{FF2B5EF4-FFF2-40B4-BE49-F238E27FC236}">
                <a16:creationId xmlns:a16="http://schemas.microsoft.com/office/drawing/2014/main" id="{350768B2-2CDF-9F4F-A3F6-E6F97F01ECED}"/>
              </a:ext>
            </a:extLst>
          </p:cNvPr>
          <p:cNvSpPr/>
          <p:nvPr userDrawn="1"/>
        </p:nvSpPr>
        <p:spPr>
          <a:xfrm>
            <a:off x="2286859" y="3701608"/>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Oval 28">
            <a:extLst>
              <a:ext uri="{FF2B5EF4-FFF2-40B4-BE49-F238E27FC236}">
                <a16:creationId xmlns:a16="http://schemas.microsoft.com/office/drawing/2014/main" id="{33A424ED-B3F4-5C45-BEAB-B75EDD9DAF9E}"/>
              </a:ext>
            </a:extLst>
          </p:cNvPr>
          <p:cNvSpPr/>
          <p:nvPr userDrawn="1"/>
        </p:nvSpPr>
        <p:spPr>
          <a:xfrm>
            <a:off x="2207347" y="2634081"/>
            <a:ext cx="569844" cy="569844"/>
          </a:xfrm>
          <a:prstGeom prst="ellipse">
            <a:avLst/>
          </a:prstGeom>
          <a:solidFill>
            <a:srgbClr val="7029E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0" name="Straight Connector 29">
            <a:extLst>
              <a:ext uri="{FF2B5EF4-FFF2-40B4-BE49-F238E27FC236}">
                <a16:creationId xmlns:a16="http://schemas.microsoft.com/office/drawing/2014/main" id="{975D3DE6-256E-0343-9AF4-2D39FC5F60A5}"/>
              </a:ext>
            </a:extLst>
          </p:cNvPr>
          <p:cNvCxnSpPr>
            <a:cxnSpLocks/>
          </p:cNvCxnSpPr>
          <p:nvPr userDrawn="1"/>
        </p:nvCxnSpPr>
        <p:spPr>
          <a:xfrm>
            <a:off x="3167214" y="2407923"/>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9CDE94-6E2C-9E41-8CF5-A4C0A76EE8D0}"/>
              </a:ext>
            </a:extLst>
          </p:cNvPr>
          <p:cNvCxnSpPr>
            <a:cxnSpLocks/>
          </p:cNvCxnSpPr>
          <p:nvPr userDrawn="1"/>
        </p:nvCxnSpPr>
        <p:spPr>
          <a:xfrm>
            <a:off x="3167214" y="3417324"/>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7DCF61-5F14-2148-A374-66EA708E9254}"/>
              </a:ext>
            </a:extLst>
          </p:cNvPr>
          <p:cNvCxnSpPr>
            <a:cxnSpLocks/>
          </p:cNvCxnSpPr>
          <p:nvPr userDrawn="1"/>
        </p:nvCxnSpPr>
        <p:spPr>
          <a:xfrm>
            <a:off x="3224487" y="4604372"/>
            <a:ext cx="8593904" cy="0"/>
          </a:xfrm>
          <a:prstGeom prst="line">
            <a:avLst/>
          </a:prstGeom>
          <a:ln>
            <a:solidFill>
              <a:srgbClr val="7029E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47B1A0-E8F0-5746-9CBF-30E83759E477}"/>
              </a:ext>
            </a:extLst>
          </p:cNvPr>
          <p:cNvCxnSpPr/>
          <p:nvPr userDrawn="1"/>
        </p:nvCxnSpPr>
        <p:spPr>
          <a:xfrm>
            <a:off x="3224486" y="5688757"/>
            <a:ext cx="859390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p:cNvSpPr>
            <a:spLocks noGrp="1"/>
          </p:cNvSpPr>
          <p:nvPr>
            <p:ph type="body" sz="quarter" idx="21"/>
          </p:nvPr>
        </p:nvSpPr>
        <p:spPr>
          <a:xfrm>
            <a:off x="3167214" y="1425771"/>
            <a:ext cx="8664568" cy="777258"/>
          </a:xfrm>
        </p:spPr>
        <p:txBody>
          <a:bodyPr anchor="ctr" anchorCtr="0"/>
          <a:lstStyle>
            <a:lvl1pPr>
              <a:defRPr sz="1800"/>
            </a:lvl1pPr>
          </a:lstStyle>
          <a:p>
            <a:pPr lvl="0"/>
            <a:r>
              <a:rPr lang="en-US" b="0" i="0">
                <a:solidFill>
                  <a:schemeClr val="tx1"/>
                </a:solidFill>
                <a:latin typeface="Arial" panose="020B0604020202020204" pitchFamily="34" charset="0"/>
                <a:cs typeface="Arial" panose="020B0604020202020204" pitchFamily="34" charset="0"/>
              </a:rPr>
              <a:t>Edit Master text styles</a:t>
            </a:r>
          </a:p>
        </p:txBody>
      </p:sp>
      <p:sp>
        <p:nvSpPr>
          <p:cNvPr id="38" name="Text Placeholder 2"/>
          <p:cNvSpPr>
            <a:spLocks noGrp="1"/>
          </p:cNvSpPr>
          <p:nvPr>
            <p:ph type="body" sz="quarter" idx="22"/>
          </p:nvPr>
        </p:nvSpPr>
        <p:spPr>
          <a:xfrm>
            <a:off x="3167214" y="2530374"/>
            <a:ext cx="8664568" cy="777258"/>
          </a:xfrm>
        </p:spPr>
        <p:txBody>
          <a:bodyPr anchor="ctr" anchorCtr="0"/>
          <a:lstStyle>
            <a:lvl1pPr>
              <a:defRPr sz="1800"/>
            </a:lvl1pPr>
          </a:lstStyle>
          <a:p>
            <a:pPr lvl="0"/>
            <a:r>
              <a:rPr lang="en-US" b="0" i="0">
                <a:solidFill>
                  <a:schemeClr val="tx1"/>
                </a:solidFill>
                <a:latin typeface="Arial" panose="020B0604020202020204" pitchFamily="34" charset="0"/>
                <a:cs typeface="Arial" panose="020B0604020202020204" pitchFamily="34" charset="0"/>
              </a:rPr>
              <a:t>Edit Master text styles</a:t>
            </a:r>
          </a:p>
        </p:txBody>
      </p:sp>
      <p:sp>
        <p:nvSpPr>
          <p:cNvPr id="39" name="Text Placeholder 2"/>
          <p:cNvSpPr>
            <a:spLocks noGrp="1"/>
          </p:cNvSpPr>
          <p:nvPr>
            <p:ph type="body" sz="quarter" idx="23"/>
          </p:nvPr>
        </p:nvSpPr>
        <p:spPr>
          <a:xfrm>
            <a:off x="3167214" y="3643223"/>
            <a:ext cx="8664568" cy="777258"/>
          </a:xfrm>
        </p:spPr>
        <p:txBody>
          <a:bodyPr anchor="ctr" anchorCtr="0"/>
          <a:lstStyle>
            <a:lvl1pPr>
              <a:defRPr sz="1800"/>
            </a:lvl1pPr>
          </a:lstStyle>
          <a:p>
            <a:pPr lvl="0"/>
            <a:r>
              <a:rPr lang="en-US" b="0" i="0">
                <a:solidFill>
                  <a:schemeClr val="tx1"/>
                </a:solidFill>
                <a:latin typeface="Arial" panose="020B0604020202020204" pitchFamily="34" charset="0"/>
                <a:cs typeface="Arial" panose="020B0604020202020204" pitchFamily="34" charset="0"/>
              </a:rPr>
              <a:t>Edit Master text styles</a:t>
            </a:r>
          </a:p>
        </p:txBody>
      </p:sp>
      <p:sp>
        <p:nvSpPr>
          <p:cNvPr id="40" name="Text Placeholder 2"/>
          <p:cNvSpPr>
            <a:spLocks noGrp="1"/>
          </p:cNvSpPr>
          <p:nvPr>
            <p:ph type="body" sz="quarter" idx="24"/>
          </p:nvPr>
        </p:nvSpPr>
        <p:spPr>
          <a:xfrm>
            <a:off x="3167214" y="4747826"/>
            <a:ext cx="8664568" cy="777258"/>
          </a:xfrm>
        </p:spPr>
        <p:txBody>
          <a:bodyPr anchor="ctr" anchorCtr="0"/>
          <a:lstStyle>
            <a:lvl1pPr>
              <a:defRPr sz="1800"/>
            </a:lvl1pPr>
          </a:lstStyle>
          <a:p>
            <a:pPr lvl="0"/>
            <a:r>
              <a:rPr lang="en-US" b="0" i="0">
                <a:solidFill>
                  <a:schemeClr val="tx1"/>
                </a:solidFill>
                <a:latin typeface="Arial" panose="020B0604020202020204" pitchFamily="34" charset="0"/>
                <a:cs typeface="Arial" panose="020B0604020202020204" pitchFamily="34" charset="0"/>
              </a:rPr>
              <a:t>Edit Master text styles</a:t>
            </a:r>
          </a:p>
        </p:txBody>
      </p:sp>
      <p:sp>
        <p:nvSpPr>
          <p:cNvPr id="3" name="Text Placeholder 2"/>
          <p:cNvSpPr>
            <a:spLocks noGrp="1"/>
          </p:cNvSpPr>
          <p:nvPr>
            <p:ph type="body" sz="quarter" idx="25"/>
          </p:nvPr>
        </p:nvSpPr>
        <p:spPr>
          <a:xfrm>
            <a:off x="3167213" y="341388"/>
            <a:ext cx="8664569" cy="933376"/>
          </a:xfrm>
        </p:spPr>
        <p:txBody>
          <a:bodyPr anchor="ctr" anchorCtr="0">
            <a:normAutofit/>
          </a:bodyPr>
          <a:lstStyle>
            <a:lvl1pPr>
              <a:defRPr sz="4400" b="1" i="0" cap="all" baseline="0">
                <a:solidFill>
                  <a:srgbClr val="7029EC"/>
                </a:solidFill>
                <a:latin typeface="Arial Black" charset="0"/>
                <a:ea typeface="Arial Black" charset="0"/>
                <a:cs typeface="Arial Black" charset="0"/>
              </a:defRPr>
            </a:lvl1pPr>
          </a:lstStyle>
          <a:p>
            <a:pPr lvl="0"/>
            <a:r>
              <a:rPr lang="en-US"/>
              <a:t>Edit Master text styles</a:t>
            </a:r>
          </a:p>
        </p:txBody>
      </p:sp>
      <p:sp>
        <p:nvSpPr>
          <p:cNvPr id="23"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charset="0"/>
                <a:ea typeface="Arial" charset="0"/>
                <a:cs typeface="Arial" charset="0"/>
              </a:defRPr>
            </a:lvl1pPr>
          </a:lstStyle>
          <a:p>
            <a:endParaRPr lang="en-US" dirty="0"/>
          </a:p>
        </p:txBody>
      </p:sp>
      <p:sp>
        <p:nvSpPr>
          <p:cNvPr id="25"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charset="0"/>
                <a:ea typeface="Arial" charset="0"/>
                <a:cs typeface="Arial" charset="0"/>
              </a:defRPr>
            </a:lvl1pPr>
          </a:lstStyle>
          <a:p>
            <a:fld id="{74E668D2-7E3A-1C49-BA1B-833A750388D4}" type="slidenum">
              <a:rPr lang="en-US" smtClean="0"/>
              <a:pPr/>
              <a:t>‹#›</a:t>
            </a:fld>
            <a:endParaRPr lang="en-US" dirty="0"/>
          </a:p>
        </p:txBody>
      </p:sp>
    </p:spTree>
    <p:extLst>
      <p:ext uri="{BB962C8B-B14F-4D97-AF65-F5344CB8AC3E}">
        <p14:creationId xmlns:p14="http://schemas.microsoft.com/office/powerpoint/2010/main" val="109932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Slide #2">
    <p:spTree>
      <p:nvGrpSpPr>
        <p:cNvPr id="1" name=""/>
        <p:cNvGrpSpPr/>
        <p:nvPr/>
      </p:nvGrpSpPr>
      <p:grpSpPr>
        <a:xfrm>
          <a:off x="0" y="0"/>
          <a:ext cx="0" cy="0"/>
          <a:chOff x="0" y="0"/>
          <a:chExt cx="0" cy="0"/>
        </a:xfrm>
      </p:grpSpPr>
      <p:cxnSp>
        <p:nvCxnSpPr>
          <p:cNvPr id="13" name="Straight Connector 12"/>
          <p:cNvCxnSpPr/>
          <p:nvPr userDrawn="1"/>
        </p:nvCxnSpPr>
        <p:spPr>
          <a:xfrm>
            <a:off x="221839" y="6195080"/>
            <a:ext cx="1174832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E52F6A9A-92CD-EB4F-B038-E854BBB7D6C8}"/>
              </a:ext>
            </a:extLst>
          </p:cNvPr>
          <p:cNvSpPr>
            <a:spLocks noGrp="1"/>
          </p:cNvSpPr>
          <p:nvPr>
            <p:ph type="subTitle" idx="1" hasCustomPrompt="1"/>
          </p:nvPr>
        </p:nvSpPr>
        <p:spPr>
          <a:xfrm>
            <a:off x="477778" y="2802122"/>
            <a:ext cx="4511183" cy="2884148"/>
          </a:xfrm>
          <a:effectLst/>
        </p:spPr>
        <p:txBody>
          <a:bodyPr>
            <a:normAutofit/>
          </a:bodyPr>
          <a:lstStyle>
            <a:lvl1pPr marL="0" marR="0" indent="0" algn="l" defTabSz="914400" rtl="0" eaLnBrk="1" fontAlgn="auto" latinLnBrk="0" hangingPunct="1">
              <a:lnSpc>
                <a:spcPct val="100000"/>
              </a:lnSpc>
              <a:spcBef>
                <a:spcPts val="1000"/>
              </a:spcBef>
              <a:spcAft>
                <a:spcPts val="1000"/>
              </a:spcAft>
              <a:buClrTx/>
              <a:buSzTx/>
              <a:buFont typeface="Arial"/>
              <a:buNone/>
              <a:defRPr sz="1800" b="0" i="0" baseline="0">
                <a:solidFill>
                  <a:srgbClr val="000000"/>
                </a:solidFill>
                <a:latin typeface="Arial"/>
                <a:ea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0" i="0">
                <a:effectLst/>
                <a:latin typeface="Arial"/>
              </a:rPr>
              <a:t>Click to add text</a:t>
            </a:r>
          </a:p>
        </p:txBody>
      </p:sp>
      <p:sp>
        <p:nvSpPr>
          <p:cNvPr id="22" name="Title 1">
            <a:extLst>
              <a:ext uri="{FF2B5EF4-FFF2-40B4-BE49-F238E27FC236}">
                <a16:creationId xmlns:a16="http://schemas.microsoft.com/office/drawing/2014/main" id="{257BFDF8-81DB-C943-BADD-7B5219E1D750}"/>
              </a:ext>
            </a:extLst>
          </p:cNvPr>
          <p:cNvSpPr>
            <a:spLocks noGrp="1"/>
          </p:cNvSpPr>
          <p:nvPr>
            <p:ph type="title" hasCustomPrompt="1"/>
          </p:nvPr>
        </p:nvSpPr>
        <p:spPr>
          <a:xfrm>
            <a:off x="475834" y="479502"/>
            <a:ext cx="4513024" cy="1212921"/>
          </a:xfrm>
          <a:ln>
            <a:noFill/>
          </a:ln>
        </p:spPr>
        <p:txBody>
          <a:bodyPr anchor="t">
            <a:normAutofit/>
          </a:bodyPr>
          <a:lstStyle>
            <a:lvl1pPr>
              <a:lnSpc>
                <a:spcPct val="80000"/>
              </a:lnSpc>
              <a:defRPr sz="3600" b="1" i="0" cap="all" baseline="0">
                <a:solidFill>
                  <a:srgbClr val="7029EC"/>
                </a:solidFill>
                <a:latin typeface="Arial Black" charset="0"/>
                <a:ea typeface="Arial Black"/>
                <a:cs typeface="Arial Black" charset="0"/>
              </a:defRPr>
            </a:lvl1pPr>
          </a:lstStyle>
          <a:p>
            <a:r>
              <a:rPr lang="en-US"/>
              <a:t>CLICK TO EDIT TITLE</a:t>
            </a:r>
          </a:p>
        </p:txBody>
      </p:sp>
      <p:sp>
        <p:nvSpPr>
          <p:cNvPr id="23" name="Text Placeholder 2">
            <a:extLst>
              <a:ext uri="{FF2B5EF4-FFF2-40B4-BE49-F238E27FC236}">
                <a16:creationId xmlns:a16="http://schemas.microsoft.com/office/drawing/2014/main" id="{FEE5D617-C7E4-F849-B7DD-92C84AD46F0B}"/>
              </a:ext>
            </a:extLst>
          </p:cNvPr>
          <p:cNvSpPr>
            <a:spLocks noGrp="1"/>
          </p:cNvSpPr>
          <p:nvPr>
            <p:ph type="body" sz="quarter" idx="17"/>
          </p:nvPr>
        </p:nvSpPr>
        <p:spPr>
          <a:xfrm>
            <a:off x="475834" y="1865322"/>
            <a:ext cx="4513263" cy="763900"/>
          </a:xfrm>
        </p:spPr>
        <p:txBody>
          <a:bodyPr>
            <a:normAutofit/>
          </a:bodyPr>
          <a:lstStyle>
            <a:lvl1pPr>
              <a:defRPr sz="2400" b="1" i="0">
                <a:solidFill>
                  <a:srgbClr val="7029EC"/>
                </a:solidFill>
                <a:latin typeface="Arial Black" panose="020B0604020202020204" pitchFamily="34" charset="0"/>
                <a:cs typeface="Arial Black" panose="020B0604020202020204" pitchFamily="34" charset="0"/>
              </a:defRPr>
            </a:lvl1pPr>
          </a:lstStyle>
          <a:p>
            <a:pPr lvl="0"/>
            <a:endParaRPr lang="en-US"/>
          </a:p>
        </p:txBody>
      </p:sp>
      <p:sp>
        <p:nvSpPr>
          <p:cNvPr id="11" name="Date Placeholder 7"/>
          <p:cNvSpPr>
            <a:spLocks noGrp="1"/>
          </p:cNvSpPr>
          <p:nvPr>
            <p:ph type="dt" sz="half" idx="38"/>
          </p:nvPr>
        </p:nvSpPr>
        <p:spPr>
          <a:xfrm>
            <a:off x="1816926" y="6356350"/>
            <a:ext cx="1999834" cy="365125"/>
          </a:xfrm>
        </p:spPr>
        <p:txBody>
          <a:bodyPr/>
          <a:lstStyle>
            <a:lvl1pPr>
              <a:defRPr b="0" i="0">
                <a:solidFill>
                  <a:schemeClr val="tx1"/>
                </a:solidFill>
                <a:latin typeface="Arial"/>
                <a:ea typeface="Arial"/>
                <a:cs typeface="Arial"/>
              </a:defRPr>
            </a:lvl1pPr>
          </a:lstStyle>
          <a:p>
            <a:endParaRPr lang="en-US"/>
          </a:p>
        </p:txBody>
      </p:sp>
      <p:sp>
        <p:nvSpPr>
          <p:cNvPr id="14" name="Footer Placeholder 8"/>
          <p:cNvSpPr>
            <a:spLocks noGrp="1"/>
          </p:cNvSpPr>
          <p:nvPr>
            <p:ph type="ftr" sz="quarter" idx="39"/>
          </p:nvPr>
        </p:nvSpPr>
        <p:spPr>
          <a:xfrm>
            <a:off x="4038600" y="6356350"/>
            <a:ext cx="6134136" cy="365125"/>
          </a:xfrm>
        </p:spPr>
        <p:txBody>
          <a:bodyPr/>
          <a:lstStyle>
            <a:lvl1pPr>
              <a:defRPr b="0" i="0">
                <a:solidFill>
                  <a:schemeClr val="tx1"/>
                </a:solidFill>
                <a:latin typeface="Arial"/>
                <a:ea typeface="Arial"/>
                <a:cs typeface="Arial"/>
              </a:defRPr>
            </a:lvl1pPr>
          </a:lstStyle>
          <a:p>
            <a:endParaRPr lang="en-US"/>
          </a:p>
        </p:txBody>
      </p:sp>
      <p:sp>
        <p:nvSpPr>
          <p:cNvPr id="18" name="Slide Number Placeholder 9"/>
          <p:cNvSpPr>
            <a:spLocks noGrp="1"/>
          </p:cNvSpPr>
          <p:nvPr>
            <p:ph type="sldNum" sz="quarter" idx="40"/>
          </p:nvPr>
        </p:nvSpPr>
        <p:spPr>
          <a:xfrm>
            <a:off x="10394576" y="6356350"/>
            <a:ext cx="1575584" cy="365125"/>
          </a:xfrm>
        </p:spPr>
        <p:txBody>
          <a:bodyPr/>
          <a:lstStyle>
            <a:lvl1pPr>
              <a:defRPr b="0" i="0">
                <a:solidFill>
                  <a:schemeClr val="tx1"/>
                </a:solidFill>
                <a:latin typeface="Arial"/>
                <a:ea typeface="Arial"/>
                <a:cs typeface="Arial"/>
              </a:defRPr>
            </a:lvl1pPr>
          </a:lstStyle>
          <a:p>
            <a:fld id="{74E668D2-7E3A-1C49-BA1B-833A750388D4}" type="slidenum">
              <a:rPr lang="en-US" smtClean="0"/>
              <a:t>‹#›</a:t>
            </a:fld>
            <a:endParaRPr lang="en-US"/>
          </a:p>
        </p:txBody>
      </p:sp>
      <p:sp>
        <p:nvSpPr>
          <p:cNvPr id="10" name="Chart Placeholder 2"/>
          <p:cNvSpPr>
            <a:spLocks noGrp="1"/>
          </p:cNvSpPr>
          <p:nvPr>
            <p:ph type="chart" sz="quarter" idx="41"/>
          </p:nvPr>
        </p:nvSpPr>
        <p:spPr>
          <a:xfrm>
            <a:off x="5250094" y="479424"/>
            <a:ext cx="6720065" cy="5206845"/>
          </a:xfrm>
        </p:spPr>
        <p:txBody>
          <a:bodyPr/>
          <a:lstStyle>
            <a:lvl1pPr>
              <a:defRPr baseline="0">
                <a:solidFill>
                  <a:srgbClr val="000000"/>
                </a:solidFill>
              </a:defRPr>
            </a:lvl1pPr>
          </a:lstStyle>
          <a:p>
            <a:endParaRPr lang="en-US"/>
          </a:p>
        </p:txBody>
      </p:sp>
      <p:pic>
        <p:nvPicPr>
          <p:cNvPr id="15" name="Picture 14">
            <a:extLst>
              <a:ext uri="{FF2B5EF4-FFF2-40B4-BE49-F238E27FC236}">
                <a16:creationId xmlns:a16="http://schemas.microsoft.com/office/drawing/2014/main" id="{47AFF39B-4A01-A442-9B21-3B934BD013D6}"/>
              </a:ext>
            </a:extLst>
          </p:cNvPr>
          <p:cNvPicPr>
            <a:picLocks noChangeAspect="1"/>
          </p:cNvPicPr>
          <p:nvPr userDrawn="1"/>
        </p:nvPicPr>
        <p:blipFill>
          <a:blip r:embed="rId2"/>
          <a:stretch>
            <a:fillRect/>
          </a:stretch>
        </p:blipFill>
        <p:spPr>
          <a:xfrm>
            <a:off x="224051" y="6364407"/>
            <a:ext cx="807189" cy="455049"/>
          </a:xfrm>
          <a:prstGeom prst="rect">
            <a:avLst/>
          </a:prstGeom>
        </p:spPr>
      </p:pic>
    </p:spTree>
    <p:extLst>
      <p:ext uri="{BB962C8B-B14F-4D97-AF65-F5344CB8AC3E}">
        <p14:creationId xmlns:p14="http://schemas.microsoft.com/office/powerpoint/2010/main" val="1321897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1CF0-333C-4B4D-B913-5B267FEBA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81FE2-4038-DF4F-B78E-FC5746D76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7FF76-D4F3-5A4A-B299-2209D5FE01A0}"/>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C3B5A508-6C39-A743-9B46-73904E42B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A9434-6182-204A-9FC0-7473B9BDA778}"/>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304514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C0D3B-043A-4F4C-A481-E55D0805F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2C35A5-2EC3-9042-B24C-40D2D89F2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08E1AF-1760-5047-AFA8-A03FC0D1AC74}"/>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48E411A0-39E2-9941-A695-BEF3DC4AA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2EE22-E4F4-B548-A5D3-E181BF1399A9}"/>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74030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ABB3-54A0-1540-A7E8-7055D48DF8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2872B-7F37-A248-A718-9A76DAD48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BE6EB1-F333-1641-95F3-5389CAFD21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F3461-3438-5848-ACC5-9E2F39E178CC}"/>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6" name="Footer Placeholder 5">
            <a:extLst>
              <a:ext uri="{FF2B5EF4-FFF2-40B4-BE49-F238E27FC236}">
                <a16:creationId xmlns:a16="http://schemas.microsoft.com/office/drawing/2014/main" id="{6D6F922B-B436-7240-A65E-AE4D748D3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03636-131C-6B42-817C-EE05D817696B}"/>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52799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C542-D1E5-BB4D-95A4-728665835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5A236-5AAF-6D42-ADE1-2DD13A672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5CA847-3EAD-1646-A49E-7E6CC3C3B0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368EE6-FA67-DA4A-A01B-46A437B48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D0EC38-0E9E-424A-B9A9-48832A9172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CAE543-8023-5E46-A750-248DF4B2E5DD}"/>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8" name="Footer Placeholder 7">
            <a:extLst>
              <a:ext uri="{FF2B5EF4-FFF2-40B4-BE49-F238E27FC236}">
                <a16:creationId xmlns:a16="http://schemas.microsoft.com/office/drawing/2014/main" id="{95C36772-A437-6E48-9417-66ED2B484B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B40429-9630-3841-9859-4A4F00CE92D0}"/>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192101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D103-224C-D848-A422-4E40F45EB4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82BF73-8694-8B4A-94FB-1D6909645D48}"/>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4" name="Footer Placeholder 3">
            <a:extLst>
              <a:ext uri="{FF2B5EF4-FFF2-40B4-BE49-F238E27FC236}">
                <a16:creationId xmlns:a16="http://schemas.microsoft.com/office/drawing/2014/main" id="{E5AE1F3E-9301-FE4E-866E-BBDF46145A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9BA25B-AE82-1B4F-A398-B8EF5046D872}"/>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299819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1BE65-DE8D-904C-A113-56C91769C30C}"/>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3" name="Footer Placeholder 2">
            <a:extLst>
              <a:ext uri="{FF2B5EF4-FFF2-40B4-BE49-F238E27FC236}">
                <a16:creationId xmlns:a16="http://schemas.microsoft.com/office/drawing/2014/main" id="{4015E117-586E-B94A-B2C5-6EBC10DD5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E703A-7AAA-7F4F-B353-20E6136D7A05}"/>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156725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975D-3F63-3F48-B277-C6E50D384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FE8213-0442-6642-9C7E-7F61F17BF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E8B0B5-E732-7E4E-AB6E-F3CFFE50A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28AD3E-8F9E-0D43-874D-9B271490CD2A}"/>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6" name="Footer Placeholder 5">
            <a:extLst>
              <a:ext uri="{FF2B5EF4-FFF2-40B4-BE49-F238E27FC236}">
                <a16:creationId xmlns:a16="http://schemas.microsoft.com/office/drawing/2014/main" id="{3F9E2333-B654-8D4E-8CC5-6910A6EE9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0D5E5-C66B-1F4A-90F3-ABA02507A9AC}"/>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364369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85EC-DB5C-5648-A455-37C6C55D0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1D8BF-3DF9-BB4F-828D-A054AF685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A61182-EBDF-7D4D-81EB-C067A6B7A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536CF2-67DE-FB4A-BC50-6A66ADDCF2AA}"/>
              </a:ext>
            </a:extLst>
          </p:cNvPr>
          <p:cNvSpPr>
            <a:spLocks noGrp="1"/>
          </p:cNvSpPr>
          <p:nvPr>
            <p:ph type="dt" sz="half" idx="10"/>
          </p:nvPr>
        </p:nvSpPr>
        <p:spPr/>
        <p:txBody>
          <a:bodyPr/>
          <a:lstStyle/>
          <a:p>
            <a:fld id="{9C7710EA-2E60-F443-BF1D-8DA017E7EF00}" type="datetimeFigureOut">
              <a:rPr lang="en-US" smtClean="0"/>
              <a:t>11/9/20</a:t>
            </a:fld>
            <a:endParaRPr lang="en-US"/>
          </a:p>
        </p:txBody>
      </p:sp>
      <p:sp>
        <p:nvSpPr>
          <p:cNvPr id="6" name="Footer Placeholder 5">
            <a:extLst>
              <a:ext uri="{FF2B5EF4-FFF2-40B4-BE49-F238E27FC236}">
                <a16:creationId xmlns:a16="http://schemas.microsoft.com/office/drawing/2014/main" id="{EF487834-2F7A-E341-89F5-6E4C0839B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42D92-2927-924E-BB56-90C204209316}"/>
              </a:ext>
            </a:extLst>
          </p:cNvPr>
          <p:cNvSpPr>
            <a:spLocks noGrp="1"/>
          </p:cNvSpPr>
          <p:nvPr>
            <p:ph type="sldNum" sz="quarter" idx="12"/>
          </p:nvPr>
        </p:nvSpPr>
        <p:spPr/>
        <p:txBody>
          <a:bodyPr/>
          <a:lstStyle/>
          <a:p>
            <a:fld id="{40087EB0-B9D8-7A4B-B5B0-542453B2BB77}" type="slidenum">
              <a:rPr lang="en-US" smtClean="0"/>
              <a:t>‹#›</a:t>
            </a:fld>
            <a:endParaRPr lang="en-US"/>
          </a:p>
        </p:txBody>
      </p:sp>
    </p:spTree>
    <p:extLst>
      <p:ext uri="{BB962C8B-B14F-4D97-AF65-F5344CB8AC3E}">
        <p14:creationId xmlns:p14="http://schemas.microsoft.com/office/powerpoint/2010/main" val="279918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44B9D5-08DE-CA42-B6B8-C927A3EB9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6C0BAD-7160-1F4A-B9CF-9E28F9458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5B553-BA93-594D-BCD0-059CBBF59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710EA-2E60-F443-BF1D-8DA017E7EF00}" type="datetimeFigureOut">
              <a:rPr lang="en-US" smtClean="0"/>
              <a:t>11/9/20</a:t>
            </a:fld>
            <a:endParaRPr lang="en-US"/>
          </a:p>
        </p:txBody>
      </p:sp>
      <p:sp>
        <p:nvSpPr>
          <p:cNvPr id="5" name="Footer Placeholder 4">
            <a:extLst>
              <a:ext uri="{FF2B5EF4-FFF2-40B4-BE49-F238E27FC236}">
                <a16:creationId xmlns:a16="http://schemas.microsoft.com/office/drawing/2014/main" id="{77E901E8-419E-B648-BF11-36B425CA8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B42202-C68A-474A-90BF-03C281FAE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87EB0-B9D8-7A4B-B5B0-542453B2BB77}" type="slidenum">
              <a:rPr lang="en-US" smtClean="0"/>
              <a:t>‹#›</a:t>
            </a:fld>
            <a:endParaRPr lang="en-US"/>
          </a:p>
        </p:txBody>
      </p:sp>
    </p:spTree>
    <p:extLst>
      <p:ext uri="{BB962C8B-B14F-4D97-AF65-F5344CB8AC3E}">
        <p14:creationId xmlns:p14="http://schemas.microsoft.com/office/powerpoint/2010/main" val="3304061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www.cdc.gov/reproductivehealth/maternalinfanthealth/pqc.html" TargetMode="External"/><Relationship Id="rId3" Type="http://schemas.openxmlformats.org/officeDocument/2006/relationships/image" Target="../media/image16.png"/><Relationship Id="rId7" Type="http://schemas.openxmlformats.org/officeDocument/2006/relationships/hyperlink" Target="https://www.kff.org/health-reform/state-indicator/state-activity-around-expanding-medicaid-under-the-affordable-care-act/" TargetMode="Externa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healthypeople.gov/"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marchofdimes.org/ActionNetwork"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gif"/></Relationships>
</file>

<file path=ppt/slides/_rels/slide4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hyperlink" Target="https://www.marchofdimes.org/ActionNetwork"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hyperlink" Target="https://www.healthpolicyohio.org/wp-content/uploads/2018/01/SDOIM_ExecutiveSummary_posted.pdf"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DE79D-4689-2342-9D50-B34D3CC160AD}"/>
              </a:ext>
            </a:extLst>
          </p:cNvPr>
          <p:cNvSpPr>
            <a:spLocks noGrp="1"/>
          </p:cNvSpPr>
          <p:nvPr>
            <p:ph type="ctrTitle"/>
          </p:nvPr>
        </p:nvSpPr>
        <p:spPr>
          <a:xfrm>
            <a:off x="1296837" y="294228"/>
            <a:ext cx="9598325" cy="2387600"/>
          </a:xfrm>
        </p:spPr>
        <p:txBody>
          <a:bodyPr>
            <a:normAutofit fontScale="90000"/>
          </a:bodyPr>
          <a:lstStyle/>
          <a:p>
            <a:r>
              <a:rPr lang="en-US" b="1" dirty="0">
                <a:solidFill>
                  <a:srgbClr val="C00000"/>
                </a:solidFill>
                <a:latin typeface="+mn-lt"/>
              </a:rPr>
              <a:t>A Call to Action for Ohio to SAVE ALL Ohio Mothers and Babies:</a:t>
            </a:r>
          </a:p>
        </p:txBody>
      </p:sp>
      <p:sp>
        <p:nvSpPr>
          <p:cNvPr id="3" name="Subtitle 2">
            <a:extLst>
              <a:ext uri="{FF2B5EF4-FFF2-40B4-BE49-F238E27FC236}">
                <a16:creationId xmlns:a16="http://schemas.microsoft.com/office/drawing/2014/main" id="{F3C6310A-2134-B444-AA10-DCAE8D1292B6}"/>
              </a:ext>
            </a:extLst>
          </p:cNvPr>
          <p:cNvSpPr>
            <a:spLocks noGrp="1"/>
          </p:cNvSpPr>
          <p:nvPr>
            <p:ph type="subTitle" idx="1"/>
          </p:nvPr>
        </p:nvSpPr>
        <p:spPr>
          <a:xfrm>
            <a:off x="1296837" y="2892667"/>
            <a:ext cx="9144000" cy="1655762"/>
          </a:xfrm>
        </p:spPr>
        <p:txBody>
          <a:bodyPr>
            <a:normAutofit fontScale="85000" lnSpcReduction="20000"/>
          </a:bodyPr>
          <a:lstStyle/>
          <a:p>
            <a:r>
              <a:rPr lang="en-US" dirty="0"/>
              <a:t>Presentation to Ohio Commission on Infant Mortality</a:t>
            </a:r>
          </a:p>
          <a:p>
            <a:r>
              <a:rPr lang="en-US" dirty="0"/>
              <a:t>November 10, 2020</a:t>
            </a:r>
          </a:p>
          <a:p>
            <a:endParaRPr lang="en-US" dirty="0"/>
          </a:p>
          <a:p>
            <a:pPr algn="l"/>
            <a:r>
              <a:rPr lang="en-US" dirty="0"/>
              <a:t>										</a:t>
            </a:r>
          </a:p>
          <a:p>
            <a:pPr algn="l"/>
            <a:endParaRPr lang="en-US" dirty="0"/>
          </a:p>
        </p:txBody>
      </p:sp>
      <p:sp>
        <p:nvSpPr>
          <p:cNvPr id="4" name="TextBox 3">
            <a:extLst>
              <a:ext uri="{FF2B5EF4-FFF2-40B4-BE49-F238E27FC236}">
                <a16:creationId xmlns:a16="http://schemas.microsoft.com/office/drawing/2014/main" id="{663E56A8-A457-634F-A342-1E04E72BE45E}"/>
              </a:ext>
            </a:extLst>
          </p:cNvPr>
          <p:cNvSpPr txBox="1"/>
          <p:nvPr/>
        </p:nvSpPr>
        <p:spPr>
          <a:xfrm>
            <a:off x="928576" y="4759268"/>
            <a:ext cx="10334846" cy="923330"/>
          </a:xfrm>
          <a:prstGeom prst="rect">
            <a:avLst/>
          </a:prstGeom>
          <a:noFill/>
        </p:spPr>
        <p:txBody>
          <a:bodyPr wrap="square" rtlCol="0">
            <a:spAutoFit/>
          </a:bodyPr>
          <a:lstStyle/>
          <a:p>
            <a:r>
              <a:rPr lang="en-US" dirty="0"/>
              <a:t>Lisa </a:t>
            </a:r>
            <a:r>
              <a:rPr lang="en-US" dirty="0" err="1"/>
              <a:t>Amlung</a:t>
            </a:r>
            <a:r>
              <a:rPr lang="en-US" dirty="0"/>
              <a:t> Holloway				Arthur R. James MD, FACOG</a:t>
            </a:r>
          </a:p>
          <a:p>
            <a:r>
              <a:rPr lang="en-US" dirty="0"/>
              <a:t>Director of Maternal and Infant Health Initiatives		Consultant, First Year Cleveland</a:t>
            </a:r>
          </a:p>
          <a:p>
            <a:r>
              <a:rPr lang="en-US" dirty="0"/>
              <a:t>March of Dimes, Ohio				Member, Ohio Commission on Infant Mortality</a:t>
            </a:r>
          </a:p>
        </p:txBody>
      </p:sp>
    </p:spTree>
    <p:extLst>
      <p:ext uri="{BB962C8B-B14F-4D97-AF65-F5344CB8AC3E}">
        <p14:creationId xmlns:p14="http://schemas.microsoft.com/office/powerpoint/2010/main" val="1199324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929560" y="2652129"/>
          <a:ext cx="2526671" cy="356057"/>
        </p:xfrm>
        <a:graphic>
          <a:graphicData uri="http://schemas.openxmlformats.org/drawingml/2006/table">
            <a:tbl>
              <a:tblPr firstRow="1" bandRow="1">
                <a:tableStyleId>{2D5ABB26-0587-4C30-8999-92F81FD0307C}</a:tableStyleId>
              </a:tblPr>
              <a:tblGrid>
                <a:gridCol w="2526671">
                  <a:extLst>
                    <a:ext uri="{9D8B030D-6E8A-4147-A177-3AD203B41FA5}">
                      <a16:colId xmlns:a16="http://schemas.microsoft.com/office/drawing/2014/main" val="20000"/>
                    </a:ext>
                  </a:extLst>
                </a:gridCol>
              </a:tblGrid>
              <a:tr h="356057">
                <a:tc>
                  <a:txBody>
                    <a:bodyPr/>
                    <a:lstStyle/>
                    <a:p>
                      <a:r>
                        <a:rPr lang="en-US" sz="1200" b="0">
                          <a:solidFill>
                            <a:srgbClr val="FFFFFF"/>
                          </a:solidFill>
                          <a:latin typeface="Graphik"/>
                        </a:rPr>
                        <a:t>Hispanic</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0" name="Table Placeholder 20"/>
          <p:cNvGraphicFramePr/>
          <p:nvPr/>
        </p:nvGraphicFramePr>
        <p:xfrm>
          <a:off x="10035145" y="2797496"/>
          <a:ext cx="1771723" cy="1956816"/>
        </p:xfrm>
        <a:graphic>
          <a:graphicData uri="http://schemas.openxmlformats.org/drawingml/2006/table">
            <a:tbl>
              <a:tblPr firstRow="1" bandRow="1">
                <a:tableStyleId>{2D5ABB26-0587-4C30-8999-92F81FD0307C}</a:tableStyleId>
              </a:tblPr>
              <a:tblGrid>
                <a:gridCol w="1771723">
                  <a:extLst>
                    <a:ext uri="{9D8B030D-6E8A-4147-A177-3AD203B41FA5}">
                      <a16:colId xmlns:a16="http://schemas.microsoft.com/office/drawing/2014/main" val="20000"/>
                    </a:ext>
                  </a:extLst>
                </a:gridCol>
              </a:tblGrid>
              <a:tr h="219456">
                <a:tc>
                  <a:txBody>
                    <a:bodyPr/>
                    <a:lstStyle/>
                    <a:p>
                      <a:pPr algn="l"/>
                      <a:r>
                        <a:rPr lang="en-US" sz="1200">
                          <a:solidFill>
                            <a:srgbClr val="0F1934"/>
                          </a:solidFill>
                          <a:latin typeface="Arial Black" panose="020B0604020202020204" pitchFamily="34" charset="0"/>
                        </a:rPr>
                        <a:t>DISPARITY RATIO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12648">
                <a:tc>
                  <a:txBody>
                    <a:bodyPr/>
                    <a:lstStyle/>
                    <a:p>
                      <a:endParaRPr lang="en-US">
                        <a:solidFill>
                          <a:schemeClr val="tx1"/>
                        </a:solidFill>
                        <a:latin typeface="Arial Black"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19456">
                <a:tc>
                  <a:txBody>
                    <a:bodyPr/>
                    <a:lstStyle/>
                    <a:p>
                      <a:pPr algn="l"/>
                      <a:r>
                        <a:rPr lang="en-US" sz="1200" kern="1200">
                          <a:solidFill>
                            <a:srgbClr val="0F1934"/>
                          </a:solidFill>
                          <a:latin typeface="Arial Black" panose="020B0604020202020204" pitchFamily="34" charset="0"/>
                          <a:ea typeface="+mn-ea"/>
                          <a:cs typeface="+mn-cs"/>
                        </a:rPr>
                        <a:t>CHANGE FROM 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2648">
                <a:tc>
                  <a:txBody>
                    <a:bodyPr/>
                    <a:lstStyle/>
                    <a:p>
                      <a:endParaRPr lang="en-US">
                        <a:solidFill>
                          <a:schemeClr val="tx1"/>
                        </a:solidFill>
                        <a:latin typeface="Arial Black"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7" name="txtSectionHeader"/>
          <p:cNvSpPr txBox="1">
            <a:spLocks noSelect="1" noTextEdit="1"/>
          </p:cNvSpPr>
          <p:nvPr/>
        </p:nvSpPr>
        <p:spPr>
          <a:xfrm>
            <a:off x="0" y="930889"/>
            <a:ext cx="12192000" cy="461665"/>
          </a:xfrm>
          <a:prstGeom prst="rect">
            <a:avLst/>
          </a:prstGeom>
          <a:noFill/>
        </p:spPr>
        <p:txBody>
          <a:bodyPr wrap="square" rtlCol="0">
            <a:spAutoFit/>
          </a:bodyPr>
          <a:lstStyle/>
          <a:p>
            <a:pPr lvl="0" algn="ctr" defTabSz="457200">
              <a:spcBef>
                <a:spcPct val="20000"/>
              </a:spcBef>
            </a:pPr>
            <a:r>
              <a:rPr lang="en-GB" sz="2400">
                <a:latin typeface="Arial Black" panose="020B0604020202020204" pitchFamily="34" charset="0"/>
              </a:rPr>
              <a:t>PRETERM BIRTH RATE BY RACE AND ETHNICITY</a:t>
            </a:r>
          </a:p>
        </p:txBody>
      </p:sp>
      <p:sp>
        <p:nvSpPr>
          <p:cNvPr id="18" name="txtDesc"/>
          <p:cNvSpPr txBox="1">
            <a:spLocks noSelect="1" noTextEdit="1"/>
          </p:cNvSpPr>
          <p:nvPr/>
        </p:nvSpPr>
        <p:spPr>
          <a:xfrm>
            <a:off x="761999" y="1331186"/>
            <a:ext cx="10716639" cy="736019"/>
          </a:xfrm>
          <a:prstGeom prst="rect">
            <a:avLst/>
          </a:prstGeom>
        </p:spPr>
        <p:txBody>
          <a:bodyPr lIns="72000" rIns="72000"/>
          <a:lstStyle>
            <a:lvl1pPr marL="0" indent="0" algn="ctr" defTabSz="914400" rtl="0" eaLnBrk="1" latinLnBrk="0" hangingPunct="1">
              <a:lnSpc>
                <a:spcPct val="90000"/>
              </a:lnSpc>
              <a:spcBef>
                <a:spcPts val="1000"/>
              </a:spcBef>
              <a:buFont typeface="Arial" panose="020B0604020202020204" pitchFamily="34" charset="0"/>
              <a:buNone/>
              <a:defRPr sz="1000" kern="1200" baseline="0">
                <a:solidFill>
                  <a:srgbClr val="6D6E71"/>
                </a:solidFill>
                <a:latin typeface="Avenir LT 55 Roman" panose="020B0503020000020003"/>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a:solidFill>
                  <a:srgbClr val="000000"/>
                </a:solidFill>
                <a:latin typeface="Arial" panose="020B0604020202020204" pitchFamily="34" charset="0"/>
                <a:cs typeface="Arial" panose="020B0604020202020204" pitchFamily="34" charset="0"/>
              </a:rPr>
              <a:t>The March of Dimes disparity ratio measures and tracks progress towards the elimination of racial/ethnic disparities in preterm birth. It’s based on Healthy People 2020 methodology and compares the group with the lowest preterm birth rate to the average for all other groups. Progress is evaluated by comparing the current disparity ratio to a baseline disparity ratio. A lower disparity ratio is better, with a disparity ratio of 1 indicating no disparity.</a:t>
            </a:r>
          </a:p>
        </p:txBody>
      </p:sp>
      <p:graphicFrame>
        <p:nvGraphicFramePr>
          <p:cNvPr id="19" name="chrtRacEth" descr="RaceEthChart"/>
          <p:cNvGraphicFramePr/>
          <p:nvPr/>
        </p:nvGraphicFramePr>
        <p:xfrm>
          <a:off x="-393377" y="2103120"/>
          <a:ext cx="9748990" cy="3885085"/>
        </p:xfrm>
        <a:graphic>
          <a:graphicData uri="http://schemas.openxmlformats.org/drawingml/2006/chart">
            <c:chart xmlns:c="http://schemas.openxmlformats.org/drawingml/2006/chart" xmlns:r="http://schemas.openxmlformats.org/officeDocument/2006/relationships" r:id="rId2"/>
          </a:graphicData>
        </a:graphic>
      </p:graphicFrame>
      <p:sp>
        <p:nvSpPr>
          <p:cNvPr id="20" name="txtAverage"/>
          <p:cNvSpPr txBox="1">
            <a:spLocks noSelect="1" noTextEdit="1"/>
          </p:cNvSpPr>
          <p:nvPr/>
        </p:nvSpPr>
        <p:spPr>
          <a:xfrm>
            <a:off x="8153492" y="4037816"/>
            <a:ext cx="1177782" cy="640294"/>
          </a:xfrm>
          <a:prstGeom prst="rect">
            <a:avLst/>
          </a:prstGeom>
          <a:solidFill>
            <a:schemeClr val="bg1"/>
          </a:solidFill>
        </p:spPr>
        <p:txBody>
          <a:bodyPr wrap="square" rtlCol="0" anchor="ctr">
            <a:noAutofit/>
          </a:bodyPr>
          <a:lstStyle/>
          <a:p>
            <a:pPr algn="ctr"/>
            <a:r>
              <a:rPr lang="en-US" sz="1000">
                <a:solidFill>
                  <a:srgbClr val="0F1934"/>
                </a:solidFill>
                <a:latin typeface="Arial Black" panose="020B0604020202020204" pitchFamily="34" charset="0"/>
                <a:cs typeface="Arial" panose="020B0604020202020204" pitchFamily="34" charset="0"/>
              </a:rPr>
              <a:t>Average of everyone else</a:t>
            </a:r>
          </a:p>
          <a:p>
            <a:pPr algn="ctr"/>
            <a:r>
              <a:rPr lang="en-US" sz="1000">
                <a:solidFill>
                  <a:srgbClr val="0F1934"/>
                </a:solidFill>
                <a:latin typeface="Arial Black" panose="020B0604020202020204" pitchFamily="34" charset="0"/>
                <a:cs typeface="Arial" panose="020B0604020202020204" pitchFamily="34" charset="0"/>
              </a:rPr>
              <a:t>11.4</a:t>
            </a:r>
          </a:p>
        </p:txBody>
      </p:sp>
      <p:sp>
        <p:nvSpPr>
          <p:cNvPr id="21" name="txtDisparityIndex"/>
          <p:cNvSpPr txBox="1">
            <a:spLocks noSelect="1" noTextEdit="1"/>
          </p:cNvSpPr>
          <p:nvPr/>
        </p:nvSpPr>
        <p:spPr>
          <a:xfrm>
            <a:off x="10031359" y="3001458"/>
            <a:ext cx="1547882" cy="6120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rgbClr val="6D6E7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a:solidFill>
                  <a:schemeClr val="tx1"/>
                </a:solidFill>
                <a:latin typeface="Arial Black" panose="020B0604020202020204" pitchFamily="34" charset="0"/>
              </a:rPr>
              <a:t>1.30</a:t>
            </a:r>
          </a:p>
        </p:txBody>
      </p:sp>
      <p:sp>
        <p:nvSpPr>
          <p:cNvPr id="22" name="txtStateRank"/>
          <p:cNvSpPr txBox="1">
            <a:spLocks noSelect="1" noTextEdit="1"/>
          </p:cNvSpPr>
          <p:nvPr/>
        </p:nvSpPr>
        <p:spPr>
          <a:xfrm>
            <a:off x="10031359" y="4075237"/>
            <a:ext cx="1605118" cy="61200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kern="1200">
                <a:solidFill>
                  <a:srgbClr val="6D6E7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r>
              <a:rPr lang="en-GB" sz="1540">
                <a:solidFill>
                  <a:schemeClr val="tx1"/>
                </a:solidFill>
                <a:latin typeface="Arial Black" panose="020B0604020202020204" pitchFamily="34" charset="0"/>
              </a:rPr>
              <a:t>No Improvement</a:t>
            </a:r>
          </a:p>
        </p:txBody>
      </p:sp>
      <p:sp>
        <p:nvSpPr>
          <p:cNvPr id="24" name="txtHeader"/>
          <p:cNvSpPr>
            <a:spLocks noGrp="1" noSelect="1" noTextEdit="1"/>
          </p:cNvSpPr>
          <p:nvPr>
            <p:ph type="title"/>
          </p:nvPr>
        </p:nvSpPr>
        <p:spPr>
          <a:xfrm>
            <a:off x="0" y="178419"/>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a:t>
            </a:r>
            <a:r>
              <a:rPr lang="en-US" b="0">
                <a:solidFill>
                  <a:schemeClr val="tx1"/>
                </a:solidFill>
                <a:latin typeface="Arial Black" panose="020B0604020202020204" pitchFamily="34" charset="0"/>
                <a:cs typeface="Arial" panose="020B0604020202020204" pitchFamily="34" charset="0"/>
              </a:rPr>
              <a:t>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13" name="txtMODURL"/>
          <p:cNvSpPr txBox="1">
            <a:spLocks noSelect="1" noTextEdit="1"/>
          </p:cNvSpPr>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sp>
        <p:nvSpPr>
          <p:cNvPr id="2" name="Footer Placeholder 4">
            <a:extLst>
              <a:ext uri="{FF2B5EF4-FFF2-40B4-BE49-F238E27FC236}">
                <a16:creationId xmlns:a16="http://schemas.microsoft.com/office/drawing/2014/main" id="{41F1C7DD-25DD-40F4-915E-62FC5EF654CF}"/>
              </a:ext>
            </a:extLst>
          </p:cNvPr>
          <p:cNvSpPr txBox="1">
            <a:spLocks noSelect="1" noTextEdit="1"/>
          </p:cNvSpPr>
          <p:nvPr/>
        </p:nvSpPr>
        <p:spPr>
          <a:xfrm>
            <a:off x="1687286" y="6347019"/>
            <a:ext cx="6449007"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Preterm is less than 37 weeks gestation based on obstetric estimate. </a:t>
            </a:r>
          </a:p>
          <a:p>
            <a:pPr algn="l"/>
            <a:r>
              <a:rPr lang="en-US">
                <a:solidFill>
                  <a:srgbClr val="92929B"/>
                </a:solidFill>
                <a:latin typeface="Arial" panose="020B0604020202020204" pitchFamily="34" charset="0"/>
                <a:cs typeface="Arial" panose="020B0604020202020204" pitchFamily="34" charset="0"/>
              </a:rPr>
              <a:t>Race categories include only women of non-Hispanic ethnicity.</a:t>
            </a:r>
          </a:p>
          <a:p>
            <a:pPr algn="l"/>
            <a:r>
              <a:rPr lang="en-US">
                <a:solidFill>
                  <a:srgbClr val="92929B"/>
                </a:solidFill>
                <a:latin typeface="Arial" panose="020B0604020202020204" pitchFamily="34" charset="0"/>
                <a:cs typeface="Arial" panose="020B0604020202020204" pitchFamily="34" charset="0"/>
              </a:rPr>
              <a:t>Source: National Center for Health Statistics, final natality data 2016-2018</a:t>
            </a:r>
          </a:p>
        </p:txBody>
      </p:sp>
    </p:spTree>
    <p:extLst>
      <p:ext uri="{BB962C8B-B14F-4D97-AF65-F5344CB8AC3E}">
        <p14:creationId xmlns:p14="http://schemas.microsoft.com/office/powerpoint/2010/main" val="7560957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929560" y="2652129"/>
          <a:ext cx="2526671" cy="356057"/>
        </p:xfrm>
        <a:graphic>
          <a:graphicData uri="http://schemas.openxmlformats.org/drawingml/2006/table">
            <a:tbl>
              <a:tblPr firstRow="1" bandRow="1">
                <a:tableStyleId>{2D5ABB26-0587-4C30-8999-92F81FD0307C}</a:tableStyleId>
              </a:tblPr>
              <a:tblGrid>
                <a:gridCol w="2526671">
                  <a:extLst>
                    <a:ext uri="{9D8B030D-6E8A-4147-A177-3AD203B41FA5}">
                      <a16:colId xmlns:a16="http://schemas.microsoft.com/office/drawing/2014/main" val="20000"/>
                    </a:ext>
                  </a:extLst>
                </a:gridCol>
              </a:tblGrid>
              <a:tr h="356057">
                <a:tc>
                  <a:txBody>
                    <a:bodyPr/>
                    <a:lstStyle/>
                    <a:p>
                      <a:r>
                        <a:rPr lang="en-US" sz="1200" b="0">
                          <a:solidFill>
                            <a:srgbClr val="FFFFFF"/>
                          </a:solidFill>
                          <a:latin typeface="Graphik"/>
                        </a:rPr>
                        <a:t>Hispanic</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827192"/>
            <a:ext cx="12192000" cy="461665"/>
          </a:xfrm>
          <a:prstGeom prst="rect">
            <a:avLst/>
          </a:prstGeom>
          <a:noFill/>
        </p:spPr>
        <p:txBody>
          <a:bodyPr wrap="square" rtlCol="0">
            <a:spAutoFit/>
          </a:bodyPr>
          <a:lstStyle/>
          <a:p>
            <a:pPr lvl="0" algn="ctr" defTabSz="457200">
              <a:spcBef>
                <a:spcPct val="20000"/>
              </a:spcBef>
            </a:pPr>
            <a:r>
              <a:rPr lang="en-US" sz="2400">
                <a:latin typeface="Arial Black" panose="020B0604020202020204" pitchFamily="34" charset="0"/>
              </a:rPr>
              <a:t>RACE &amp; ETHNICITY DISPARITY BY STATE </a:t>
            </a:r>
          </a:p>
        </p:txBody>
      </p:sp>
      <p:sp>
        <p:nvSpPr>
          <p:cNvPr id="18" name="txtDesc"/>
          <p:cNvSpPr txBox="1">
            <a:spLocks noSelect="1" noTextEdit="1"/>
          </p:cNvSpPr>
          <p:nvPr/>
        </p:nvSpPr>
        <p:spPr>
          <a:xfrm>
            <a:off x="762000" y="1222339"/>
            <a:ext cx="10629900" cy="736019"/>
          </a:xfrm>
          <a:prstGeom prst="rect">
            <a:avLst/>
          </a:prstGeom>
        </p:spPr>
        <p:txBody>
          <a:bodyPr lIns="72000" rIns="72000"/>
          <a:lstStyle>
            <a:lvl1pPr marL="0" indent="0" algn="ctr" defTabSz="914400" rtl="0" eaLnBrk="1" latinLnBrk="0" hangingPunct="1">
              <a:lnSpc>
                <a:spcPct val="90000"/>
              </a:lnSpc>
              <a:spcBef>
                <a:spcPts val="1000"/>
              </a:spcBef>
              <a:buFont typeface="Arial" panose="020B0604020202020204" pitchFamily="34" charset="0"/>
              <a:buNone/>
              <a:defRPr sz="1000" kern="1200" baseline="0">
                <a:solidFill>
                  <a:srgbClr val="6D6E71"/>
                </a:solidFill>
                <a:latin typeface="Avenir LT 55 Roman" panose="020B0503020000020003"/>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rgbClr val="000000"/>
                </a:solidFill>
                <a:latin typeface="Arial" panose="020B0604020202020204" pitchFamily="34" charset="0"/>
                <a:cs typeface="Arial" panose="020B0604020202020204" pitchFamily="34" charset="0"/>
              </a:rPr>
              <a:t>The March of Dimes disparity ratio measures and tracks progress towards the elimination of racial/ethnic disparities in preterm birth. It's based on Healthy People 2020 methodology and compares the group with the lowest preterm birth rate to the average for all other groups. Progress is evaluated by comparing the current disparity ratio to a baseline disparity ratio. A lower disparity ratio is better, with a disparity ratio of 1 indicating no disparity.</a:t>
            </a:r>
          </a:p>
        </p:txBody>
      </p:sp>
      <p:sp>
        <p:nvSpPr>
          <p:cNvPr id="13" name="txtHeader"/>
          <p:cNvSpPr>
            <a:spLocks noGrp="1" noSelect="1" noTextEdit="1"/>
          </p:cNvSpPr>
          <p:nvPr>
            <p:ph type="title"/>
          </p:nvPr>
        </p:nvSpPr>
        <p:spPr>
          <a:xfrm>
            <a:off x="0" y="178803"/>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a:t>
            </a:r>
            <a:r>
              <a:rPr lang="en-US" b="0">
                <a:solidFill>
                  <a:schemeClr val="tx1"/>
                </a:solidFill>
                <a:latin typeface="Arial Black" panose="020B0604020202020204" pitchFamily="34" charset="0"/>
                <a:cs typeface="Arial" panose="020B0604020202020204" pitchFamily="34" charset="0"/>
              </a:rPr>
              <a:t>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9" name="txtMODURL"/>
          <p:cNvSpPr txBox="1">
            <a:spLocks noSelect="1" noTextEdit="1"/>
          </p:cNvSpPr>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sp>
        <p:nvSpPr>
          <p:cNvPr id="2" name="Footer Placeholder 4">
            <a:extLst>
              <a:ext uri="{FF2B5EF4-FFF2-40B4-BE49-F238E27FC236}">
                <a16:creationId xmlns:a16="http://schemas.microsoft.com/office/drawing/2014/main" id="{01123952-9A1C-48A2-9FBE-311CD84750BB}"/>
              </a:ext>
            </a:extLst>
          </p:cNvPr>
          <p:cNvSpPr txBox="1">
            <a:spLocks noSelect="1" noTextEdit="1"/>
          </p:cNvSpPr>
          <p:nvPr/>
        </p:nvSpPr>
        <p:spPr>
          <a:xfrm>
            <a:off x="1687286" y="6347019"/>
            <a:ext cx="6449007"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Gestational age is based on obstetric estimate. </a:t>
            </a:r>
          </a:p>
          <a:p>
            <a:pPr algn="l"/>
            <a:r>
              <a:rPr lang="en-US">
                <a:solidFill>
                  <a:srgbClr val="92929B"/>
                </a:solidFill>
                <a:latin typeface="Arial" panose="020B0604020202020204" pitchFamily="34" charset="0"/>
                <a:cs typeface="Arial" panose="020B0604020202020204" pitchFamily="34" charset="0"/>
              </a:rPr>
              <a:t>Race categories include only women of non-Hispanic ethnicity.</a:t>
            </a:r>
          </a:p>
          <a:p>
            <a:pPr algn="l"/>
            <a:r>
              <a:rPr lang="en-US">
                <a:solidFill>
                  <a:srgbClr val="92929B"/>
                </a:solidFill>
                <a:latin typeface="Arial" panose="020B0604020202020204" pitchFamily="34" charset="0"/>
                <a:cs typeface="Arial" panose="020B0604020202020204" pitchFamily="34" charset="0"/>
              </a:rPr>
              <a:t>Source: National Center for Health Statistics, 2016-2018 natality data.</a:t>
            </a:r>
          </a:p>
        </p:txBody>
      </p:sp>
      <p:pic>
        <p:nvPicPr>
          <p:cNvPr id="5" name="Picture 4" descr="Map&#10;&#10;Description automatically generated">
            <a:extLst>
              <a:ext uri="{FF2B5EF4-FFF2-40B4-BE49-F238E27FC236}">
                <a16:creationId xmlns:a16="http://schemas.microsoft.com/office/drawing/2014/main" id="{3A236FE3-A864-B049-BA62-6D5A477859F5}"/>
              </a:ext>
            </a:extLst>
          </p:cNvPr>
          <p:cNvPicPr>
            <a:picLocks noChangeAspect="1"/>
          </p:cNvPicPr>
          <p:nvPr/>
        </p:nvPicPr>
        <p:blipFill>
          <a:blip r:embed="rId2"/>
          <a:stretch>
            <a:fillRect/>
          </a:stretch>
        </p:blipFill>
        <p:spPr>
          <a:xfrm>
            <a:off x="1418896" y="1776203"/>
            <a:ext cx="8513379" cy="4488193"/>
          </a:xfrm>
          <a:prstGeom prst="rect">
            <a:avLst/>
          </a:prstGeom>
        </p:spPr>
      </p:pic>
      <p:sp>
        <p:nvSpPr>
          <p:cNvPr id="6" name="Rectangle 5">
            <a:extLst>
              <a:ext uri="{FF2B5EF4-FFF2-40B4-BE49-F238E27FC236}">
                <a16:creationId xmlns:a16="http://schemas.microsoft.com/office/drawing/2014/main" id="{98231F9B-0374-3E4E-8C9D-7B0160BAB23C}"/>
              </a:ext>
            </a:extLst>
          </p:cNvPr>
          <p:cNvSpPr>
            <a:spLocks noSelect="1" noTextEdit="1"/>
          </p:cNvSpPr>
          <p:nvPr/>
        </p:nvSpPr>
        <p:spPr>
          <a:xfrm>
            <a:off x="8061434" y="5749159"/>
            <a:ext cx="903890"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p&#10;&#10;Description automatically generated">
            <a:extLst>
              <a:ext uri="{FF2B5EF4-FFF2-40B4-BE49-F238E27FC236}">
                <a16:creationId xmlns:a16="http://schemas.microsoft.com/office/drawing/2014/main" id="{F0B5DA55-F873-FF4B-A4B8-483B1C85BCE7}"/>
              </a:ext>
            </a:extLst>
          </p:cNvPr>
          <p:cNvPicPr>
            <a:picLocks noChangeAspect="1"/>
          </p:cNvPicPr>
          <p:nvPr/>
        </p:nvPicPr>
        <p:blipFill>
          <a:blip r:embed="rId3"/>
          <a:stretch>
            <a:fillRect/>
          </a:stretch>
        </p:blipFill>
        <p:spPr>
          <a:xfrm>
            <a:off x="9481864" y="2569998"/>
            <a:ext cx="1384300" cy="1612900"/>
          </a:xfrm>
          <a:prstGeom prst="rect">
            <a:avLst/>
          </a:prstGeom>
        </p:spPr>
      </p:pic>
      <p:sp>
        <p:nvSpPr>
          <p:cNvPr id="16" name="TextBox 15">
            <a:extLst>
              <a:ext uri="{FF2B5EF4-FFF2-40B4-BE49-F238E27FC236}">
                <a16:creationId xmlns:a16="http://schemas.microsoft.com/office/drawing/2014/main" id="{058DF9ED-F04F-3640-B9AA-2B1FFABC0A4D}"/>
              </a:ext>
            </a:extLst>
          </p:cNvPr>
          <p:cNvSpPr txBox="1">
            <a:spLocks noSelect="1" noTextEdit="1"/>
          </p:cNvSpPr>
          <p:nvPr/>
        </p:nvSpPr>
        <p:spPr>
          <a:xfrm>
            <a:off x="9658958" y="2447321"/>
            <a:ext cx="924960" cy="123111"/>
          </a:xfrm>
          <a:prstGeom prst="rect">
            <a:avLst/>
          </a:prstGeom>
          <a:noFill/>
          <a:ln>
            <a:noFill/>
          </a:ln>
        </p:spPr>
        <p:txBody>
          <a:bodyPr wrap="square" lIns="0" tIns="0" rIns="0" bIns="0" rtlCol="0">
            <a:spAutoFit/>
          </a:bodyPr>
          <a:lstStyle/>
          <a:p>
            <a:pPr algn="ctr"/>
            <a:r>
              <a:rPr lang="en-US" sz="800">
                <a:solidFill>
                  <a:srgbClr val="000000"/>
                </a:solidFill>
                <a:latin typeface="Arial" panose="020B0604020202020204" pitchFamily="34" charset="0"/>
                <a:cs typeface="Arial" panose="020B0604020202020204" pitchFamily="34" charset="0"/>
              </a:rPr>
              <a:t>U.S. disparity ratio</a:t>
            </a:r>
          </a:p>
        </p:txBody>
      </p:sp>
    </p:spTree>
    <p:extLst>
      <p:ext uri="{BB962C8B-B14F-4D97-AF65-F5344CB8AC3E}">
        <p14:creationId xmlns:p14="http://schemas.microsoft.com/office/powerpoint/2010/main" val="21845534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rtMCF" title="MCFChart">
            <a:extLst>
              <a:ext uri="{FF2B5EF4-FFF2-40B4-BE49-F238E27FC236}">
                <a16:creationId xmlns:a16="http://schemas.microsoft.com/office/drawing/2014/main" id="{9A18A248-437D-2B4E-9A20-3108E19291FE}"/>
              </a:ext>
            </a:extLst>
          </p:cNvPr>
          <p:cNvGraphicFramePr/>
          <p:nvPr/>
        </p:nvGraphicFramePr>
        <p:xfrm>
          <a:off x="413657" y="2351314"/>
          <a:ext cx="9568543" cy="43978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blRaceEth" descr="RaceEthDataLabels"/>
          <p:cNvGraphicFramePr>
            <a:graphicFrameLocks noGrp="1"/>
          </p:cNvGraphicFramePr>
          <p:nvPr/>
        </p:nvGraphicFramePr>
        <p:xfrm>
          <a:off x="1025257" y="2692073"/>
          <a:ext cx="2526671" cy="356057"/>
        </p:xfrm>
        <a:graphic>
          <a:graphicData uri="http://schemas.openxmlformats.org/drawingml/2006/table">
            <a:tbl>
              <a:tblPr firstRow="1" bandRow="1">
                <a:tableStyleId>{2D5ABB26-0587-4C30-8999-92F81FD0307C}</a:tableStyleId>
              </a:tblPr>
              <a:tblGrid>
                <a:gridCol w="2526671">
                  <a:extLst>
                    <a:ext uri="{9D8B030D-6E8A-4147-A177-3AD203B41FA5}">
                      <a16:colId xmlns:a16="http://schemas.microsoft.com/office/drawing/2014/main" val="20000"/>
                    </a:ext>
                  </a:extLst>
                </a:gridCol>
              </a:tblGrid>
              <a:tr h="356057">
                <a:tc>
                  <a:txBody>
                    <a:bodyPr/>
                    <a:lstStyle/>
                    <a:p>
                      <a:r>
                        <a:rPr lang="en-US" sz="1200" b="0">
                          <a:solidFill>
                            <a:srgbClr val="FFFFFF"/>
                          </a:solidFill>
                          <a:latin typeface="Arial" panose="020B0604020202020204" pitchFamily="34" charset="0"/>
                          <a:cs typeface="Arial" panose="020B0604020202020204" pitchFamily="34" charset="0"/>
                        </a:rPr>
                        <a:t>Hispanic</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 name="txtMODURL"/>
          <p:cNvSpPr txBox="1"/>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sp>
        <p:nvSpPr>
          <p:cNvPr id="10" name="txtDesc">
            <a:extLst>
              <a:ext uri="{FF2B5EF4-FFF2-40B4-BE49-F238E27FC236}">
                <a16:creationId xmlns:a16="http://schemas.microsoft.com/office/drawing/2014/main" id="{17ED5B04-EA91-6645-B3FC-1DE7CEA46660}"/>
              </a:ext>
            </a:extLst>
          </p:cNvPr>
          <p:cNvSpPr txBox="1"/>
          <p:nvPr/>
        </p:nvSpPr>
        <p:spPr>
          <a:xfrm>
            <a:off x="762000" y="1416268"/>
            <a:ext cx="10629900" cy="1030912"/>
          </a:xfrm>
          <a:prstGeom prst="rect">
            <a:avLst/>
          </a:prstGeom>
        </p:spPr>
        <p:txBody>
          <a:bodyPr lIns="72000" rIns="72000"/>
          <a:lstStyle>
            <a:lvl1pPr marL="0" indent="0" algn="ctr" defTabSz="914400" rtl="0" eaLnBrk="1" latinLnBrk="0" hangingPunct="1">
              <a:lnSpc>
                <a:spcPct val="90000"/>
              </a:lnSpc>
              <a:spcBef>
                <a:spcPts val="1000"/>
              </a:spcBef>
              <a:buFont typeface="Arial" panose="020B0604020202020204" pitchFamily="34" charset="0"/>
              <a:buNone/>
              <a:defRPr sz="1000" kern="1200" baseline="0">
                <a:solidFill>
                  <a:srgbClr val="6D6E71"/>
                </a:solidFill>
                <a:latin typeface="Avenir LT 55 Roman" panose="020B0503020000020003"/>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pPr>
            <a:r>
              <a:rPr lang="en-US" sz="1200">
                <a:solidFill>
                  <a:srgbClr val="000000"/>
                </a:solidFill>
                <a:latin typeface="Arial" panose="020B0604020202020204" pitchFamily="34" charset="0"/>
                <a:cs typeface="Arial" panose="020B0604020202020204" pitchFamily="34" charset="0"/>
              </a:rPr>
              <a:t>Many structural, systemic, and environmental factors influence the health of mothers and babies, especially for Black, American Indian and Alaska Native people. When looking at factors such as access to maternity care, financial stability, and health insurance status, these disparities persist. Systemic racism and the wealth gap in the U.S. deepen many health inequities in our society. The onset of Covid-19 has further magnified preexisting health disparities. March of Dimes is collaborating with others to confront these drivers of health outcomes, while identifying solutions to achieve health equity for all.</a:t>
            </a:r>
          </a:p>
        </p:txBody>
      </p:sp>
      <p:sp>
        <p:nvSpPr>
          <p:cNvPr id="20" name="txtSectionHeader">
            <a:extLst>
              <a:ext uri="{FF2B5EF4-FFF2-40B4-BE49-F238E27FC236}">
                <a16:creationId xmlns:a16="http://schemas.microsoft.com/office/drawing/2014/main" id="{D67DAED5-63E5-614B-939F-F3B8A679D04E}"/>
              </a:ext>
            </a:extLst>
          </p:cNvPr>
          <p:cNvSpPr txBox="1"/>
          <p:nvPr/>
        </p:nvSpPr>
        <p:spPr>
          <a:xfrm>
            <a:off x="0" y="1015971"/>
            <a:ext cx="12192000" cy="461665"/>
          </a:xfrm>
          <a:prstGeom prst="rect">
            <a:avLst/>
          </a:prstGeom>
          <a:noFill/>
        </p:spPr>
        <p:txBody>
          <a:bodyPr wrap="square" rtlCol="0">
            <a:spAutoFit/>
          </a:bodyPr>
          <a:lstStyle/>
          <a:p>
            <a:pPr lvl="0" algn="ctr" defTabSz="457200">
              <a:spcBef>
                <a:spcPct val="20000"/>
              </a:spcBef>
            </a:pPr>
            <a:r>
              <a:rPr lang="en-GB" sz="2400">
                <a:latin typeface="Arial Black" panose="020B0604020202020204" pitchFamily="34" charset="0"/>
              </a:rPr>
              <a:t>SELECTED SOCIAL DETERMINANTS OF HEALTH</a:t>
            </a:r>
          </a:p>
        </p:txBody>
      </p:sp>
      <p:sp>
        <p:nvSpPr>
          <p:cNvPr id="12" name="TextBox 42">
            <a:extLst>
              <a:ext uri="{FF2B5EF4-FFF2-40B4-BE49-F238E27FC236}">
                <a16:creationId xmlns:a16="http://schemas.microsoft.com/office/drawing/2014/main" id="{B59B6FF5-CF59-FF4C-BF70-1D6293619032}"/>
              </a:ext>
            </a:extLst>
          </p:cNvPr>
          <p:cNvSpPr txBox="1"/>
          <p:nvPr/>
        </p:nvSpPr>
        <p:spPr>
          <a:xfrm>
            <a:off x="976423" y="2632642"/>
            <a:ext cx="1494659" cy="5924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300"/>
              </a:lnSpc>
            </a:pPr>
            <a:r>
              <a:rPr lang="en-US" sz="1200" i="0">
                <a:solidFill>
                  <a:srgbClr val="000000"/>
                </a:solidFill>
                <a:latin typeface="Arial Black" panose="020B0604020202020204" pitchFamily="34" charset="0"/>
                <a:cs typeface="Arial Black" panose="020B0604020202020204" pitchFamily="34" charset="0"/>
              </a:rPr>
              <a:t>Uninsured</a:t>
            </a:r>
          </a:p>
          <a:p>
            <a:pPr>
              <a:lnSpc>
                <a:spcPts val="1300"/>
              </a:lnSpc>
            </a:pPr>
            <a:r>
              <a:rPr lang="en-US" sz="1200" i="0">
                <a:solidFill>
                  <a:srgbClr val="000000"/>
                </a:solidFill>
                <a:latin typeface="Arial Black" panose="020B0604020202020204" pitchFamily="34" charset="0"/>
                <a:cs typeface="Arial Black" panose="020B0604020202020204" pitchFamily="34" charset="0"/>
              </a:rPr>
              <a:t>among women </a:t>
            </a:r>
          </a:p>
          <a:p>
            <a:pPr>
              <a:lnSpc>
                <a:spcPts val="1300"/>
              </a:lnSpc>
            </a:pPr>
            <a:r>
              <a:rPr lang="en-US" sz="1200" i="0">
                <a:solidFill>
                  <a:srgbClr val="000000"/>
                </a:solidFill>
                <a:latin typeface="Arial Black" panose="020B0604020202020204" pitchFamily="34" charset="0"/>
                <a:cs typeface="Arial Black" panose="020B0604020202020204" pitchFamily="34" charset="0"/>
              </a:rPr>
              <a:t>(15-44)</a:t>
            </a:r>
          </a:p>
        </p:txBody>
      </p:sp>
      <p:sp>
        <p:nvSpPr>
          <p:cNvPr id="16" name="TextBox 45">
            <a:extLst>
              <a:ext uri="{FF2B5EF4-FFF2-40B4-BE49-F238E27FC236}">
                <a16:creationId xmlns:a16="http://schemas.microsoft.com/office/drawing/2014/main" id="{32BAE04D-9A22-4747-9892-C420D67CBADA}"/>
              </a:ext>
            </a:extLst>
          </p:cNvPr>
          <p:cNvSpPr txBox="1"/>
          <p:nvPr/>
        </p:nvSpPr>
        <p:spPr>
          <a:xfrm>
            <a:off x="976423" y="3827442"/>
            <a:ext cx="1335171" cy="42575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300"/>
              </a:lnSpc>
            </a:pPr>
            <a:r>
              <a:rPr lang="en-US" sz="1200" i="0">
                <a:solidFill>
                  <a:srgbClr val="000000"/>
                </a:solidFill>
                <a:latin typeface="Arial Black" panose="020B0604020202020204" pitchFamily="34" charset="0"/>
                <a:cs typeface="Arial Black" panose="020B0604020202020204" pitchFamily="34" charset="0"/>
              </a:rPr>
              <a:t>Inadequate </a:t>
            </a:r>
          </a:p>
          <a:p>
            <a:pPr>
              <a:lnSpc>
                <a:spcPts val="1300"/>
              </a:lnSpc>
            </a:pPr>
            <a:r>
              <a:rPr lang="en-US" sz="1200">
                <a:solidFill>
                  <a:srgbClr val="000000"/>
                </a:solidFill>
                <a:latin typeface="Arial Black" panose="020B0604020202020204" pitchFamily="34" charset="0"/>
                <a:cs typeface="Arial Black" panose="020B0604020202020204" pitchFamily="34" charset="0"/>
              </a:rPr>
              <a:t>p</a:t>
            </a:r>
            <a:r>
              <a:rPr lang="en-US" sz="1200" i="0">
                <a:solidFill>
                  <a:srgbClr val="000000"/>
                </a:solidFill>
                <a:latin typeface="Arial Black" panose="020B0604020202020204" pitchFamily="34" charset="0"/>
                <a:cs typeface="Arial Black" panose="020B0604020202020204" pitchFamily="34" charset="0"/>
              </a:rPr>
              <a:t>renatal </a:t>
            </a:r>
            <a:r>
              <a:rPr lang="en-US" sz="1200">
                <a:solidFill>
                  <a:srgbClr val="000000"/>
                </a:solidFill>
                <a:latin typeface="Arial Black" panose="020B0604020202020204" pitchFamily="34" charset="0"/>
                <a:cs typeface="Arial Black" panose="020B0604020202020204" pitchFamily="34" charset="0"/>
              </a:rPr>
              <a:t>c</a:t>
            </a:r>
            <a:r>
              <a:rPr lang="en-US" sz="1200" i="0">
                <a:solidFill>
                  <a:srgbClr val="000000"/>
                </a:solidFill>
                <a:latin typeface="Arial Black" panose="020B0604020202020204" pitchFamily="34" charset="0"/>
                <a:cs typeface="Arial Black" panose="020B0604020202020204" pitchFamily="34" charset="0"/>
              </a:rPr>
              <a:t>are</a:t>
            </a:r>
          </a:p>
        </p:txBody>
      </p:sp>
      <p:sp>
        <p:nvSpPr>
          <p:cNvPr id="19" name="TextBox 46">
            <a:extLst>
              <a:ext uri="{FF2B5EF4-FFF2-40B4-BE49-F238E27FC236}">
                <a16:creationId xmlns:a16="http://schemas.microsoft.com/office/drawing/2014/main" id="{8027BFEC-0C7C-D646-BF0C-8002444DA92A}"/>
              </a:ext>
            </a:extLst>
          </p:cNvPr>
          <p:cNvSpPr txBox="1"/>
          <p:nvPr/>
        </p:nvSpPr>
        <p:spPr>
          <a:xfrm>
            <a:off x="976423" y="4921897"/>
            <a:ext cx="1420231" cy="59247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300"/>
              </a:lnSpc>
            </a:pPr>
            <a:r>
              <a:rPr lang="en-US" sz="1200" i="0">
                <a:solidFill>
                  <a:srgbClr val="000000"/>
                </a:solidFill>
                <a:latin typeface="Arial Black" panose="020B0604020202020204" pitchFamily="34" charset="0"/>
                <a:cs typeface="Arial Black" panose="020B0604020202020204" pitchFamily="34" charset="0"/>
              </a:rPr>
              <a:t>Poverty </a:t>
            </a:r>
          </a:p>
          <a:p>
            <a:pPr>
              <a:lnSpc>
                <a:spcPts val="1300"/>
              </a:lnSpc>
            </a:pPr>
            <a:r>
              <a:rPr lang="en-US" sz="1200" i="0">
                <a:solidFill>
                  <a:srgbClr val="000000"/>
                </a:solidFill>
                <a:latin typeface="Arial Black" panose="020B0604020202020204" pitchFamily="34" charset="0"/>
                <a:cs typeface="Arial Black" panose="020B0604020202020204" pitchFamily="34" charset="0"/>
              </a:rPr>
              <a:t>among women </a:t>
            </a:r>
          </a:p>
          <a:p>
            <a:pPr>
              <a:lnSpc>
                <a:spcPts val="1300"/>
              </a:lnSpc>
            </a:pPr>
            <a:r>
              <a:rPr lang="en-US" sz="1200" i="0">
                <a:solidFill>
                  <a:srgbClr val="000000"/>
                </a:solidFill>
                <a:latin typeface="Arial Black" panose="020B0604020202020204" pitchFamily="34" charset="0"/>
                <a:cs typeface="Arial Black" panose="020B0604020202020204" pitchFamily="34" charset="0"/>
              </a:rPr>
              <a:t>(15-44)</a:t>
            </a:r>
          </a:p>
        </p:txBody>
      </p:sp>
      <p:sp>
        <p:nvSpPr>
          <p:cNvPr id="28" name="TextBox 27">
            <a:extLst>
              <a:ext uri="{FF2B5EF4-FFF2-40B4-BE49-F238E27FC236}">
                <a16:creationId xmlns:a16="http://schemas.microsoft.com/office/drawing/2014/main" id="{C23691D9-9838-F34C-90CD-D7695A690FFE}"/>
              </a:ext>
            </a:extLst>
          </p:cNvPr>
          <p:cNvSpPr txBox="1"/>
          <p:nvPr/>
        </p:nvSpPr>
        <p:spPr>
          <a:xfrm>
            <a:off x="10158010" y="3362629"/>
            <a:ext cx="981843" cy="276999"/>
          </a:xfrm>
          <a:prstGeom prst="rect">
            <a:avLst/>
          </a:prstGeom>
          <a:noFill/>
        </p:spPr>
        <p:txBody>
          <a:bodyPr wrap="square" rtlCol="0">
            <a:spAutoFit/>
          </a:bodyPr>
          <a:lstStyle/>
          <a:p>
            <a:r>
              <a:rPr lang="en-US" sz="1200">
                <a:solidFill>
                  <a:srgbClr val="000000"/>
                </a:solidFill>
                <a:latin typeface="Arial Black" panose="020B0604020202020204" pitchFamily="34" charset="0"/>
                <a:cs typeface="Arial" panose="020B0604020202020204" pitchFamily="34" charset="0"/>
              </a:rPr>
              <a:t>HP 2030</a:t>
            </a:r>
          </a:p>
        </p:txBody>
      </p:sp>
      <p:sp>
        <p:nvSpPr>
          <p:cNvPr id="31" name="Rectangle 30">
            <a:extLst>
              <a:ext uri="{FF2B5EF4-FFF2-40B4-BE49-F238E27FC236}">
                <a16:creationId xmlns:a16="http://schemas.microsoft.com/office/drawing/2014/main" id="{39E78DAA-2EBF-3445-99ED-52748E7B1F8C}"/>
              </a:ext>
            </a:extLst>
          </p:cNvPr>
          <p:cNvSpPr/>
          <p:nvPr/>
        </p:nvSpPr>
        <p:spPr>
          <a:xfrm>
            <a:off x="10020300" y="3429000"/>
            <a:ext cx="173684" cy="173684"/>
          </a:xfrm>
          <a:prstGeom prst="rect">
            <a:avLst/>
          </a:prstGeom>
          <a:solidFill>
            <a:srgbClr val="B0BC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7851516-3FD2-3642-8675-8EC491C24D29}"/>
              </a:ext>
            </a:extLst>
          </p:cNvPr>
          <p:cNvSpPr txBox="1"/>
          <p:nvPr/>
        </p:nvSpPr>
        <p:spPr>
          <a:xfrm>
            <a:off x="10168070" y="3792805"/>
            <a:ext cx="1332268" cy="276999"/>
          </a:xfrm>
          <a:prstGeom prst="rect">
            <a:avLst/>
          </a:prstGeom>
          <a:noFill/>
        </p:spPr>
        <p:txBody>
          <a:bodyPr wrap="square" rtlCol="0">
            <a:spAutoFit/>
          </a:bodyPr>
          <a:lstStyle/>
          <a:p>
            <a:r>
              <a:rPr lang="en-US" sz="1200">
                <a:solidFill>
                  <a:srgbClr val="000000"/>
                </a:solidFill>
                <a:latin typeface="Arial Black" panose="020B0604020202020204" pitchFamily="34" charset="0"/>
                <a:cs typeface="Arial" panose="020B0604020202020204" pitchFamily="34" charset="0"/>
              </a:rPr>
              <a:t>United</a:t>
            </a:r>
            <a:r>
              <a:rPr lang="en-US" sz="1200" b="1">
                <a:solidFill>
                  <a:srgbClr val="000000"/>
                </a:solidFill>
                <a:latin typeface="Arial Black" panose="020B0604020202020204" pitchFamily="34" charset="0"/>
                <a:cs typeface="Arial" panose="020B0604020202020204" pitchFamily="34" charset="0"/>
              </a:rPr>
              <a:t> States</a:t>
            </a:r>
          </a:p>
        </p:txBody>
      </p:sp>
      <p:sp>
        <p:nvSpPr>
          <p:cNvPr id="32" name="Rectangle 31">
            <a:extLst>
              <a:ext uri="{FF2B5EF4-FFF2-40B4-BE49-F238E27FC236}">
                <a16:creationId xmlns:a16="http://schemas.microsoft.com/office/drawing/2014/main" id="{F867B5ED-4D2F-BE40-A8CE-2A831C9D3099}"/>
              </a:ext>
            </a:extLst>
          </p:cNvPr>
          <p:cNvSpPr/>
          <p:nvPr/>
        </p:nvSpPr>
        <p:spPr>
          <a:xfrm>
            <a:off x="10020781" y="3848543"/>
            <a:ext cx="173684" cy="173684"/>
          </a:xfrm>
          <a:prstGeom prst="rect">
            <a:avLst/>
          </a:prstGeom>
          <a:solidFill>
            <a:srgbClr val="7029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xtMCFStateLegend">
            <a:extLst>
              <a:ext uri="{FF2B5EF4-FFF2-40B4-BE49-F238E27FC236}">
                <a16:creationId xmlns:a16="http://schemas.microsoft.com/office/drawing/2014/main" id="{7711CE20-914B-074B-94A7-120F6804EB28}"/>
              </a:ext>
            </a:extLst>
          </p:cNvPr>
          <p:cNvSpPr txBox="1"/>
          <p:nvPr/>
        </p:nvSpPr>
        <p:spPr>
          <a:xfrm>
            <a:off x="10158011" y="4222982"/>
            <a:ext cx="1732607" cy="274594"/>
          </a:xfrm>
          <a:prstGeom prst="rect">
            <a:avLst/>
          </a:prstGeom>
          <a:noFill/>
        </p:spPr>
        <p:txBody>
          <a:bodyPr wrap="square" rtlCol="0">
            <a:spAutoFit/>
          </a:bodyPr>
          <a:lstStyle/>
          <a:p>
            <a:r>
              <a:rPr lang="en-US" sz="1200">
                <a:solidFill>
                  <a:srgbClr val="000000"/>
                </a:solidFill>
                <a:latin typeface="Arial Black" panose="020B0604020202020204" pitchFamily="34" charset="0"/>
                <a:cs typeface="Arial" panose="020B0604020202020204" pitchFamily="34" charset="0"/>
              </a:rPr>
              <a:t>Ohio</a:t>
            </a:r>
          </a:p>
        </p:txBody>
      </p:sp>
      <p:sp>
        <p:nvSpPr>
          <p:cNvPr id="33" name="Rectangle 60">
            <a:extLst>
              <a:ext uri="{FF2B5EF4-FFF2-40B4-BE49-F238E27FC236}">
                <a16:creationId xmlns:a16="http://schemas.microsoft.com/office/drawing/2014/main" id="{53F5106B-D8FE-E142-9E47-998E1AC137BD}"/>
              </a:ext>
            </a:extLst>
          </p:cNvPr>
          <p:cNvSpPr/>
          <p:nvPr/>
        </p:nvSpPr>
        <p:spPr>
          <a:xfrm>
            <a:off x="10026841" y="4289353"/>
            <a:ext cx="173684" cy="173684"/>
          </a:xfrm>
          <a:prstGeom prst="rect">
            <a:avLst/>
          </a:prstGeom>
          <a:solidFill>
            <a:srgbClr val="617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xtHeader">
            <a:extLst>
              <a:ext uri="{FF2B5EF4-FFF2-40B4-BE49-F238E27FC236}">
                <a16:creationId xmlns:a16="http://schemas.microsoft.com/office/drawing/2014/main" id="{9AF7197C-6367-5A45-AA63-B4CB7A0DB16A}"/>
              </a:ext>
            </a:extLst>
          </p:cNvPr>
          <p:cNvSpPr txBox="1"/>
          <p:nvPr/>
        </p:nvSpPr>
        <p:spPr>
          <a:xfrm>
            <a:off x="0" y="178515"/>
            <a:ext cx="12192000" cy="674781"/>
          </a:xfrm>
          <a:prstGeom prst="rect">
            <a:avLst/>
          </a:prstGeom>
          <a:solidFill>
            <a:schemeClr val="bg1"/>
          </a:solidFill>
          <a:ln w="9525" cap="flat" cmpd="sng" algn="ctr">
            <a:noFill/>
            <a:prstDash val="solid"/>
          </a:ln>
          <a:effectLst/>
        </p:spPr>
        <p:txBody>
          <a:bodyPr vert="horz" lIns="91440" tIns="45720" rIns="91440" bIns="45720" rtlCol="0" anchor="ctr">
            <a:normAutofit/>
          </a:bodyPr>
          <a:lstStyle>
            <a:lvl1pPr algn="l" defTabSz="914400" rtl="0" eaLnBrk="1" latinLnBrk="0" hangingPunct="1">
              <a:lnSpc>
                <a:spcPct val="80000"/>
              </a:lnSpc>
              <a:spcBef>
                <a:spcPct val="0"/>
              </a:spcBef>
              <a:buNone/>
              <a:defRPr sz="3600" b="1" i="0" kern="1200" cap="all" baseline="0">
                <a:solidFill>
                  <a:srgbClr val="7029EC"/>
                </a:solidFill>
                <a:latin typeface="Arial Black" charset="0"/>
                <a:ea typeface="Arial Black"/>
                <a:cs typeface="Arial Black" charset="0"/>
              </a:defRPr>
            </a:lvl1pPr>
          </a:lstStyle>
          <a:p>
            <a:pPr algn="ctr" defTabSz="457200" eaLnBrk="0" fontAlgn="base" hangingPunct="0">
              <a:spcAft>
                <a:spcPct val="0"/>
              </a:spcAft>
            </a:pPr>
            <a:r>
              <a:rPr lang="en-US" b="0">
                <a:solidFill>
                  <a:schemeClr val="tx1"/>
                </a:solidFill>
                <a:latin typeface="Arial Black" panose="020B0604020202020204" pitchFamily="34" charset="0"/>
                <a:cs typeface="Arial" panose="020B0604020202020204" pitchFamily="34" charset="0"/>
              </a:rPr>
              <a:t>2020 MARCH OF DIMES REPORT CARD</a:t>
            </a:r>
            <a:endParaRPr lang="en-US" b="0" kern="0">
              <a:solidFill>
                <a:schemeClr val="tx1"/>
              </a:solidFill>
              <a:latin typeface="Arial Black" panose="020B0604020202020204" pitchFamily="34" charset="0"/>
              <a:cs typeface="Arial" panose="020B0604020202020204" pitchFamily="34" charset="0"/>
            </a:endParaRPr>
          </a:p>
        </p:txBody>
      </p:sp>
      <p:sp>
        <p:nvSpPr>
          <p:cNvPr id="2" name="Footer Placeholder 4">
            <a:extLst>
              <a:ext uri="{FF2B5EF4-FFF2-40B4-BE49-F238E27FC236}">
                <a16:creationId xmlns:a16="http://schemas.microsoft.com/office/drawing/2014/main" id="{FEDF6849-6905-4AF9-8EAE-5213D00AE38C}"/>
              </a:ext>
            </a:extLst>
          </p:cNvPr>
          <p:cNvSpPr txBox="1"/>
          <p:nvPr/>
        </p:nvSpPr>
        <p:spPr>
          <a:xfrm>
            <a:off x="1687286" y="6347019"/>
            <a:ext cx="6449007"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Source: IPUMS-USA, University of Minnesota, ipums.org. 2018 American Community Survey. US Census Bureau; IPUMS-CPS, University of Minnesota, ipums.org. 2019 Current Population Survey. US Census Bureau; National Center for Health Statistics, 2018 final natality data.</a:t>
            </a:r>
          </a:p>
        </p:txBody>
      </p:sp>
    </p:spTree>
    <p:extLst>
      <p:ext uri="{BB962C8B-B14F-4D97-AF65-F5344CB8AC3E}">
        <p14:creationId xmlns:p14="http://schemas.microsoft.com/office/powerpoint/2010/main" val="40305970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79718" y="60113"/>
          <a:ext cx="9053218" cy="5854533"/>
        </p:xfrm>
        <a:graphic>
          <a:graphicData uri="http://schemas.openxmlformats.org/presentationml/2006/ole">
            <mc:AlternateContent xmlns:mc="http://schemas.openxmlformats.org/markup-compatibility/2006">
              <mc:Choice xmlns:v="urn:schemas-microsoft-com:vml" Requires="v">
                <p:oleObj spid="_x0000_s34820" name="Worksheet" r:id="rId3" imgW="11944485" imgH="7724775" progId="Excel.Sheet.12">
                  <p:embed/>
                </p:oleObj>
              </mc:Choice>
              <mc:Fallback>
                <p:oleObj name="Worksheet" r:id="rId3" imgW="11944485" imgH="7724775" progId="Excel.Sheet.12">
                  <p:embed/>
                  <p:pic>
                    <p:nvPicPr>
                      <p:cNvPr id="4" name="Object 3"/>
                      <p:cNvPicPr/>
                      <p:nvPr/>
                    </p:nvPicPr>
                    <p:blipFill>
                      <a:blip r:embed="rId4"/>
                      <a:stretch>
                        <a:fillRect/>
                      </a:stretch>
                    </p:blipFill>
                    <p:spPr>
                      <a:xfrm>
                        <a:off x="679718" y="60113"/>
                        <a:ext cx="9053218" cy="5854533"/>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6853325" y="2246900"/>
            <a:ext cx="4971939" cy="2988453"/>
          </a:xfrm>
          <a:prstGeom prst="rect">
            <a:avLst/>
          </a:prstGeom>
          <a:ln w="25400">
            <a:solidFill>
              <a:schemeClr val="accent1"/>
            </a:solidFill>
          </a:ln>
        </p:spPr>
      </p:pic>
      <p:grpSp>
        <p:nvGrpSpPr>
          <p:cNvPr id="6" name="Group 5">
            <a:extLst>
              <a:ext uri="{FF2B5EF4-FFF2-40B4-BE49-F238E27FC236}">
                <a16:creationId xmlns:a16="http://schemas.microsoft.com/office/drawing/2014/main" id="{6BC4D449-2D22-8149-AFBB-DF94A0C7DFDB}"/>
              </a:ext>
            </a:extLst>
          </p:cNvPr>
          <p:cNvGrpSpPr/>
          <p:nvPr/>
        </p:nvGrpSpPr>
        <p:grpSpPr>
          <a:xfrm>
            <a:off x="672351" y="5235353"/>
            <a:ext cx="8300313" cy="764344"/>
            <a:chOff x="672351" y="5235353"/>
            <a:chExt cx="8300313" cy="764344"/>
          </a:xfrm>
        </p:grpSpPr>
        <p:sp>
          <p:nvSpPr>
            <p:cNvPr id="7" name="Rectangle 6">
              <a:extLst>
                <a:ext uri="{FF2B5EF4-FFF2-40B4-BE49-F238E27FC236}">
                  <a16:creationId xmlns:a16="http://schemas.microsoft.com/office/drawing/2014/main" id="{872543B7-BC3A-3046-818E-30335AAA85AD}"/>
                </a:ext>
              </a:extLst>
            </p:cNvPr>
            <p:cNvSpPr/>
            <p:nvPr/>
          </p:nvSpPr>
          <p:spPr>
            <a:xfrm>
              <a:off x="762000" y="5497554"/>
              <a:ext cx="8210664" cy="488990"/>
            </a:xfrm>
            <a:prstGeom prst="rect">
              <a:avLst/>
            </a:prstGeom>
            <a:noFill/>
            <a:ln w="6350">
              <a:solidFill>
                <a:srgbClr val="92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CED855-5654-3A48-8026-D52B28B11E23}"/>
                </a:ext>
              </a:extLst>
            </p:cNvPr>
            <p:cNvSpPr txBox="1"/>
            <p:nvPr/>
          </p:nvSpPr>
          <p:spPr>
            <a:xfrm>
              <a:off x="672351" y="5235353"/>
              <a:ext cx="1273469" cy="246221"/>
            </a:xfrm>
            <a:prstGeom prst="rect">
              <a:avLst/>
            </a:prstGeom>
            <a:noFill/>
          </p:spPr>
          <p:txBody>
            <a:bodyPr wrap="square" rtlCol="0">
              <a:spAutoFit/>
            </a:bodyPr>
            <a:lstStyle/>
            <a:p>
              <a:r>
                <a:rPr lang="en-US" sz="1000" b="1">
                  <a:solidFill>
                    <a:srgbClr val="0F1934"/>
                  </a:solidFill>
                  <a:latin typeface="Arial" panose="020B0604020202020204" pitchFamily="34" charset="0"/>
                  <a:cs typeface="Arial" panose="020B0604020202020204" pitchFamily="34" charset="0"/>
                </a:rPr>
                <a:t>Grade and Range</a:t>
              </a:r>
            </a:p>
          </p:txBody>
        </p:sp>
        <p:grpSp>
          <p:nvGrpSpPr>
            <p:cNvPr id="9" name="Group 8">
              <a:extLst>
                <a:ext uri="{FF2B5EF4-FFF2-40B4-BE49-F238E27FC236}">
                  <a16:creationId xmlns:a16="http://schemas.microsoft.com/office/drawing/2014/main" id="{40884DA1-EEAC-A64E-A5D5-9026625BC7A5}"/>
                </a:ext>
              </a:extLst>
            </p:cNvPr>
            <p:cNvGrpSpPr/>
            <p:nvPr/>
          </p:nvGrpSpPr>
          <p:grpSpPr>
            <a:xfrm>
              <a:off x="842671" y="5496587"/>
              <a:ext cx="607994" cy="503110"/>
              <a:chOff x="842671" y="5625645"/>
              <a:chExt cx="607994" cy="503110"/>
            </a:xfrm>
          </p:grpSpPr>
          <p:sp>
            <p:nvSpPr>
              <p:cNvPr id="50" name="Rectangle 49">
                <a:extLst>
                  <a:ext uri="{FF2B5EF4-FFF2-40B4-BE49-F238E27FC236}">
                    <a16:creationId xmlns:a16="http://schemas.microsoft.com/office/drawing/2014/main" id="{B3CB6450-4F00-7041-AD2F-033D24B91D8F}"/>
                  </a:ext>
                </a:extLst>
              </p:cNvPr>
              <p:cNvSpPr/>
              <p:nvPr/>
            </p:nvSpPr>
            <p:spPr>
              <a:xfrm>
                <a:off x="1029008" y="5800006"/>
                <a:ext cx="235320" cy="127688"/>
              </a:xfrm>
              <a:prstGeom prst="rect">
                <a:avLst/>
              </a:prstGeom>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DC07563-4584-B54C-B792-3C178228EF3D}"/>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id="{8E9F573C-5CA2-C14B-A487-462329F18F5D}"/>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7.8 – 8.1</a:t>
                </a:r>
              </a:p>
            </p:txBody>
          </p:sp>
        </p:grpSp>
        <p:grpSp>
          <p:nvGrpSpPr>
            <p:cNvPr id="10" name="Group 9">
              <a:extLst>
                <a:ext uri="{FF2B5EF4-FFF2-40B4-BE49-F238E27FC236}">
                  <a16:creationId xmlns:a16="http://schemas.microsoft.com/office/drawing/2014/main" id="{3B3C3103-64DD-3B4C-B92A-C4B59258098C}"/>
                </a:ext>
              </a:extLst>
            </p:cNvPr>
            <p:cNvGrpSpPr/>
            <p:nvPr/>
          </p:nvGrpSpPr>
          <p:grpSpPr>
            <a:xfrm>
              <a:off x="1577571" y="5496587"/>
              <a:ext cx="607994" cy="503110"/>
              <a:chOff x="842671" y="5625645"/>
              <a:chExt cx="607994" cy="503110"/>
            </a:xfrm>
          </p:grpSpPr>
          <p:sp>
            <p:nvSpPr>
              <p:cNvPr id="47" name="Rectangle 46">
                <a:extLst>
                  <a:ext uri="{FF2B5EF4-FFF2-40B4-BE49-F238E27FC236}">
                    <a16:creationId xmlns:a16="http://schemas.microsoft.com/office/drawing/2014/main" id="{139A0892-2B28-CD42-8E9E-14BCA96D4285}"/>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4B70B60-155E-A54F-AFCA-0D5D67313690}"/>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49" name="TextBox 48">
                <a:extLst>
                  <a:ext uri="{FF2B5EF4-FFF2-40B4-BE49-F238E27FC236}">
                    <a16:creationId xmlns:a16="http://schemas.microsoft.com/office/drawing/2014/main" id="{9018BF2C-AC0B-4043-A9CC-18A555EBDA72}"/>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8.2 - 8.5</a:t>
                </a:r>
              </a:p>
            </p:txBody>
          </p:sp>
        </p:grpSp>
        <p:grpSp>
          <p:nvGrpSpPr>
            <p:cNvPr id="11" name="Group 10">
              <a:extLst>
                <a:ext uri="{FF2B5EF4-FFF2-40B4-BE49-F238E27FC236}">
                  <a16:creationId xmlns:a16="http://schemas.microsoft.com/office/drawing/2014/main" id="{FB7BA937-0364-8F45-BE3F-C211C0AE9B77}"/>
                </a:ext>
              </a:extLst>
            </p:cNvPr>
            <p:cNvGrpSpPr/>
            <p:nvPr/>
          </p:nvGrpSpPr>
          <p:grpSpPr>
            <a:xfrm>
              <a:off x="2312471" y="5496587"/>
              <a:ext cx="607994" cy="503110"/>
              <a:chOff x="842671" y="5625645"/>
              <a:chExt cx="607994" cy="503110"/>
            </a:xfrm>
          </p:grpSpPr>
          <p:sp>
            <p:nvSpPr>
              <p:cNvPr id="44" name="Rectangle 43">
                <a:extLst>
                  <a:ext uri="{FF2B5EF4-FFF2-40B4-BE49-F238E27FC236}">
                    <a16:creationId xmlns:a16="http://schemas.microsoft.com/office/drawing/2014/main" id="{F390518E-B989-A845-B24A-C616D90187B0}"/>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D58FAA5-797E-6744-BBD4-1152FCA419EC}"/>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46" name="TextBox 45">
                <a:extLst>
                  <a:ext uri="{FF2B5EF4-FFF2-40B4-BE49-F238E27FC236}">
                    <a16:creationId xmlns:a16="http://schemas.microsoft.com/office/drawing/2014/main" id="{869068E8-5832-2C44-B940-EEF3F8C46961}"/>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8.6 – 8.9</a:t>
                </a:r>
              </a:p>
            </p:txBody>
          </p:sp>
        </p:grpSp>
        <p:grpSp>
          <p:nvGrpSpPr>
            <p:cNvPr id="12" name="Group 11">
              <a:extLst>
                <a:ext uri="{FF2B5EF4-FFF2-40B4-BE49-F238E27FC236}">
                  <a16:creationId xmlns:a16="http://schemas.microsoft.com/office/drawing/2014/main" id="{1CC31214-8ED1-D543-AE25-0FA19D7D0836}"/>
                </a:ext>
              </a:extLst>
            </p:cNvPr>
            <p:cNvGrpSpPr/>
            <p:nvPr/>
          </p:nvGrpSpPr>
          <p:grpSpPr>
            <a:xfrm>
              <a:off x="3047371" y="5496587"/>
              <a:ext cx="607994" cy="503110"/>
              <a:chOff x="842671" y="5625645"/>
              <a:chExt cx="607994" cy="503110"/>
            </a:xfrm>
          </p:grpSpPr>
          <p:sp>
            <p:nvSpPr>
              <p:cNvPr id="41" name="Rectangle 40">
                <a:extLst>
                  <a:ext uri="{FF2B5EF4-FFF2-40B4-BE49-F238E27FC236}">
                    <a16:creationId xmlns:a16="http://schemas.microsoft.com/office/drawing/2014/main" id="{D6CF56FB-4AC5-ED4A-8157-116E8094A963}"/>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A7E5F95-A62B-2542-9951-2BDCD27E8BBA}"/>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43" name="TextBox 42">
                <a:extLst>
                  <a:ext uri="{FF2B5EF4-FFF2-40B4-BE49-F238E27FC236}">
                    <a16:creationId xmlns:a16="http://schemas.microsoft.com/office/drawing/2014/main" id="{C0EE9F59-7F9C-F145-B3F6-19A8DDE59A22}"/>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9.0 – 9.2</a:t>
                </a:r>
              </a:p>
            </p:txBody>
          </p:sp>
        </p:grpSp>
        <p:grpSp>
          <p:nvGrpSpPr>
            <p:cNvPr id="13" name="Group 12">
              <a:extLst>
                <a:ext uri="{FF2B5EF4-FFF2-40B4-BE49-F238E27FC236}">
                  <a16:creationId xmlns:a16="http://schemas.microsoft.com/office/drawing/2014/main" id="{69CE3BE1-D2C3-8747-901A-1CA1FAEACEBC}"/>
                </a:ext>
              </a:extLst>
            </p:cNvPr>
            <p:cNvGrpSpPr/>
            <p:nvPr/>
          </p:nvGrpSpPr>
          <p:grpSpPr>
            <a:xfrm>
              <a:off x="3782271" y="5496587"/>
              <a:ext cx="607994" cy="503110"/>
              <a:chOff x="842671" y="5625645"/>
              <a:chExt cx="607994" cy="503110"/>
            </a:xfrm>
          </p:grpSpPr>
          <p:sp>
            <p:nvSpPr>
              <p:cNvPr id="38" name="Rectangle 37">
                <a:extLst>
                  <a:ext uri="{FF2B5EF4-FFF2-40B4-BE49-F238E27FC236}">
                    <a16:creationId xmlns:a16="http://schemas.microsoft.com/office/drawing/2014/main" id="{104929BB-538F-BC47-8901-6A74EC2D5CF0}"/>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AEB454D-BBE9-4A4A-8BD9-A8FE40106578}"/>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40" name="TextBox 39">
                <a:extLst>
                  <a:ext uri="{FF2B5EF4-FFF2-40B4-BE49-F238E27FC236}">
                    <a16:creationId xmlns:a16="http://schemas.microsoft.com/office/drawing/2014/main" id="{5C012BDA-224E-AD47-B8A7-98C3E1D0EE80}"/>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9.3 – 9.6</a:t>
                </a:r>
              </a:p>
            </p:txBody>
          </p:sp>
        </p:grpSp>
        <p:grpSp>
          <p:nvGrpSpPr>
            <p:cNvPr id="14" name="Group 13">
              <a:extLst>
                <a:ext uri="{FF2B5EF4-FFF2-40B4-BE49-F238E27FC236}">
                  <a16:creationId xmlns:a16="http://schemas.microsoft.com/office/drawing/2014/main" id="{A813BDC1-615C-5548-BDD8-23178AC21C09}"/>
                </a:ext>
              </a:extLst>
            </p:cNvPr>
            <p:cNvGrpSpPr/>
            <p:nvPr/>
          </p:nvGrpSpPr>
          <p:grpSpPr>
            <a:xfrm>
              <a:off x="4517171" y="5496587"/>
              <a:ext cx="607994" cy="503110"/>
              <a:chOff x="842671" y="5625645"/>
              <a:chExt cx="607994" cy="503110"/>
            </a:xfrm>
          </p:grpSpPr>
          <p:sp>
            <p:nvSpPr>
              <p:cNvPr id="35" name="Rectangle 34">
                <a:extLst>
                  <a:ext uri="{FF2B5EF4-FFF2-40B4-BE49-F238E27FC236}">
                    <a16:creationId xmlns:a16="http://schemas.microsoft.com/office/drawing/2014/main" id="{303D0769-1514-DC4D-AAFF-70A800F2C7BE}"/>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83989C0-2C67-7E43-B0F7-FC9E564EC1F4}"/>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37" name="TextBox 36">
                <a:extLst>
                  <a:ext uri="{FF2B5EF4-FFF2-40B4-BE49-F238E27FC236}">
                    <a16:creationId xmlns:a16="http://schemas.microsoft.com/office/drawing/2014/main" id="{14964B5A-72AD-4F47-B434-37C234EE5C29}"/>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9.7 – 10.0</a:t>
                </a:r>
              </a:p>
            </p:txBody>
          </p:sp>
        </p:grpSp>
        <p:grpSp>
          <p:nvGrpSpPr>
            <p:cNvPr id="15" name="Group 14">
              <a:extLst>
                <a:ext uri="{FF2B5EF4-FFF2-40B4-BE49-F238E27FC236}">
                  <a16:creationId xmlns:a16="http://schemas.microsoft.com/office/drawing/2014/main" id="{39F84271-817F-A44B-BC74-78775E3FD566}"/>
                </a:ext>
              </a:extLst>
            </p:cNvPr>
            <p:cNvGrpSpPr/>
            <p:nvPr/>
          </p:nvGrpSpPr>
          <p:grpSpPr>
            <a:xfrm>
              <a:off x="5214552" y="5496587"/>
              <a:ext cx="661989" cy="499263"/>
              <a:chOff x="805152" y="5625645"/>
              <a:chExt cx="661989" cy="499263"/>
            </a:xfrm>
          </p:grpSpPr>
          <p:sp>
            <p:nvSpPr>
              <p:cNvPr id="32" name="Rectangle 31">
                <a:extLst>
                  <a:ext uri="{FF2B5EF4-FFF2-40B4-BE49-F238E27FC236}">
                    <a16:creationId xmlns:a16="http://schemas.microsoft.com/office/drawing/2014/main" id="{F54F72FD-6C5D-0C4F-8690-79BD77DDEF76}"/>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5EF2C4A-A005-1441-B672-84B7CA9D100F}"/>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34" name="TextBox 33">
                <a:extLst>
                  <a:ext uri="{FF2B5EF4-FFF2-40B4-BE49-F238E27FC236}">
                    <a16:creationId xmlns:a16="http://schemas.microsoft.com/office/drawing/2014/main" id="{CC32785B-61A5-8441-8B6A-421A842D95E7}"/>
                  </a:ext>
                </a:extLst>
              </p:cNvPr>
              <p:cNvSpPr txBox="1"/>
              <p:nvPr/>
            </p:nvSpPr>
            <p:spPr>
              <a:xfrm>
                <a:off x="805152" y="5917159"/>
                <a:ext cx="661989"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10.1 – 10.3</a:t>
                </a:r>
              </a:p>
            </p:txBody>
          </p:sp>
        </p:grpSp>
        <p:grpSp>
          <p:nvGrpSpPr>
            <p:cNvPr id="16" name="Group 15">
              <a:extLst>
                <a:ext uri="{FF2B5EF4-FFF2-40B4-BE49-F238E27FC236}">
                  <a16:creationId xmlns:a16="http://schemas.microsoft.com/office/drawing/2014/main" id="{D392509B-019C-1742-A9E0-ACFED9857A0A}"/>
                </a:ext>
              </a:extLst>
            </p:cNvPr>
            <p:cNvGrpSpPr/>
            <p:nvPr/>
          </p:nvGrpSpPr>
          <p:grpSpPr>
            <a:xfrm>
              <a:off x="5955957" y="5496587"/>
              <a:ext cx="663722" cy="499263"/>
              <a:chOff x="811657" y="5625645"/>
              <a:chExt cx="663722" cy="499263"/>
            </a:xfrm>
          </p:grpSpPr>
          <p:sp>
            <p:nvSpPr>
              <p:cNvPr id="29" name="Rectangle 28">
                <a:extLst>
                  <a:ext uri="{FF2B5EF4-FFF2-40B4-BE49-F238E27FC236}">
                    <a16:creationId xmlns:a16="http://schemas.microsoft.com/office/drawing/2014/main" id="{FA6474FF-E420-7E45-944A-43481269060E}"/>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1963B0-F468-AE4A-960C-F783238AC0E0}"/>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31" name="TextBox 30">
                <a:extLst>
                  <a:ext uri="{FF2B5EF4-FFF2-40B4-BE49-F238E27FC236}">
                    <a16:creationId xmlns:a16="http://schemas.microsoft.com/office/drawing/2014/main" id="{C0F71F6C-7AFC-7C45-8184-0E3175793045}"/>
                  </a:ext>
                </a:extLst>
              </p:cNvPr>
              <p:cNvSpPr txBox="1"/>
              <p:nvPr/>
            </p:nvSpPr>
            <p:spPr>
              <a:xfrm>
                <a:off x="811657" y="5917159"/>
                <a:ext cx="663722"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10.4 – 10.7</a:t>
                </a:r>
              </a:p>
            </p:txBody>
          </p:sp>
        </p:grpSp>
        <p:grpSp>
          <p:nvGrpSpPr>
            <p:cNvPr id="17" name="Group 16">
              <a:extLst>
                <a:ext uri="{FF2B5EF4-FFF2-40B4-BE49-F238E27FC236}">
                  <a16:creationId xmlns:a16="http://schemas.microsoft.com/office/drawing/2014/main" id="{6185D297-B2C2-B84B-B2C6-5BBE2F40FEDE}"/>
                </a:ext>
              </a:extLst>
            </p:cNvPr>
            <p:cNvGrpSpPr/>
            <p:nvPr/>
          </p:nvGrpSpPr>
          <p:grpSpPr>
            <a:xfrm>
              <a:off x="6664411" y="5496587"/>
              <a:ext cx="681930" cy="499263"/>
              <a:chOff x="785211" y="5625645"/>
              <a:chExt cx="681930" cy="499263"/>
            </a:xfrm>
          </p:grpSpPr>
          <p:sp>
            <p:nvSpPr>
              <p:cNvPr id="26" name="Rectangle 25">
                <a:extLst>
                  <a:ext uri="{FF2B5EF4-FFF2-40B4-BE49-F238E27FC236}">
                    <a16:creationId xmlns:a16="http://schemas.microsoft.com/office/drawing/2014/main" id="{38588B07-B483-784E-94F7-4F76E042C4DF}"/>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ED02995-8064-944D-B7EC-0C3C119B1C6C}"/>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28" name="TextBox 27">
                <a:extLst>
                  <a:ext uri="{FF2B5EF4-FFF2-40B4-BE49-F238E27FC236}">
                    <a16:creationId xmlns:a16="http://schemas.microsoft.com/office/drawing/2014/main" id="{294C5473-02A0-3745-B738-2B8382FA56CF}"/>
                  </a:ext>
                </a:extLst>
              </p:cNvPr>
              <p:cNvSpPr txBox="1"/>
              <p:nvPr/>
            </p:nvSpPr>
            <p:spPr>
              <a:xfrm>
                <a:off x="785211" y="5917159"/>
                <a:ext cx="681930"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10.8 – 11.1</a:t>
                </a:r>
              </a:p>
            </p:txBody>
          </p:sp>
        </p:grpSp>
        <p:grpSp>
          <p:nvGrpSpPr>
            <p:cNvPr id="18" name="Group 17">
              <a:extLst>
                <a:ext uri="{FF2B5EF4-FFF2-40B4-BE49-F238E27FC236}">
                  <a16:creationId xmlns:a16="http://schemas.microsoft.com/office/drawing/2014/main" id="{53740F70-97F8-FE46-AE08-98E0EBAAC824}"/>
                </a:ext>
              </a:extLst>
            </p:cNvPr>
            <p:cNvGrpSpPr/>
            <p:nvPr/>
          </p:nvGrpSpPr>
          <p:grpSpPr>
            <a:xfrm>
              <a:off x="8106307" y="5496587"/>
              <a:ext cx="866357" cy="499263"/>
              <a:chOff x="757304" y="5625645"/>
              <a:chExt cx="866357" cy="499263"/>
            </a:xfrm>
          </p:grpSpPr>
          <p:sp>
            <p:nvSpPr>
              <p:cNvPr id="23" name="Rectangle 22">
                <a:extLst>
                  <a:ext uri="{FF2B5EF4-FFF2-40B4-BE49-F238E27FC236}">
                    <a16:creationId xmlns:a16="http://schemas.microsoft.com/office/drawing/2014/main" id="{6874D0AA-50DA-B147-B1DF-2A76F31E40DB}"/>
                  </a:ext>
                </a:extLst>
              </p:cNvPr>
              <p:cNvSpPr/>
              <p:nvPr/>
            </p:nvSpPr>
            <p:spPr>
              <a:xfrm>
                <a:off x="1029008" y="5800006"/>
                <a:ext cx="235320" cy="127688"/>
              </a:xfrm>
              <a:prstGeom prst="rect">
                <a:avLst/>
              </a:prstGeom>
              <a:solidFill>
                <a:srgbClr val="FF5C7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E580EBE-A21E-6443-854F-C2C11D5182B7}"/>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F</a:t>
                </a:r>
              </a:p>
            </p:txBody>
          </p:sp>
          <p:sp>
            <p:nvSpPr>
              <p:cNvPr id="25" name="TextBox 24">
                <a:extLst>
                  <a:ext uri="{FF2B5EF4-FFF2-40B4-BE49-F238E27FC236}">
                    <a16:creationId xmlns:a16="http://schemas.microsoft.com/office/drawing/2014/main" id="{D9212FA6-EF22-E045-B7C1-5855E9828FE9}"/>
                  </a:ext>
                </a:extLst>
              </p:cNvPr>
              <p:cNvSpPr txBox="1"/>
              <p:nvPr/>
            </p:nvSpPr>
            <p:spPr>
              <a:xfrm>
                <a:off x="757304" y="5917159"/>
                <a:ext cx="866357"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11.5 or greater</a:t>
                </a:r>
              </a:p>
            </p:txBody>
          </p:sp>
        </p:grpSp>
        <p:grpSp>
          <p:nvGrpSpPr>
            <p:cNvPr id="19" name="Group 18">
              <a:extLst>
                <a:ext uri="{FF2B5EF4-FFF2-40B4-BE49-F238E27FC236}">
                  <a16:creationId xmlns:a16="http://schemas.microsoft.com/office/drawing/2014/main" id="{D2E75053-4929-BA4B-8A89-DA099F38A557}"/>
                </a:ext>
              </a:extLst>
            </p:cNvPr>
            <p:cNvGrpSpPr/>
            <p:nvPr/>
          </p:nvGrpSpPr>
          <p:grpSpPr>
            <a:xfrm>
              <a:off x="7425757" y="5496587"/>
              <a:ext cx="663722" cy="499263"/>
              <a:chOff x="811657" y="5625645"/>
              <a:chExt cx="663722" cy="499263"/>
            </a:xfrm>
          </p:grpSpPr>
          <p:sp>
            <p:nvSpPr>
              <p:cNvPr id="20" name="Rectangle 19">
                <a:extLst>
                  <a:ext uri="{FF2B5EF4-FFF2-40B4-BE49-F238E27FC236}">
                    <a16:creationId xmlns:a16="http://schemas.microsoft.com/office/drawing/2014/main" id="{F498AE88-AC49-F145-9715-959B72CF6511}"/>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297949-287F-7240-A1FD-A908CED901E9}"/>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22" name="TextBox 21">
                <a:extLst>
                  <a:ext uri="{FF2B5EF4-FFF2-40B4-BE49-F238E27FC236}">
                    <a16:creationId xmlns:a16="http://schemas.microsoft.com/office/drawing/2014/main" id="{DCC02124-2E15-4640-AEAE-712C15DAAE4D}"/>
                  </a:ext>
                </a:extLst>
              </p:cNvPr>
              <p:cNvSpPr txBox="1"/>
              <p:nvPr/>
            </p:nvSpPr>
            <p:spPr>
              <a:xfrm>
                <a:off x="811657" y="5917159"/>
                <a:ext cx="663722"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11.2 – 11.4</a:t>
                </a:r>
              </a:p>
            </p:txBody>
          </p:sp>
        </p:grpSp>
      </p:grpSp>
    </p:spTree>
    <p:extLst>
      <p:ext uri="{BB962C8B-B14F-4D97-AF65-F5344CB8AC3E}">
        <p14:creationId xmlns:p14="http://schemas.microsoft.com/office/powerpoint/2010/main" val="346265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0"/>
          <p:cNvSpPr>
            <a:spLocks noGrp="1"/>
          </p:cNvSpPr>
          <p:nvPr>
            <p:ph type="title" idx="4294967295"/>
          </p:nvPr>
        </p:nvSpPr>
        <p:spPr>
          <a:xfrm>
            <a:off x="0" y="150812"/>
            <a:ext cx="12192000" cy="674688"/>
          </a:xfrm>
          <a:prstGeom prst="rect">
            <a:avLst/>
          </a:prstGeom>
          <a:solidFill>
            <a:schemeClr val="bg1"/>
          </a:solidFill>
          <a:ln cap="flat">
            <a:miter lim="800000"/>
          </a:ln>
        </p:spPr>
        <p:txBody>
          <a:bodyPr vert="horz" wrap="square" lIns="91440" tIns="45720" rIns="91440" bIns="45720" anchor="ctr" anchorCtr="0">
            <a:noAutofit/>
          </a:bodyPr>
          <a:lstStyle>
            <a:lvl1pPr marL="0" indent="0" algn="l" defTabSz="914400" rtl="0" eaLnBrk="0" fontAlgn="base" hangingPunct="0">
              <a:lnSpc>
                <a:spcPct val="90000"/>
              </a:lnSpc>
              <a:spcBef>
                <a:spcPct val="0"/>
              </a:spcBef>
              <a:spcAft>
                <a:spcPct val="0"/>
              </a:spcAft>
              <a:buClrTx/>
              <a:buSzTx/>
              <a:buFontTx/>
              <a:buNone/>
              <a:defRPr kumimoji="0" lang="en-US" altLang="en-US" sz="2800" b="0" i="0" u="none" baseline="0">
                <a:solidFill>
                  <a:srgbClr val="7029EC"/>
                </a:solidFill>
                <a:latin typeface="Arial Black" panose="020B0604020202020204" pitchFamily="34" charset="0"/>
                <a:ea typeface="Arial Black" pitchFamily="34" charset="0"/>
              </a:defRPr>
            </a:lvl1pPr>
            <a:lvl2pPr>
              <a:defRPr lang="en-US" altLang="en-US"/>
            </a:lvl2pPr>
            <a:lvl3pPr>
              <a:defRPr lang="en-US" altLang="en-US"/>
            </a:lvl3pPr>
            <a:lvl4pPr>
              <a:defRPr lang="en-US" altLang="en-US"/>
            </a:lvl4pPr>
            <a:lvl5pPr>
              <a:defRPr lang="en-US" altLang="en-US"/>
            </a:lvl5pPr>
          </a:lstStyle>
          <a:p>
            <a:pPr marL="0" lvl="0" indent="0" algn="ctr" defTabSz="457200">
              <a:buClrTx/>
              <a:buFontTx/>
              <a:buNone/>
            </a:pPr>
            <a:r>
              <a:rPr u="none"/>
              <a:t>PRETERM BIRTH</a:t>
            </a:r>
          </a:p>
        </p:txBody>
      </p:sp>
      <p:sp>
        <p:nvSpPr>
          <p:cNvPr id="6147" name="Text Placeholder 11"/>
          <p:cNvSpPr/>
          <p:nvPr/>
        </p:nvSpPr>
        <p:spPr>
          <a:xfrm>
            <a:off x="0" y="825500"/>
            <a:ext cx="12192000" cy="674688"/>
          </a:xfrm>
          <a:prstGeom prst="rect">
            <a:avLst/>
          </a:prstGeom>
          <a:solidFill>
            <a:schemeClr val="bg1"/>
          </a:solidFill>
          <a:ln>
            <a:noFill/>
            <a:miter lim="800000"/>
          </a:ln>
        </p:spPr>
        <p:txBody>
          <a:bodyPr anchor="ctr" anchorCtr="0">
            <a:noAutofit/>
          </a:bodyPr>
          <a:lstStyle>
            <a:defPPr algn="l" rtl="0" eaLnBrk="0" hangingPunct="0">
              <a:defRPr kumimoji="0" lang="en-US" altLang="en-US"/>
            </a:defPPr>
            <a:lvl1pPr marL="0" indent="0" algn="l" defTabSz="914400" rtl="0" eaLnBrk="0" fontAlgn="base" latinLnBrk="1" hangingPunct="0">
              <a:lnSpc>
                <a:spcPct val="100000"/>
              </a:lnSpc>
              <a:spcBef>
                <a:spcPct val="0"/>
              </a:spcBef>
              <a:spcAft>
                <a:spcPct val="0"/>
              </a:spcAft>
              <a:buClrTx/>
              <a:buSzTx/>
              <a:buFontTx/>
              <a:buNone/>
              <a:defRPr kumimoji="0" lang="en-US" altLang="en-US" sz="1800" b="0" i="0" u="none" kern="1200" baseline="0">
                <a:solidFill>
                  <a:schemeClr val="tx1"/>
                </a:solidFill>
                <a:latin typeface="Arial Black" panose="020B0604020202020204" pitchFamily="34" charset="0"/>
                <a:ea typeface="Arial"/>
                <a:cs typeface="Arial"/>
              </a:defRPr>
            </a:lvl1pPr>
            <a:lvl2pPr marL="457200" indent="0" algn="l" defTabSz="914400" rtl="0" eaLnBrk="0" fontAlgn="base" latinLnBrk="1" hangingPunct="0">
              <a:lnSpc>
                <a:spcPct val="100000"/>
              </a:lnSpc>
              <a:spcBef>
                <a:spcPct val="0"/>
              </a:spcBef>
              <a:spcAft>
                <a:spcPct val="0"/>
              </a:spcAft>
              <a:buClrTx/>
              <a:buSzTx/>
              <a:buFontTx/>
              <a:buNone/>
              <a:defRPr kumimoji="0" lang="en-US" altLang="en-US" sz="1800" b="0" i="0" u="none" kern="1200" baseline="0">
                <a:solidFill>
                  <a:schemeClr val="tx1"/>
                </a:solidFill>
                <a:latin typeface="Arial Black" panose="020B0604020202020204" pitchFamily="34" charset="0"/>
                <a:ea typeface="Arial"/>
                <a:cs typeface="Arial"/>
              </a:defRPr>
            </a:lvl2pPr>
            <a:lvl3pPr marL="914400" indent="0" algn="l" defTabSz="914400" rtl="0" eaLnBrk="0" fontAlgn="base" latinLnBrk="1" hangingPunct="0">
              <a:lnSpc>
                <a:spcPct val="100000"/>
              </a:lnSpc>
              <a:spcBef>
                <a:spcPct val="0"/>
              </a:spcBef>
              <a:spcAft>
                <a:spcPct val="0"/>
              </a:spcAft>
              <a:buClrTx/>
              <a:buSzTx/>
              <a:buFontTx/>
              <a:buNone/>
              <a:defRPr kumimoji="0" lang="en-US" altLang="en-US" sz="1800" b="0" i="0" u="none" kern="1200" baseline="0">
                <a:solidFill>
                  <a:schemeClr val="tx1"/>
                </a:solidFill>
                <a:latin typeface="Arial Black" panose="020B0604020202020204" pitchFamily="34" charset="0"/>
                <a:ea typeface="Arial"/>
                <a:cs typeface="Arial"/>
              </a:defRPr>
            </a:lvl3pPr>
            <a:lvl4pPr marL="1371600" indent="0" algn="l" defTabSz="914400" rtl="0" eaLnBrk="0" fontAlgn="base" latinLnBrk="1" hangingPunct="0">
              <a:lnSpc>
                <a:spcPct val="100000"/>
              </a:lnSpc>
              <a:spcBef>
                <a:spcPct val="0"/>
              </a:spcBef>
              <a:spcAft>
                <a:spcPct val="0"/>
              </a:spcAft>
              <a:buClrTx/>
              <a:buSzTx/>
              <a:buFontTx/>
              <a:buNone/>
              <a:defRPr kumimoji="0" lang="en-US" altLang="en-US" sz="1800" b="0" i="0" u="none" kern="1200" baseline="0">
                <a:solidFill>
                  <a:schemeClr val="tx1"/>
                </a:solidFill>
                <a:latin typeface="Arial Black" panose="020B0604020202020204" pitchFamily="34" charset="0"/>
                <a:ea typeface="Arial"/>
                <a:cs typeface="Arial"/>
              </a:defRPr>
            </a:lvl4pPr>
            <a:lvl5pPr marL="1828800" indent="0" algn="l" defTabSz="914400" rtl="0" eaLnBrk="0" fontAlgn="base" latinLnBrk="1" hangingPunct="0">
              <a:lnSpc>
                <a:spcPct val="100000"/>
              </a:lnSpc>
              <a:spcBef>
                <a:spcPct val="0"/>
              </a:spcBef>
              <a:spcAft>
                <a:spcPct val="0"/>
              </a:spcAft>
              <a:buClrTx/>
              <a:buSzTx/>
              <a:buFontTx/>
              <a:buNone/>
              <a:defRPr kumimoji="0" lang="en-US" altLang="en-US" sz="1800" b="0" i="0" u="none" kern="1200" baseline="0">
                <a:solidFill>
                  <a:schemeClr val="tx1"/>
                </a:solidFill>
                <a:latin typeface="Arial Black" panose="020B0604020202020204" pitchFamily="34" charset="0"/>
                <a:ea typeface="Arial"/>
                <a:cs typeface="Arial"/>
              </a:defRPr>
            </a:lvl5pPr>
            <a:lvl6pPr marL="0" algn="l" defTabSz="914400" rtl="0" eaLnBrk="0" latinLnBrk="1" hangingPunct="0">
              <a:defRPr kumimoji="0" lang="en-US" altLang="en-US" sz="1800" kern="1200">
                <a:solidFill>
                  <a:schemeClr val="phClr"/>
                </a:solidFill>
                <a:latin typeface="Arial"/>
                <a:ea typeface="Arial"/>
                <a:cs typeface="Arial"/>
              </a:defRPr>
            </a:lvl6pPr>
            <a:lvl7pPr marL="0" algn="l" defTabSz="914400" rtl="0" eaLnBrk="0" latinLnBrk="1" hangingPunct="0">
              <a:defRPr kumimoji="0" lang="en-US" altLang="en-US" sz="1800" kern="1200">
                <a:solidFill>
                  <a:schemeClr val="phClr"/>
                </a:solidFill>
                <a:latin typeface="Arial"/>
                <a:ea typeface="Arial"/>
                <a:cs typeface="Arial"/>
              </a:defRPr>
            </a:lvl7pPr>
            <a:lvl8pPr marL="0" algn="l" defTabSz="914400" rtl="0" eaLnBrk="0" latinLnBrk="1" hangingPunct="0">
              <a:defRPr kumimoji="0" lang="en-US" altLang="en-US" sz="1800" kern="1200">
                <a:solidFill>
                  <a:schemeClr val="phClr"/>
                </a:solidFill>
                <a:latin typeface="Arial"/>
                <a:ea typeface="Arial"/>
                <a:cs typeface="Arial"/>
              </a:defRPr>
            </a:lvl8pPr>
          </a:lstStyle>
          <a:p>
            <a:pPr marL="0" lvl="0" indent="0" algn="ctr" defTabSz="457200">
              <a:buClrTx/>
              <a:buFontTx/>
              <a:buNone/>
            </a:pPr>
            <a:r>
              <a:rPr u="none"/>
              <a:t>OHIO, 2015-2018 AVERAGE</a:t>
            </a:r>
          </a:p>
        </p:txBody>
      </p:sp>
      <p:sp>
        <p:nvSpPr>
          <p:cNvPr id="6148" name="Footer Placeholder 10"/>
          <p:cNvSpPr/>
          <p:nvPr/>
        </p:nvSpPr>
        <p:spPr>
          <a:xfrm>
            <a:off x="1811338" y="6275388"/>
            <a:ext cx="8686800" cy="466725"/>
          </a:xfrm>
          <a:prstGeom prst="rect">
            <a:avLst/>
          </a:prstGeom>
          <a:noFill/>
          <a:ln>
            <a:noFill/>
            <a:miter lim="800000"/>
          </a:ln>
        </p:spPr>
        <p:txBody>
          <a:bodyPr wrap="square" anchor="ctr" anchorCtr="0">
            <a:noAutofit/>
          </a:bodyPr>
          <a:lstStyle>
            <a:defPPr algn="l" rtl="0" eaLnBrk="0" hangingPunct="0">
              <a:defRPr kumimoji="0" lang="en-US" altLang="en-US"/>
            </a:defPPr>
            <a:lvl1pPr marL="0" indent="0" algn="l" defTabSz="914400" rtl="0" eaLnBrk="0" fontAlgn="base" latinLnBrk="1" hangingPunct="0">
              <a:lnSpc>
                <a:spcPct val="90000"/>
              </a:lnSpc>
              <a:spcBef>
                <a:spcPts val="1000"/>
              </a:spcBef>
              <a:spcAft>
                <a:spcPct val="0"/>
              </a:spcAft>
              <a:buClrTx/>
              <a:buSzTx/>
              <a:buFont typeface="Arial"/>
              <a:buNone/>
              <a:defRPr kumimoji="0" lang="en-US" altLang="en-US" sz="1800" b="0" i="0" u="none" kern="1200" baseline="0">
                <a:solidFill>
                  <a:srgbClr val="000000"/>
                </a:solidFill>
                <a:latin typeface="Arial"/>
                <a:ea typeface="Arial"/>
                <a:cs typeface="Arial"/>
              </a:defRPr>
            </a:lvl1pPr>
            <a:lvl2pPr marL="685800" indent="-228600" algn="l" defTabSz="914400" rtl="0" eaLnBrk="0" fontAlgn="base" latinLnBrk="1" hangingPunct="0">
              <a:lnSpc>
                <a:spcPct val="90000"/>
              </a:lnSpc>
              <a:spcBef>
                <a:spcPts val="500"/>
              </a:spcBef>
              <a:spcAft>
                <a:spcPct val="0"/>
              </a:spcAft>
              <a:buClrTx/>
              <a:buSzTx/>
              <a:buFont typeface="Arial"/>
              <a:buChar char="•"/>
              <a:defRPr kumimoji="0" lang="en-US" altLang="en-US" sz="1800" b="0" i="0" u="none" kern="1200" baseline="0">
                <a:solidFill>
                  <a:srgbClr val="000000"/>
                </a:solidFill>
                <a:latin typeface="Arial"/>
                <a:ea typeface="Arial"/>
                <a:cs typeface="Arial"/>
              </a:defRPr>
            </a:lvl2pPr>
            <a:lvl3pPr marL="1143000" indent="-228600" algn="l" defTabSz="914400" rtl="0" eaLnBrk="0" fontAlgn="base" latinLnBrk="1" hangingPunct="0">
              <a:lnSpc>
                <a:spcPct val="90000"/>
              </a:lnSpc>
              <a:spcBef>
                <a:spcPts val="500"/>
              </a:spcBef>
              <a:spcAft>
                <a:spcPct val="0"/>
              </a:spcAft>
              <a:buClrTx/>
              <a:buSzTx/>
              <a:buFont typeface="Arial"/>
              <a:buChar char="•"/>
              <a:defRPr kumimoji="0" lang="en-US" altLang="en-US" sz="1600" b="0" i="0" u="none" kern="1200" baseline="0">
                <a:solidFill>
                  <a:srgbClr val="000000"/>
                </a:solidFill>
                <a:latin typeface="Arial Black" panose="020B0604020202020204" pitchFamily="34" charset="0"/>
                <a:ea typeface="Arial"/>
                <a:cs typeface="Arial"/>
              </a:defRPr>
            </a:lvl3pPr>
            <a:lvl4pPr marL="1714500" indent="-342900" algn="l" defTabSz="914400" rtl="0" eaLnBrk="0" fontAlgn="base" latinLnBrk="1" hangingPunct="0">
              <a:lnSpc>
                <a:spcPct val="90000"/>
              </a:lnSpc>
              <a:spcBef>
                <a:spcPts val="500"/>
              </a:spcBef>
              <a:spcAft>
                <a:spcPct val="0"/>
              </a:spcAft>
              <a:buClrTx/>
              <a:buSzTx/>
              <a:buFont typeface="Calibri Light" pitchFamily="34" charset="0"/>
              <a:buAutoNum type="arabicPeriod"/>
              <a:defRPr kumimoji="0" lang="en-US" altLang="en-US" sz="1600" b="0" i="0" u="none" kern="1200" baseline="0">
                <a:solidFill>
                  <a:srgbClr val="000000"/>
                </a:solidFill>
                <a:latin typeface="Arial Black" panose="020B0604020202020204" pitchFamily="34" charset="0"/>
                <a:ea typeface="Arial"/>
                <a:cs typeface="Arial"/>
              </a:defRPr>
            </a:lvl4pPr>
            <a:lvl5pPr marL="2057400" indent="-228600" algn="l" defTabSz="914400" rtl="0" eaLnBrk="0" fontAlgn="base" latinLnBrk="1" hangingPunct="0">
              <a:lnSpc>
                <a:spcPct val="90000"/>
              </a:lnSpc>
              <a:spcBef>
                <a:spcPts val="500"/>
              </a:spcBef>
              <a:spcAft>
                <a:spcPct val="0"/>
              </a:spcAft>
              <a:buClrTx/>
              <a:buSzTx/>
              <a:buFont typeface="Arial"/>
              <a:buChar char="•"/>
              <a:defRPr kumimoji="0" lang="en-US" altLang="en-US" sz="1800" b="0" i="0" u="none" kern="1200" baseline="0">
                <a:solidFill>
                  <a:schemeClr val="tx1"/>
                </a:solidFill>
                <a:latin typeface="Arial Black" panose="020B0604020202020204" pitchFamily="34" charset="0"/>
                <a:ea typeface="Arial"/>
                <a:cs typeface="Arial"/>
              </a:defRPr>
            </a:lvl5pPr>
            <a:lvl6pPr marL="0" algn="l" defTabSz="914400" rtl="0" eaLnBrk="0" latinLnBrk="1" hangingPunct="0">
              <a:defRPr kumimoji="0" lang="en-US" altLang="en-US" sz="1800" kern="1200">
                <a:solidFill>
                  <a:schemeClr val="phClr"/>
                </a:solidFill>
                <a:latin typeface="Arial"/>
                <a:ea typeface="Arial"/>
                <a:cs typeface="Arial"/>
              </a:defRPr>
            </a:lvl6pPr>
            <a:lvl7pPr marL="0" algn="l" defTabSz="914400" rtl="0" eaLnBrk="0" latinLnBrk="1" hangingPunct="0">
              <a:defRPr kumimoji="0" lang="en-US" altLang="en-US" sz="1800" kern="1200">
                <a:solidFill>
                  <a:schemeClr val="phClr"/>
                </a:solidFill>
                <a:latin typeface="Arial"/>
                <a:ea typeface="Arial"/>
                <a:cs typeface="Arial"/>
              </a:defRPr>
            </a:lvl7pPr>
            <a:lvl8pPr marL="0" algn="l" defTabSz="914400" rtl="0" eaLnBrk="0" latinLnBrk="1" hangingPunct="0">
              <a:defRPr kumimoji="0" lang="en-US" altLang="en-US" sz="1800" kern="1200">
                <a:solidFill>
                  <a:schemeClr val="phClr"/>
                </a:solidFill>
                <a:latin typeface="Arial"/>
                <a:ea typeface="Arial"/>
                <a:cs typeface="Arial"/>
              </a:defRPr>
            </a:lvl8pPr>
          </a:lstStyle>
          <a:p>
            <a:pPr marL="0" lvl="0" indent="0">
              <a:buClrTx/>
              <a:buFont typeface="Arial"/>
              <a:buNone/>
            </a:pPr>
            <a:r>
              <a:rPr sz="900" u="none">
                <a:solidFill>
                  <a:srgbClr val="92929B"/>
                </a:solidFill>
              </a:rPr>
              <a:t>Preterm is less than 37 weeks of pregnancy. 
Source: National Center for Health Statistics, final natality data. Retrieved October 29, 2020, from www.marchofdimes.org/peristats.</a:t>
            </a:r>
          </a:p>
        </p:txBody>
      </p:sp>
      <p:sp>
        <p:nvSpPr>
          <p:cNvPr id="6149" name="txtMODURL"/>
          <p:cNvSpPr/>
          <p:nvPr/>
        </p:nvSpPr>
        <p:spPr>
          <a:xfrm>
            <a:off x="9551988" y="6416675"/>
            <a:ext cx="2511425" cy="244475"/>
          </a:xfrm>
          <a:prstGeom prst="rect">
            <a:avLst/>
          </a:prstGeom>
          <a:noFill/>
          <a:ln>
            <a:noFill/>
            <a:miter lim="800000"/>
          </a:ln>
        </p:spPr>
        <p:txBody>
          <a:bodyPr anchor="ctr" anchorCtr="0">
            <a:spAutoFit/>
          </a:bodyPr>
          <a:lstStyle>
            <a:defPPr algn="l" rtl="0" eaLnBrk="0" hangingPunct="0">
              <a:defRPr kumimoji="0" lang="en-US" altLang="en-US"/>
            </a:defPPr>
            <a:lvl1pPr marL="0" indent="0" algn="l" defTabSz="914400" rtl="0" eaLnBrk="0" fontAlgn="base" latinLnBrk="1" hangingPunct="0">
              <a:lnSpc>
                <a:spcPct val="90000"/>
              </a:lnSpc>
              <a:spcBef>
                <a:spcPts val="1000"/>
              </a:spcBef>
              <a:spcAft>
                <a:spcPct val="0"/>
              </a:spcAft>
              <a:buClrTx/>
              <a:buSzTx/>
              <a:buFont typeface="Arial"/>
              <a:buNone/>
              <a:defRPr kumimoji="0" lang="en-US" altLang="en-US" sz="1800" b="0" i="0" u="none" kern="1200" baseline="0">
                <a:solidFill>
                  <a:srgbClr val="000000"/>
                </a:solidFill>
                <a:latin typeface="Arial"/>
                <a:ea typeface="Arial"/>
                <a:cs typeface="Arial"/>
              </a:defRPr>
            </a:lvl1pPr>
            <a:lvl2pPr marL="685800" indent="-228600" algn="l" defTabSz="914400" rtl="0" eaLnBrk="0" fontAlgn="base" latinLnBrk="1" hangingPunct="0">
              <a:lnSpc>
                <a:spcPct val="90000"/>
              </a:lnSpc>
              <a:spcBef>
                <a:spcPts val="500"/>
              </a:spcBef>
              <a:spcAft>
                <a:spcPct val="0"/>
              </a:spcAft>
              <a:buClrTx/>
              <a:buSzTx/>
              <a:buFont typeface="Arial"/>
              <a:buChar char="•"/>
              <a:defRPr kumimoji="0" lang="en-US" altLang="en-US" sz="1800" b="0" i="0" u="none" kern="1200" baseline="0">
                <a:solidFill>
                  <a:srgbClr val="000000"/>
                </a:solidFill>
                <a:latin typeface="Arial"/>
                <a:ea typeface="Arial"/>
                <a:cs typeface="Arial"/>
              </a:defRPr>
            </a:lvl2pPr>
            <a:lvl3pPr marL="1143000" indent="-228600" algn="l" defTabSz="914400" rtl="0" eaLnBrk="0" fontAlgn="base" latinLnBrk="1" hangingPunct="0">
              <a:lnSpc>
                <a:spcPct val="90000"/>
              </a:lnSpc>
              <a:spcBef>
                <a:spcPts val="500"/>
              </a:spcBef>
              <a:spcAft>
                <a:spcPct val="0"/>
              </a:spcAft>
              <a:buClrTx/>
              <a:buSzTx/>
              <a:buFont typeface="Arial"/>
              <a:buChar char="•"/>
              <a:defRPr kumimoji="0" lang="en-US" altLang="en-US" sz="1600" b="0" i="0" u="none" kern="1200" baseline="0">
                <a:solidFill>
                  <a:srgbClr val="000000"/>
                </a:solidFill>
                <a:latin typeface="Arial Black" panose="020B0604020202020204" pitchFamily="34" charset="0"/>
                <a:ea typeface="Arial"/>
                <a:cs typeface="Arial"/>
              </a:defRPr>
            </a:lvl3pPr>
            <a:lvl4pPr marL="1714500" indent="-342900" algn="l" defTabSz="914400" rtl="0" eaLnBrk="0" fontAlgn="base" latinLnBrk="1" hangingPunct="0">
              <a:lnSpc>
                <a:spcPct val="90000"/>
              </a:lnSpc>
              <a:spcBef>
                <a:spcPts val="500"/>
              </a:spcBef>
              <a:spcAft>
                <a:spcPct val="0"/>
              </a:spcAft>
              <a:buClrTx/>
              <a:buSzTx/>
              <a:buFont typeface="Calibri Light" pitchFamily="34" charset="0"/>
              <a:buAutoNum type="arabicPeriod"/>
              <a:defRPr kumimoji="0" lang="en-US" altLang="en-US" sz="1600" b="0" i="0" u="none" kern="1200" baseline="0">
                <a:solidFill>
                  <a:srgbClr val="000000"/>
                </a:solidFill>
                <a:latin typeface="Arial Black" panose="020B0604020202020204" pitchFamily="34" charset="0"/>
                <a:ea typeface="Arial"/>
                <a:cs typeface="Arial"/>
              </a:defRPr>
            </a:lvl4pPr>
            <a:lvl5pPr marL="2057400" indent="-228600" algn="l" defTabSz="914400" rtl="0" eaLnBrk="0" fontAlgn="base" latinLnBrk="1" hangingPunct="0">
              <a:lnSpc>
                <a:spcPct val="90000"/>
              </a:lnSpc>
              <a:spcBef>
                <a:spcPts val="500"/>
              </a:spcBef>
              <a:spcAft>
                <a:spcPct val="0"/>
              </a:spcAft>
              <a:buClrTx/>
              <a:buSzTx/>
              <a:buFont typeface="Arial"/>
              <a:buChar char="•"/>
              <a:defRPr kumimoji="0" lang="en-US" altLang="en-US" sz="1800" b="0" i="0" u="none" kern="1200" baseline="0">
                <a:solidFill>
                  <a:schemeClr val="tx1"/>
                </a:solidFill>
                <a:latin typeface="Arial Black" panose="020B0604020202020204" pitchFamily="34" charset="0"/>
                <a:ea typeface="Arial"/>
                <a:cs typeface="Arial"/>
              </a:defRPr>
            </a:lvl5pPr>
            <a:lvl6pPr marL="0" algn="l" defTabSz="914400" rtl="0" eaLnBrk="0" latinLnBrk="1" hangingPunct="0">
              <a:defRPr kumimoji="0" lang="en-US" altLang="en-US" sz="1800" kern="1200">
                <a:solidFill>
                  <a:schemeClr val="phClr"/>
                </a:solidFill>
                <a:latin typeface="Arial"/>
                <a:ea typeface="Arial"/>
                <a:cs typeface="Arial"/>
              </a:defRPr>
            </a:lvl6pPr>
            <a:lvl7pPr marL="0" algn="l" defTabSz="914400" rtl="0" eaLnBrk="0" latinLnBrk="1" hangingPunct="0">
              <a:defRPr kumimoji="0" lang="en-US" altLang="en-US" sz="1800" kern="1200">
                <a:solidFill>
                  <a:schemeClr val="phClr"/>
                </a:solidFill>
                <a:latin typeface="Arial"/>
                <a:ea typeface="Arial"/>
                <a:cs typeface="Arial"/>
              </a:defRPr>
            </a:lvl7pPr>
            <a:lvl8pPr marL="0" algn="l" defTabSz="914400" rtl="0" eaLnBrk="0" latinLnBrk="1" hangingPunct="0">
              <a:defRPr kumimoji="0" lang="en-US" altLang="en-US" sz="1800" kern="1200">
                <a:solidFill>
                  <a:schemeClr val="phClr"/>
                </a:solidFill>
                <a:latin typeface="Arial"/>
                <a:ea typeface="Arial"/>
                <a:cs typeface="Arial"/>
              </a:defRPr>
            </a:lvl8pPr>
          </a:lstStyle>
          <a:p>
            <a:pPr marL="0" lvl="0" indent="0" algn="r" eaLnBrk="1" hangingPunct="1">
              <a:lnSpc>
                <a:spcPct val="100000"/>
              </a:lnSpc>
              <a:spcBef>
                <a:spcPct val="0"/>
              </a:spcBef>
              <a:buClrTx/>
              <a:buFontTx/>
              <a:buNone/>
            </a:pPr>
            <a:r>
              <a:rPr sz="1000" u="none">
                <a:solidFill>
                  <a:srgbClr val="7029EC"/>
                </a:solidFill>
                <a:ea typeface="Graphik"/>
              </a:rPr>
              <a:t>MARCHOFDIMES.ORG/REPORTCARD</a:t>
            </a:r>
          </a:p>
        </p:txBody>
      </p:sp>
      <p:pic>
        <p:nvPicPr>
          <p:cNvPr id="6151" name="Picture 6150"/>
          <p:cNvPicPr/>
          <p:nvPr/>
        </p:nvPicPr>
        <p:blipFill>
          <a:blip r:embed="rId2"/>
          <a:stretch>
            <a:fillRect/>
          </a:stretch>
        </p:blipFill>
        <p:spPr>
          <a:xfrm>
            <a:off x="3201988" y="1641475"/>
            <a:ext cx="6350000" cy="4230688"/>
          </a:xfrm>
          <a:prstGeom prst="rect">
            <a:avLst/>
          </a:prstGeom>
          <a:noFill/>
          <a:ln>
            <a:miter lim="800000"/>
          </a:ln>
        </p:spPr>
      </p:pic>
    </p:spTree>
    <p:extLst>
      <p:ext uri="{BB962C8B-B14F-4D97-AF65-F5344CB8AC3E}">
        <p14:creationId xmlns:p14="http://schemas.microsoft.com/office/powerpoint/2010/main" val="666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xtMODURL"/>
          <p:cNvSpPr txBox="1"/>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sp>
        <p:nvSpPr>
          <p:cNvPr id="28" name="txtHeader">
            <a:extLst>
              <a:ext uri="{FF2B5EF4-FFF2-40B4-BE49-F238E27FC236}">
                <a16:creationId xmlns:a16="http://schemas.microsoft.com/office/drawing/2014/main" id="{14C6AB8F-D2A0-3C47-9626-FCB8ED7BD0FE}"/>
              </a:ext>
            </a:extLst>
          </p:cNvPr>
          <p:cNvSpPr txBox="1"/>
          <p:nvPr/>
        </p:nvSpPr>
        <p:spPr>
          <a:xfrm>
            <a:off x="0" y="178515"/>
            <a:ext cx="12192000" cy="674781"/>
          </a:xfrm>
          <a:prstGeom prst="rect">
            <a:avLst/>
          </a:prstGeom>
          <a:solidFill>
            <a:schemeClr val="bg1"/>
          </a:solidFill>
          <a:ln w="9525" cap="flat" cmpd="sng" algn="ctr">
            <a:noFill/>
            <a:prstDash val="solid"/>
          </a:ln>
          <a:effectLst/>
        </p:spPr>
        <p:txBody>
          <a:bodyPr vert="horz" lIns="91440" tIns="45720" rIns="91440" bIns="45720" rtlCol="0" anchor="ctr">
            <a:normAutofit/>
          </a:bodyPr>
          <a:lstStyle>
            <a:lvl1pPr algn="l" defTabSz="914400" rtl="0" eaLnBrk="1" latinLnBrk="0" hangingPunct="1">
              <a:lnSpc>
                <a:spcPct val="80000"/>
              </a:lnSpc>
              <a:spcBef>
                <a:spcPct val="0"/>
              </a:spcBef>
              <a:buNone/>
              <a:defRPr sz="3600" b="1" i="0" kern="1200" cap="all" baseline="0">
                <a:solidFill>
                  <a:srgbClr val="7029EC"/>
                </a:solidFill>
                <a:latin typeface="Arial Black" charset="0"/>
                <a:ea typeface="Arial Black"/>
                <a:cs typeface="Arial Black" charset="0"/>
              </a:defRPr>
            </a:lvl1pPr>
          </a:lstStyle>
          <a:p>
            <a:pPr algn="ctr" defTabSz="457200" eaLnBrk="0" fontAlgn="base" hangingPunct="0">
              <a:spcAft>
                <a:spcPct val="0"/>
              </a:spcAft>
            </a:pPr>
            <a:r>
              <a:rPr lang="en-US" b="0">
                <a:solidFill>
                  <a:schemeClr val="tx1"/>
                </a:solidFill>
                <a:latin typeface="Arial Black" panose="020B0604020202020204" pitchFamily="34" charset="0"/>
                <a:cs typeface="Arial" panose="020B0604020202020204" pitchFamily="34" charset="0"/>
              </a:rPr>
              <a:t>2020 MARCH OF DIMES REPORT CARD</a:t>
            </a:r>
            <a:endParaRPr lang="en-US" b="0" kern="0">
              <a:solidFill>
                <a:schemeClr val="tx1"/>
              </a:solidFill>
              <a:latin typeface="Arial Black" panose="020B0604020202020204" pitchFamily="34" charset="0"/>
              <a:cs typeface="Arial" panose="020B0604020202020204" pitchFamily="34" charset="0"/>
            </a:endParaRPr>
          </a:p>
        </p:txBody>
      </p:sp>
      <p:pic>
        <p:nvPicPr>
          <p:cNvPr id="14" name="Picture 13" descr="A picture containing clock, light, drawing&#10;&#10;Description automatically generated">
            <a:extLst>
              <a:ext uri="{FF2B5EF4-FFF2-40B4-BE49-F238E27FC236}">
                <a16:creationId xmlns:a16="http://schemas.microsoft.com/office/drawing/2014/main" id="{F5250E5C-23C6-2C4A-A99E-CC7B822493DD}"/>
              </a:ext>
            </a:extLst>
          </p:cNvPr>
          <p:cNvPicPr>
            <a:picLocks noChangeAspect="1"/>
          </p:cNvPicPr>
          <p:nvPr/>
        </p:nvPicPr>
        <p:blipFill>
          <a:blip r:embed="rId2"/>
          <a:stretch>
            <a:fillRect/>
          </a:stretch>
        </p:blipFill>
        <p:spPr>
          <a:xfrm flipV="1">
            <a:off x="8113996" y="5485121"/>
            <a:ext cx="199436" cy="187226"/>
          </a:xfrm>
          <a:prstGeom prst="rect">
            <a:avLst/>
          </a:prstGeom>
        </p:spPr>
      </p:pic>
      <p:pic>
        <p:nvPicPr>
          <p:cNvPr id="16" name="Picture 15" descr="A picture containing drawing, clock&#10;&#10;Description automatically generated">
            <a:extLst>
              <a:ext uri="{FF2B5EF4-FFF2-40B4-BE49-F238E27FC236}">
                <a16:creationId xmlns:a16="http://schemas.microsoft.com/office/drawing/2014/main" id="{3B419514-48BB-5644-8397-B27D2F442D64}"/>
              </a:ext>
            </a:extLst>
          </p:cNvPr>
          <p:cNvPicPr>
            <a:picLocks noChangeAspect="1"/>
          </p:cNvPicPr>
          <p:nvPr/>
        </p:nvPicPr>
        <p:blipFill>
          <a:blip r:embed="rId3"/>
          <a:stretch>
            <a:fillRect/>
          </a:stretch>
        </p:blipFill>
        <p:spPr>
          <a:xfrm flipV="1">
            <a:off x="8113996" y="5171345"/>
            <a:ext cx="199436" cy="187226"/>
          </a:xfrm>
          <a:prstGeom prst="rect">
            <a:avLst/>
          </a:prstGeom>
        </p:spPr>
      </p:pic>
      <p:pic>
        <p:nvPicPr>
          <p:cNvPr id="17" name="Picture 16" descr="A picture containing drawing, clock&#10;&#10;Description automatically generated">
            <a:extLst>
              <a:ext uri="{FF2B5EF4-FFF2-40B4-BE49-F238E27FC236}">
                <a16:creationId xmlns:a16="http://schemas.microsoft.com/office/drawing/2014/main" id="{B30ED517-A5D4-914F-9910-73D76DB37E9E}"/>
              </a:ext>
            </a:extLst>
          </p:cNvPr>
          <p:cNvPicPr>
            <a:picLocks noChangeAspect="1"/>
          </p:cNvPicPr>
          <p:nvPr/>
        </p:nvPicPr>
        <p:blipFill>
          <a:blip r:embed="rId4"/>
          <a:stretch>
            <a:fillRect/>
          </a:stretch>
        </p:blipFill>
        <p:spPr>
          <a:xfrm>
            <a:off x="8113996" y="4859507"/>
            <a:ext cx="231997" cy="187226"/>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DF0E9DDC-2C7B-E84E-A04F-8DD5452A30CC}"/>
              </a:ext>
            </a:extLst>
          </p:cNvPr>
          <p:cNvPicPr>
            <a:picLocks noChangeAspect="1"/>
          </p:cNvPicPr>
          <p:nvPr/>
        </p:nvPicPr>
        <p:blipFill>
          <a:blip r:embed="rId5"/>
          <a:stretch>
            <a:fillRect/>
          </a:stretch>
        </p:blipFill>
        <p:spPr>
          <a:xfrm>
            <a:off x="8109661" y="4454438"/>
            <a:ext cx="249634" cy="199176"/>
          </a:xfrm>
          <a:prstGeom prst="rect">
            <a:avLst/>
          </a:prstGeom>
        </p:spPr>
      </p:pic>
      <p:pic>
        <p:nvPicPr>
          <p:cNvPr id="20" name="Picture 19" descr="A close up of a sign&#10;&#10;Description automatically generated">
            <a:extLst>
              <a:ext uri="{FF2B5EF4-FFF2-40B4-BE49-F238E27FC236}">
                <a16:creationId xmlns:a16="http://schemas.microsoft.com/office/drawing/2014/main" id="{DEA05065-B324-E742-BD90-23362F1C7BCB}"/>
              </a:ext>
            </a:extLst>
          </p:cNvPr>
          <p:cNvPicPr>
            <a:picLocks noChangeAspect="1"/>
          </p:cNvPicPr>
          <p:nvPr/>
        </p:nvPicPr>
        <p:blipFill>
          <a:blip r:embed="rId6"/>
          <a:stretch>
            <a:fillRect/>
          </a:stretch>
        </p:blipFill>
        <p:spPr>
          <a:xfrm>
            <a:off x="8122664" y="4026899"/>
            <a:ext cx="231997" cy="187226"/>
          </a:xfrm>
          <a:prstGeom prst="rect">
            <a:avLst/>
          </a:prstGeom>
        </p:spPr>
      </p:pic>
      <p:sp>
        <p:nvSpPr>
          <p:cNvPr id="21" name="Legend">
            <a:extLst>
              <a:ext uri="{FF2B5EF4-FFF2-40B4-BE49-F238E27FC236}">
                <a16:creationId xmlns:a16="http://schemas.microsoft.com/office/drawing/2014/main" id="{EDE93FC7-5B77-5547-A254-DC502795CCFD}"/>
              </a:ext>
            </a:extLst>
          </p:cNvPr>
          <p:cNvSpPr/>
          <p:nvPr/>
        </p:nvSpPr>
        <p:spPr>
          <a:xfrm>
            <a:off x="8452041" y="3971358"/>
            <a:ext cx="2377368" cy="1906929"/>
          </a:xfrm>
          <a:prstGeom prst="rect">
            <a:avLst/>
          </a:prstGeom>
        </p:spPr>
        <p:txBody>
          <a:bodyPr wrap="square" lIns="0" rIns="0" anchor="t" anchorCtr="0">
            <a:noAutofit/>
          </a:bodyPr>
          <a:lstStyle/>
          <a:p>
            <a:pPr>
              <a:spcAft>
                <a:spcPts val="800"/>
              </a:spcAft>
            </a:pPr>
            <a:r>
              <a:rPr lang="en-US" sz="1000">
                <a:solidFill>
                  <a:srgbClr val="000000"/>
                </a:solidFill>
                <a:latin typeface="Arial" panose="020B0604020202020204" pitchFamily="34" charset="0"/>
                <a:cs typeface="Arial" panose="020B0604020202020204" pitchFamily="34" charset="0"/>
              </a:rPr>
              <a:t>State has or is developing the indicated organization/policy</a:t>
            </a:r>
          </a:p>
          <a:p>
            <a:pPr>
              <a:spcAft>
                <a:spcPts val="800"/>
              </a:spcAft>
            </a:pPr>
            <a:r>
              <a:rPr lang="en-US" sz="1000">
                <a:solidFill>
                  <a:srgbClr val="000000"/>
                </a:solidFill>
                <a:latin typeface="Arial" panose="020B0604020202020204" pitchFamily="34" charset="0"/>
                <a:cs typeface="Arial" panose="020B0604020202020204" pitchFamily="34" charset="0"/>
              </a:rPr>
              <a:t>State has the indicated organization and is CDC funded</a:t>
            </a:r>
          </a:p>
          <a:p>
            <a:pPr>
              <a:spcAft>
                <a:spcPts val="800"/>
              </a:spcAft>
            </a:pPr>
            <a:r>
              <a:rPr lang="en-US" sz="1000">
                <a:solidFill>
                  <a:srgbClr val="000000"/>
                </a:solidFill>
                <a:latin typeface="Arial" panose="020B0604020202020204" pitchFamily="34" charset="0"/>
                <a:cs typeface="Arial" panose="020B0604020202020204" pitchFamily="34" charset="0"/>
              </a:rPr>
              <a:t>State does not have or is not developing the indicated organization/policy</a:t>
            </a:r>
          </a:p>
          <a:p>
            <a:pPr>
              <a:spcAft>
                <a:spcPts val="800"/>
              </a:spcAft>
            </a:pPr>
            <a:r>
              <a:rPr lang="en-US" sz="1000">
                <a:solidFill>
                  <a:srgbClr val="000000"/>
                </a:solidFill>
                <a:latin typeface="Arial" panose="020B0604020202020204" pitchFamily="34" charset="0"/>
                <a:cs typeface="Arial" panose="020B0604020202020204" pitchFamily="34" charset="0"/>
              </a:rPr>
              <a:t>State is above estimated U.S. cost</a:t>
            </a:r>
          </a:p>
          <a:p>
            <a:pPr>
              <a:spcAft>
                <a:spcPts val="800"/>
              </a:spcAft>
            </a:pPr>
            <a:r>
              <a:rPr lang="en-US" sz="1000">
                <a:solidFill>
                  <a:srgbClr val="000000"/>
                </a:solidFill>
                <a:latin typeface="Arial" panose="020B0604020202020204" pitchFamily="34" charset="0"/>
                <a:cs typeface="Arial" panose="020B0604020202020204" pitchFamily="34" charset="0"/>
              </a:rPr>
              <a:t>State is below estimated U.S. cost</a:t>
            </a:r>
            <a:endParaRPr lang="en-US" sz="1000">
              <a:solidFill>
                <a:srgbClr val="000000"/>
              </a:solidFill>
              <a:latin typeface="Arial" panose="020B0604020202020204" pitchFamily="34" charset="0"/>
              <a:ea typeface="Graphik Bold" charset="0"/>
              <a:cs typeface="Arial" panose="020B0604020202020204" pitchFamily="34" charset="0"/>
            </a:endParaRPr>
          </a:p>
        </p:txBody>
      </p:sp>
      <p:sp>
        <p:nvSpPr>
          <p:cNvPr id="22" name="LegendTitle">
            <a:extLst>
              <a:ext uri="{FF2B5EF4-FFF2-40B4-BE49-F238E27FC236}">
                <a16:creationId xmlns:a16="http://schemas.microsoft.com/office/drawing/2014/main" id="{11B99015-6109-E64A-B0B3-CE7F312C2317}"/>
              </a:ext>
            </a:extLst>
          </p:cNvPr>
          <p:cNvSpPr txBox="1"/>
          <p:nvPr/>
        </p:nvSpPr>
        <p:spPr>
          <a:xfrm>
            <a:off x="8116370" y="3768609"/>
            <a:ext cx="2077152" cy="391428"/>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050">
                <a:solidFill>
                  <a:srgbClr val="000000"/>
                </a:solidFill>
                <a:latin typeface="Arial Black" panose="020B0604020202020204" pitchFamily="34" charset="0"/>
                <a:cs typeface="Arial" panose="020B0604020202020204" pitchFamily="34" charset="0"/>
              </a:rPr>
              <a:t>Legend</a:t>
            </a:r>
          </a:p>
        </p:txBody>
      </p:sp>
      <p:sp>
        <p:nvSpPr>
          <p:cNvPr id="23" name="txtPerQualityDsc">
            <a:extLst>
              <a:ext uri="{FF2B5EF4-FFF2-40B4-BE49-F238E27FC236}">
                <a16:creationId xmlns:a16="http://schemas.microsoft.com/office/drawing/2014/main" id="{AE474AD7-212A-8F4E-A4EF-6BA305AA01F9}"/>
              </a:ext>
            </a:extLst>
          </p:cNvPr>
          <p:cNvSpPr/>
          <p:nvPr/>
        </p:nvSpPr>
        <p:spPr>
          <a:xfrm>
            <a:off x="4486925" y="5059801"/>
            <a:ext cx="2381616" cy="712105"/>
          </a:xfrm>
          <a:prstGeom prst="rect">
            <a:avLst/>
          </a:prstGeom>
        </p:spPr>
        <p:txBody>
          <a:bodyPr wrap="square" lIns="0" rIns="0" anchor="t" anchorCtr="0">
            <a:noAutofit/>
          </a:bodyPr>
          <a:lstStyle/>
          <a:p>
            <a:r>
              <a:rPr lang="en-US" sz="1200">
                <a:solidFill>
                  <a:srgbClr val="000000"/>
                </a:solidFill>
                <a:latin typeface="Arial" panose="020B0604020202020204" pitchFamily="34" charset="0"/>
                <a:cs typeface="Arial" panose="020B0604020202020204" pitchFamily="34" charset="0"/>
              </a:rPr>
              <a:t>These teams work to identify and improve quality care issues in maternal and infant healthcare.</a:t>
            </a:r>
            <a:endParaRPr lang="en-US" sz="1200">
              <a:solidFill>
                <a:srgbClr val="000000"/>
              </a:solidFill>
              <a:latin typeface="Arial" panose="020B0604020202020204" pitchFamily="34" charset="0"/>
              <a:ea typeface="Graphik Bold" charset="0"/>
              <a:cs typeface="Arial" panose="020B0604020202020204" pitchFamily="34" charset="0"/>
            </a:endParaRPr>
          </a:p>
        </p:txBody>
      </p:sp>
      <p:sp>
        <p:nvSpPr>
          <p:cNvPr id="24" name="txtPerQuality">
            <a:extLst>
              <a:ext uri="{FF2B5EF4-FFF2-40B4-BE49-F238E27FC236}">
                <a16:creationId xmlns:a16="http://schemas.microsoft.com/office/drawing/2014/main" id="{20D5EC06-C7D6-0347-BB15-4D4EDE9720E5}"/>
              </a:ext>
            </a:extLst>
          </p:cNvPr>
          <p:cNvSpPr txBox="1"/>
          <p:nvPr/>
        </p:nvSpPr>
        <p:spPr>
          <a:xfrm>
            <a:off x="4486925" y="4665426"/>
            <a:ext cx="2389415" cy="307054"/>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200">
                <a:solidFill>
                  <a:srgbClr val="000000"/>
                </a:solidFill>
                <a:latin typeface="Arial Black" panose="020B0604020202020204" pitchFamily="34" charset="0"/>
                <a:cs typeface="Arial" panose="020B0604020202020204" pitchFamily="34" charset="0"/>
              </a:rPr>
              <a:t>PERINATAL QUALITY COLLABORATIVE</a:t>
            </a:r>
          </a:p>
        </p:txBody>
      </p:sp>
      <p:sp>
        <p:nvSpPr>
          <p:cNvPr id="25" name="txtMMRCommitteeDsc">
            <a:extLst>
              <a:ext uri="{FF2B5EF4-FFF2-40B4-BE49-F238E27FC236}">
                <a16:creationId xmlns:a16="http://schemas.microsoft.com/office/drawing/2014/main" id="{C1D9424C-4A7D-1545-A530-E9B0552F22EB}"/>
              </a:ext>
            </a:extLst>
          </p:cNvPr>
          <p:cNvSpPr/>
          <p:nvPr/>
        </p:nvSpPr>
        <p:spPr>
          <a:xfrm>
            <a:off x="772885" y="5061667"/>
            <a:ext cx="2352761" cy="505860"/>
          </a:xfrm>
          <a:prstGeom prst="rect">
            <a:avLst/>
          </a:prstGeom>
        </p:spPr>
        <p:txBody>
          <a:bodyPr wrap="square" lIns="0" rIns="0" anchor="t" anchorCtr="0">
            <a:noAutofit/>
          </a:bodyPr>
          <a:lstStyle/>
          <a:p>
            <a:r>
              <a:rPr lang="en-US" sz="1200">
                <a:solidFill>
                  <a:srgbClr val="000000"/>
                </a:solidFill>
                <a:latin typeface="Arial" panose="020B0604020202020204" pitchFamily="34" charset="0"/>
                <a:ea typeface="Graphik Bold" charset="0"/>
                <a:cs typeface="Arial" panose="020B0604020202020204" pitchFamily="34" charset="0"/>
              </a:rPr>
              <a:t>These committees are essential to understanding and addressing the causes of maternal death.</a:t>
            </a:r>
          </a:p>
        </p:txBody>
      </p:sp>
      <p:sp>
        <p:nvSpPr>
          <p:cNvPr id="26" name="txtMMRCommittee">
            <a:extLst>
              <a:ext uri="{FF2B5EF4-FFF2-40B4-BE49-F238E27FC236}">
                <a16:creationId xmlns:a16="http://schemas.microsoft.com/office/drawing/2014/main" id="{7AC9C53B-AE8D-BD4F-8CD8-6B7ECBE71706}"/>
              </a:ext>
            </a:extLst>
          </p:cNvPr>
          <p:cNvSpPr txBox="1"/>
          <p:nvPr/>
        </p:nvSpPr>
        <p:spPr>
          <a:xfrm>
            <a:off x="772885" y="4665426"/>
            <a:ext cx="2413616" cy="320231"/>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200">
                <a:solidFill>
                  <a:srgbClr val="000000"/>
                </a:solidFill>
                <a:latin typeface="Arial Black" panose="020B0604020202020204" pitchFamily="34" charset="0"/>
                <a:cs typeface="Arial" panose="020B0604020202020204" pitchFamily="34" charset="0"/>
              </a:rPr>
              <a:t>MATERNAL MORTALITY REVIEW COMMITTEE </a:t>
            </a:r>
          </a:p>
        </p:txBody>
      </p:sp>
      <p:sp>
        <p:nvSpPr>
          <p:cNvPr id="27" name="txtAvgPretermCostDsc">
            <a:extLst>
              <a:ext uri="{FF2B5EF4-FFF2-40B4-BE49-F238E27FC236}">
                <a16:creationId xmlns:a16="http://schemas.microsoft.com/office/drawing/2014/main" id="{8C055D1F-8FDB-D540-A88C-F653CDC6CDD1}"/>
              </a:ext>
            </a:extLst>
          </p:cNvPr>
          <p:cNvSpPr/>
          <p:nvPr/>
        </p:nvSpPr>
        <p:spPr>
          <a:xfrm>
            <a:off x="8107702" y="2560900"/>
            <a:ext cx="2661033" cy="909736"/>
          </a:xfrm>
          <a:prstGeom prst="rect">
            <a:avLst/>
          </a:prstGeom>
        </p:spPr>
        <p:txBody>
          <a:bodyPr wrap="square" lIns="0" rIns="0" anchor="t" anchorCtr="0">
            <a:noAutofit/>
          </a:bodyPr>
          <a:lstStyle/>
          <a:p>
            <a:r>
              <a:rPr lang="en-US" sz="1200">
                <a:solidFill>
                  <a:srgbClr val="000000"/>
                </a:solidFill>
                <a:latin typeface="Arial" panose="020B0604020202020204" pitchFamily="34" charset="0"/>
                <a:cs typeface="Arial" panose="020B0604020202020204" pitchFamily="34" charset="0"/>
              </a:rPr>
              <a:t>Estimated societal cost includes care for babies, delivery costs, early intervention services, special education and lost productivity.</a:t>
            </a:r>
            <a:endParaRPr lang="en-US" sz="1200">
              <a:solidFill>
                <a:srgbClr val="000000"/>
              </a:solidFill>
              <a:latin typeface="Arial" panose="020B0604020202020204" pitchFamily="34" charset="0"/>
              <a:ea typeface="Graphik Bold" charset="0"/>
              <a:cs typeface="Arial" panose="020B0604020202020204" pitchFamily="34" charset="0"/>
            </a:endParaRPr>
          </a:p>
        </p:txBody>
      </p:sp>
      <p:sp>
        <p:nvSpPr>
          <p:cNvPr id="30" name="txtAvgPretermCost">
            <a:extLst>
              <a:ext uri="{FF2B5EF4-FFF2-40B4-BE49-F238E27FC236}">
                <a16:creationId xmlns:a16="http://schemas.microsoft.com/office/drawing/2014/main" id="{3E6DCD0C-86C8-4E45-9D6F-9C8D4EF14368}"/>
              </a:ext>
            </a:extLst>
          </p:cNvPr>
          <p:cNvSpPr txBox="1"/>
          <p:nvPr/>
        </p:nvSpPr>
        <p:spPr>
          <a:xfrm>
            <a:off x="8107702" y="2358312"/>
            <a:ext cx="2995945" cy="193531"/>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200">
                <a:solidFill>
                  <a:srgbClr val="000000"/>
                </a:solidFill>
                <a:latin typeface="Arial Black" panose="020B0604020202020204" pitchFamily="34" charset="0"/>
                <a:cs typeface="Arial" panose="020B0604020202020204" pitchFamily="34" charset="0"/>
              </a:rPr>
              <a:t>AVERAGE PRETERM BIRTH COST</a:t>
            </a:r>
          </a:p>
        </p:txBody>
      </p:sp>
      <p:sp>
        <p:nvSpPr>
          <p:cNvPr id="31" name="txtMedicExtensionDsc">
            <a:extLst>
              <a:ext uri="{FF2B5EF4-FFF2-40B4-BE49-F238E27FC236}">
                <a16:creationId xmlns:a16="http://schemas.microsoft.com/office/drawing/2014/main" id="{4B67E3FF-57FE-F44F-8E17-5998C890536D}"/>
              </a:ext>
            </a:extLst>
          </p:cNvPr>
          <p:cNvSpPr/>
          <p:nvPr/>
        </p:nvSpPr>
        <p:spPr>
          <a:xfrm>
            <a:off x="4486925" y="2561994"/>
            <a:ext cx="2381616" cy="700614"/>
          </a:xfrm>
          <a:prstGeom prst="rect">
            <a:avLst/>
          </a:prstGeom>
        </p:spPr>
        <p:txBody>
          <a:bodyPr wrap="square" lIns="0" rIns="0" anchor="t" anchorCtr="0">
            <a:noAutofit/>
          </a:bodyPr>
          <a:lstStyle/>
          <a:p>
            <a:r>
              <a:rPr lang="en-US" sz="1200">
                <a:solidFill>
                  <a:srgbClr val="000000"/>
                </a:solidFill>
                <a:latin typeface="Arial" panose="020B0604020202020204" pitchFamily="34" charset="0"/>
                <a:cs typeface="Arial" panose="020B0604020202020204" pitchFamily="34" charset="0"/>
              </a:rPr>
              <a:t>State has recent action to extend coverage for women beyond 60 days postpartum.</a:t>
            </a:r>
            <a:endParaRPr lang="en-US" sz="1200">
              <a:solidFill>
                <a:srgbClr val="000000"/>
              </a:solidFill>
              <a:latin typeface="Arial" panose="020B0604020202020204" pitchFamily="34" charset="0"/>
              <a:ea typeface="Graphik Bold" charset="0"/>
              <a:cs typeface="Arial" panose="020B0604020202020204" pitchFamily="34" charset="0"/>
            </a:endParaRPr>
          </a:p>
        </p:txBody>
      </p:sp>
      <p:sp>
        <p:nvSpPr>
          <p:cNvPr id="32" name="txtMedicExtension">
            <a:extLst>
              <a:ext uri="{FF2B5EF4-FFF2-40B4-BE49-F238E27FC236}">
                <a16:creationId xmlns:a16="http://schemas.microsoft.com/office/drawing/2014/main" id="{1884821E-1C69-3449-A037-85315BAAA5BC}"/>
              </a:ext>
            </a:extLst>
          </p:cNvPr>
          <p:cNvSpPr txBox="1"/>
          <p:nvPr/>
        </p:nvSpPr>
        <p:spPr>
          <a:xfrm>
            <a:off x="4486925" y="2358312"/>
            <a:ext cx="2389415" cy="307054"/>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200">
                <a:solidFill>
                  <a:srgbClr val="000000"/>
                </a:solidFill>
                <a:latin typeface="Arial Black" panose="020B0604020202020204" pitchFamily="34" charset="0"/>
                <a:cs typeface="Arial" panose="020B0604020202020204" pitchFamily="34" charset="0"/>
              </a:rPr>
              <a:t>MEDICAID EXTENSION</a:t>
            </a:r>
          </a:p>
        </p:txBody>
      </p:sp>
      <p:sp>
        <p:nvSpPr>
          <p:cNvPr id="33" name="txtMedicaidDsc">
            <a:extLst>
              <a:ext uri="{FF2B5EF4-FFF2-40B4-BE49-F238E27FC236}">
                <a16:creationId xmlns:a16="http://schemas.microsoft.com/office/drawing/2014/main" id="{B3C0E726-9CE2-B643-9035-58396F45C93E}"/>
              </a:ext>
            </a:extLst>
          </p:cNvPr>
          <p:cNvSpPr/>
          <p:nvPr/>
        </p:nvSpPr>
        <p:spPr>
          <a:xfrm>
            <a:off x="772885" y="2555194"/>
            <a:ext cx="2381616" cy="710049"/>
          </a:xfrm>
          <a:prstGeom prst="rect">
            <a:avLst/>
          </a:prstGeom>
        </p:spPr>
        <p:txBody>
          <a:bodyPr wrap="square" lIns="0" rIns="0" anchor="t" anchorCtr="0">
            <a:noAutofit/>
          </a:bodyPr>
          <a:lstStyle/>
          <a:p>
            <a:r>
              <a:rPr lang="en-US" sz="1200">
                <a:solidFill>
                  <a:srgbClr val="000000"/>
                </a:solidFill>
                <a:latin typeface="Arial" panose="020B0604020202020204" pitchFamily="34" charset="0"/>
                <a:ea typeface="Graphik Bold" charset="0"/>
                <a:cs typeface="Arial" panose="020B0604020202020204" pitchFamily="34" charset="0"/>
              </a:rPr>
              <a:t>States who have adopted this policy </a:t>
            </a:r>
            <a:r>
              <a:rPr lang="en-US" sz="1200">
                <a:solidFill>
                  <a:srgbClr val="000000"/>
                </a:solidFill>
                <a:latin typeface="Arial" panose="020B0604020202020204" pitchFamily="34" charset="0"/>
                <a:cs typeface="Arial" panose="020B0604020202020204" pitchFamily="34" charset="0"/>
              </a:rPr>
              <a:t>allow women greater access to preventative care during pregnancy.</a:t>
            </a:r>
            <a:r>
              <a:rPr lang="en-US" sz="1200">
                <a:solidFill>
                  <a:srgbClr val="000000"/>
                </a:solidFill>
                <a:latin typeface="Arial" panose="020B0604020202020204" pitchFamily="34" charset="0"/>
                <a:ea typeface="Graphik Bold" charset="0"/>
                <a:cs typeface="Arial" panose="020B0604020202020204" pitchFamily="34" charset="0"/>
              </a:rPr>
              <a:t> </a:t>
            </a:r>
          </a:p>
        </p:txBody>
      </p:sp>
      <p:sp>
        <p:nvSpPr>
          <p:cNvPr id="34" name="txtMedicaid">
            <a:extLst>
              <a:ext uri="{FF2B5EF4-FFF2-40B4-BE49-F238E27FC236}">
                <a16:creationId xmlns:a16="http://schemas.microsoft.com/office/drawing/2014/main" id="{6CF10D09-11C6-3746-BD16-949F2B65DC54}"/>
              </a:ext>
            </a:extLst>
          </p:cNvPr>
          <p:cNvSpPr txBox="1"/>
          <p:nvPr/>
        </p:nvSpPr>
        <p:spPr>
          <a:xfrm>
            <a:off x="772885" y="2358313"/>
            <a:ext cx="2445042" cy="156288"/>
          </a:xfrm>
          <a:prstGeom prst="rect">
            <a:avLst/>
          </a:prstGeom>
          <a:noFill/>
        </p:spPr>
        <p:txBody>
          <a:bodyPr lIns="0" tIns="0" rIns="0" bIns="0"/>
          <a:lstStyle>
            <a:lvl1pPr marL="0" indent="0" algn="ctr" defTabSz="457200" rtl="0" eaLnBrk="1" latinLnBrk="0" hangingPunct="1">
              <a:spcBef>
                <a:spcPct val="20000"/>
              </a:spcBef>
              <a:buFont typeface="Arial"/>
              <a:buNone/>
              <a:defRPr sz="1100" kern="120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200">
                <a:solidFill>
                  <a:srgbClr val="000000"/>
                </a:solidFill>
                <a:latin typeface="Arial Black" panose="020B0604020202020204" pitchFamily="34" charset="0"/>
                <a:cs typeface="Arial" panose="020B0604020202020204" pitchFamily="34" charset="0"/>
              </a:rPr>
              <a:t>MEDICAID EXPANSION</a:t>
            </a:r>
          </a:p>
        </p:txBody>
      </p:sp>
      <p:sp>
        <p:nvSpPr>
          <p:cNvPr id="2" name="Footer Placeholder 4">
            <a:extLst>
              <a:ext uri="{FF2B5EF4-FFF2-40B4-BE49-F238E27FC236}">
                <a16:creationId xmlns:a16="http://schemas.microsoft.com/office/drawing/2014/main" id="{F36B8C90-EA0D-48FA-B2DC-DB6E83F1E545}"/>
              </a:ext>
            </a:extLst>
          </p:cNvPr>
          <p:cNvSpPr txBox="1"/>
          <p:nvPr/>
        </p:nvSpPr>
        <p:spPr>
          <a:xfrm>
            <a:off x="1160422" y="6166581"/>
            <a:ext cx="8498585" cy="755136"/>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92929B"/>
                </a:solidFill>
                <a:latin typeface="Arial" panose="020B0604020202020204" pitchFamily="34" charset="0"/>
                <a:cs typeface="Arial" panose="020B0604020202020204" pitchFamily="34" charset="0"/>
              </a:rPr>
              <a:t>Source: </a:t>
            </a:r>
            <a:r>
              <a:rPr lang="en-US" sz="700">
                <a:solidFill>
                  <a:schemeClr val="bg1">
                    <a:lumMod val="50000"/>
                  </a:schemeClr>
                </a:solidFill>
                <a:latin typeface="Arial" panose="020B0604020202020204" pitchFamily="34" charset="0"/>
                <a:cs typeface="Arial" panose="020B0604020202020204" pitchFamily="34" charset="0"/>
              </a:rPr>
              <a:t>Kaiser Family Foundation, </a:t>
            </a:r>
            <a:r>
              <a:rPr lang="en-US" sz="700">
                <a:solidFill>
                  <a:schemeClr val="bg1">
                    <a:lumMod val="50000"/>
                  </a:schemeClr>
                </a:solidFill>
                <a:latin typeface="Arial" panose="020B0604020202020204" pitchFamily="34" charset="0"/>
                <a:cs typeface="Arial" panose="020B0604020202020204" pitchFamily="34" charset="0"/>
                <a:hlinkClick r:id="rId7"/>
              </a:rPr>
              <a:t>https://www.kff.org/health-reform/state-indicator/state-activity-around-expanding-medicaid-under-the-affordable-care-act/</a:t>
            </a:r>
            <a:r>
              <a:rPr lang="en-US" sz="700">
                <a:solidFill>
                  <a:schemeClr val="bg1">
                    <a:lumMod val="50000"/>
                  </a:schemeClr>
                </a:solidFill>
                <a:latin typeface="Arial" panose="020B0604020202020204" pitchFamily="34" charset="0"/>
                <a:cs typeface="Arial" panose="020B0604020202020204" pitchFamily="34" charset="0"/>
              </a:rPr>
              <a:t>, retrieved on June 30, 2019; </a:t>
            </a:r>
            <a:r>
              <a:rPr lang="en-US" sz="700">
                <a:solidFill>
                  <a:schemeClr val="bg1">
                    <a:lumMod val="50000"/>
                  </a:schemeClr>
                </a:solidFill>
              </a:rPr>
              <a:t>American College of Obstetricians and Gynecologists and the Society for Maternal–Fetal Medicine, Kilpatrick SK, Ecker JL. Severe maternal morbidity: screening and review. Am J Obstet Gynecol 2016;215(3):B17-B22.; </a:t>
            </a:r>
            <a:r>
              <a:rPr lang="en-US" sz="700">
                <a:solidFill>
                  <a:schemeClr val="bg1">
                    <a:lumMod val="50000"/>
                  </a:schemeClr>
                </a:solidFill>
                <a:latin typeface="Arial" panose="020B0604020202020204" pitchFamily="34" charset="0"/>
                <a:cs typeface="Arial" panose="020B0604020202020204" pitchFamily="34" charset="0"/>
              </a:rPr>
              <a:t>N. Waitzman (2019)."Updating National Preterm Birth Costs to 2016 with Separate Estimates for Individual States"; Maternal and Child Health Grants; </a:t>
            </a:r>
            <a:r>
              <a:rPr lang="en-US" sz="700">
                <a:solidFill>
                  <a:schemeClr val="bg1">
                    <a:lumMod val="50000"/>
                  </a:schemeClr>
                </a:solidFill>
              </a:rPr>
              <a:t>Centers for Disease Control and Prevention (CDC). 2020. Severe Maternal Morbidity in the United States; Center for Disease Control (CDC), Perinatal Quality Collaboratives. Available at </a:t>
            </a:r>
            <a:r>
              <a:rPr lang="en-US" sz="700">
                <a:solidFill>
                  <a:schemeClr val="bg1">
                    <a:lumMod val="50000"/>
                  </a:schemeClr>
                </a:solidFill>
                <a:hlinkClick r:id="rId8"/>
              </a:rPr>
              <a:t>https://www.cdc.gov/reproductivehealth/maternalinfanthealth/pqc.html</a:t>
            </a:r>
            <a:endParaRPr lang="en-US" sz="700">
              <a:solidFill>
                <a:schemeClr val="bg1">
                  <a:lumMod val="50000"/>
                </a:schemeClr>
              </a:solidFill>
              <a:latin typeface="Arial" panose="020B0604020202020204" pitchFamily="34" charset="0"/>
              <a:cs typeface="Arial" panose="020B0604020202020204" pitchFamily="34" charset="0"/>
            </a:endParaRPr>
          </a:p>
        </p:txBody>
      </p:sp>
      <p:sp>
        <p:nvSpPr>
          <p:cNvPr id="3" name="rectMedicExpansion" descr="rectMedicExpansion" title="rectMedicExpansion">
            <a:extLst>
              <a:ext uri="{FF2B5EF4-FFF2-40B4-BE49-F238E27FC236}">
                <a16:creationId xmlns:a16="http://schemas.microsoft.com/office/drawing/2014/main" id="{39765EEE-6FC0-4EDC-A9AF-3A82EC06C365}"/>
              </a:ext>
            </a:extLst>
          </p:cNvPr>
          <p:cNvSpPr/>
          <p:nvPr/>
        </p:nvSpPr>
        <p:spPr>
          <a:xfrm>
            <a:off x="780259" y="1651048"/>
            <a:ext cx="731520" cy="576072"/>
          </a:xfrm>
          <a:prstGeom prst="rect">
            <a:avLst/>
          </a:prstGeom>
          <a:blipFill>
            <a:blip r:embed="rId9"/>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MedicExtension" descr="rectMedicExtension" title="rectMedicExtension">
            <a:extLst>
              <a:ext uri="{FF2B5EF4-FFF2-40B4-BE49-F238E27FC236}">
                <a16:creationId xmlns:a16="http://schemas.microsoft.com/office/drawing/2014/main" id="{734C9555-A9A4-4AC9-A2AF-C19552682B36}"/>
              </a:ext>
            </a:extLst>
          </p:cNvPr>
          <p:cNvSpPr/>
          <p:nvPr/>
        </p:nvSpPr>
        <p:spPr>
          <a:xfrm>
            <a:off x="4501673" y="1651048"/>
            <a:ext cx="731520" cy="576072"/>
          </a:xfrm>
          <a:prstGeom prst="rect">
            <a:avLst/>
          </a:prstGeom>
          <a:blipFill>
            <a:blip r:embed="rId9"/>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PretermCost" descr="rectPretermCost" title="rectPretermCost">
            <a:extLst>
              <a:ext uri="{FF2B5EF4-FFF2-40B4-BE49-F238E27FC236}">
                <a16:creationId xmlns:a16="http://schemas.microsoft.com/office/drawing/2014/main" id="{7FE35129-0210-4922-B002-B78BC7798263}"/>
              </a:ext>
            </a:extLst>
          </p:cNvPr>
          <p:cNvSpPr/>
          <p:nvPr/>
        </p:nvSpPr>
        <p:spPr>
          <a:xfrm>
            <a:off x="8128060" y="1660192"/>
            <a:ext cx="731520" cy="566928"/>
          </a:xfrm>
          <a:prstGeom prst="rect">
            <a:avLst/>
          </a:prstGeom>
          <a:blipFill>
            <a:blip r:embed="rId10"/>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MMRC" descr="rectMMRC" title="rectMMRC">
            <a:extLst>
              <a:ext uri="{FF2B5EF4-FFF2-40B4-BE49-F238E27FC236}">
                <a16:creationId xmlns:a16="http://schemas.microsoft.com/office/drawing/2014/main" id="{E769290F-3370-4A0B-BC7A-607354B8B0F3}"/>
              </a:ext>
            </a:extLst>
          </p:cNvPr>
          <p:cNvSpPr/>
          <p:nvPr/>
        </p:nvSpPr>
        <p:spPr>
          <a:xfrm>
            <a:off x="780259" y="4051349"/>
            <a:ext cx="731520" cy="576072"/>
          </a:xfrm>
          <a:prstGeom prst="rect">
            <a:avLst/>
          </a:prstGeom>
          <a:blipFill>
            <a:blip r:embed="rId11"/>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PQC" descr="rectPQC" title="rectPQC">
            <a:extLst>
              <a:ext uri="{FF2B5EF4-FFF2-40B4-BE49-F238E27FC236}">
                <a16:creationId xmlns:a16="http://schemas.microsoft.com/office/drawing/2014/main" id="{CDB548A2-D396-461E-8867-D2039D2F88FC}"/>
              </a:ext>
            </a:extLst>
          </p:cNvPr>
          <p:cNvSpPr/>
          <p:nvPr/>
        </p:nvSpPr>
        <p:spPr>
          <a:xfrm>
            <a:off x="4501673" y="4051349"/>
            <a:ext cx="731520" cy="576072"/>
          </a:xfrm>
          <a:prstGeom prst="rect">
            <a:avLst/>
          </a:prstGeom>
          <a:blipFill>
            <a:blip r:embed="rId9"/>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1349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ADD6-483A-5547-B8EE-71B1DB5C3945}"/>
              </a:ext>
            </a:extLst>
          </p:cNvPr>
          <p:cNvSpPr>
            <a:spLocks noGrp="1"/>
          </p:cNvSpPr>
          <p:nvPr>
            <p:ph type="title"/>
          </p:nvPr>
        </p:nvSpPr>
        <p:spPr>
          <a:xfrm>
            <a:off x="1183256" y="1986891"/>
            <a:ext cx="10515600" cy="1325563"/>
          </a:xfrm>
        </p:spPr>
        <p:txBody>
          <a:bodyPr/>
          <a:lstStyle/>
          <a:p>
            <a:pPr algn="ctr"/>
            <a:r>
              <a:rPr lang="en-US" b="1" dirty="0">
                <a:solidFill>
                  <a:srgbClr val="C00000"/>
                </a:solidFill>
                <a:latin typeface="+mn-lt"/>
              </a:rPr>
              <a:t>Ohio Birthing EQUITY by 2030.  </a:t>
            </a:r>
            <a:br>
              <a:rPr lang="en-US" b="1" dirty="0">
                <a:solidFill>
                  <a:srgbClr val="C00000"/>
                </a:solidFill>
                <a:latin typeface="+mn-lt"/>
              </a:rPr>
            </a:br>
            <a:r>
              <a:rPr lang="en-US" b="1" dirty="0">
                <a:solidFill>
                  <a:srgbClr val="C00000"/>
                </a:solidFill>
                <a:latin typeface="+mn-lt"/>
              </a:rPr>
              <a:t>Why we need to plan for it NOW!</a:t>
            </a:r>
          </a:p>
        </p:txBody>
      </p:sp>
    </p:spTree>
    <p:extLst>
      <p:ext uri="{BB962C8B-B14F-4D97-AF65-F5344CB8AC3E}">
        <p14:creationId xmlns:p14="http://schemas.microsoft.com/office/powerpoint/2010/main" val="173704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8CAF-3A1B-6046-976B-29405D173057}"/>
              </a:ext>
            </a:extLst>
          </p:cNvPr>
          <p:cNvSpPr>
            <a:spLocks noGrp="1"/>
          </p:cNvSpPr>
          <p:nvPr>
            <p:ph type="title"/>
          </p:nvPr>
        </p:nvSpPr>
        <p:spPr/>
        <p:txBody>
          <a:bodyPr/>
          <a:lstStyle/>
          <a:p>
            <a:r>
              <a:rPr lang="en-US" b="1" dirty="0">
                <a:solidFill>
                  <a:srgbClr val="C00000"/>
                </a:solidFill>
                <a:latin typeface="+mn-lt"/>
              </a:rPr>
              <a:t>This presentation is a REQUEST…</a:t>
            </a:r>
          </a:p>
        </p:txBody>
      </p:sp>
      <p:sp>
        <p:nvSpPr>
          <p:cNvPr id="3" name="TextBox 2">
            <a:extLst>
              <a:ext uri="{FF2B5EF4-FFF2-40B4-BE49-F238E27FC236}">
                <a16:creationId xmlns:a16="http://schemas.microsoft.com/office/drawing/2014/main" id="{E0E04D59-DB8F-A044-9E88-14994D77492B}"/>
              </a:ext>
            </a:extLst>
          </p:cNvPr>
          <p:cNvSpPr txBox="1"/>
          <p:nvPr/>
        </p:nvSpPr>
        <p:spPr>
          <a:xfrm>
            <a:off x="690113" y="2053086"/>
            <a:ext cx="10422147" cy="3539430"/>
          </a:xfrm>
          <a:prstGeom prst="rect">
            <a:avLst/>
          </a:prstGeom>
          <a:noFill/>
        </p:spPr>
        <p:txBody>
          <a:bodyPr wrap="square" rtlCol="0">
            <a:spAutoFit/>
          </a:bodyPr>
          <a:lstStyle/>
          <a:p>
            <a:pPr algn="ctr"/>
            <a:r>
              <a:rPr lang="en-US" sz="2400" b="1" dirty="0"/>
              <a:t>For Ohio to begin</a:t>
            </a:r>
            <a:r>
              <a:rPr lang="en-US" sz="3200" b="1" dirty="0">
                <a:solidFill>
                  <a:srgbClr val="C00000"/>
                </a:solidFill>
              </a:rPr>
              <a:t> NOW </a:t>
            </a:r>
            <a:r>
              <a:rPr lang="en-US" sz="2400" b="1" dirty="0"/>
              <a:t>to plan for what Ohio is going to do to ACHIEVE EQUITY in the opportunity to survive the 1</a:t>
            </a:r>
            <a:r>
              <a:rPr lang="en-US" sz="2400" b="1" baseline="30000" dirty="0"/>
              <a:t>st</a:t>
            </a:r>
            <a:r>
              <a:rPr lang="en-US" sz="2400" b="1" dirty="0"/>
              <a:t> year of life by the end of 2030!</a:t>
            </a:r>
          </a:p>
          <a:p>
            <a:pPr algn="ctr"/>
            <a:endParaRPr lang="en-US" sz="2400" b="1" dirty="0"/>
          </a:p>
          <a:p>
            <a:pPr marL="342900" indent="-342900">
              <a:buFont typeface="Arial" panose="020B0604020202020204" pitchFamily="34" charset="0"/>
              <a:buChar char="•"/>
            </a:pPr>
            <a:r>
              <a:rPr lang="en-US" sz="2400" b="1" dirty="0"/>
              <a:t>Intentionally, this presentation DOES NOT attempt to provide a template for how Ohio achieves this goal.  </a:t>
            </a:r>
          </a:p>
          <a:p>
            <a:pPr marL="342900" indent="-342900">
              <a:buFont typeface="Arial" panose="020B0604020202020204" pitchFamily="34" charset="0"/>
              <a:buChar char="•"/>
            </a:pPr>
            <a:r>
              <a:rPr lang="en-US" sz="2400" b="1" dirty="0"/>
              <a:t>Instead, it is a call to action for those of us with MCH responsibility to come together with others (government, business, philanthropy, community, etc.) to develop a plan for how we will achieve equity.</a:t>
            </a:r>
          </a:p>
          <a:p>
            <a:pPr marL="342900" indent="-342900">
              <a:buFont typeface="Arial" panose="020B0604020202020204" pitchFamily="34" charset="0"/>
              <a:buChar char="•"/>
            </a:pPr>
            <a:r>
              <a:rPr lang="en-US" sz="2400" b="1" dirty="0">
                <a:solidFill>
                  <a:srgbClr val="C00000"/>
                </a:solidFill>
              </a:rPr>
              <a:t>WE NEED TO BEGIN PLANNING NOW!!</a:t>
            </a:r>
          </a:p>
        </p:txBody>
      </p:sp>
    </p:spTree>
    <p:extLst>
      <p:ext uri="{BB962C8B-B14F-4D97-AF65-F5344CB8AC3E}">
        <p14:creationId xmlns:p14="http://schemas.microsoft.com/office/powerpoint/2010/main" val="274850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5CB0-5001-B74F-B405-E5A92E4C5C35}"/>
              </a:ext>
            </a:extLst>
          </p:cNvPr>
          <p:cNvSpPr>
            <a:spLocks noGrp="1"/>
          </p:cNvSpPr>
          <p:nvPr>
            <p:ph type="title"/>
          </p:nvPr>
        </p:nvSpPr>
        <p:spPr>
          <a:xfrm>
            <a:off x="838200" y="1210514"/>
            <a:ext cx="10515600" cy="1325563"/>
          </a:xfrm>
        </p:spPr>
        <p:txBody>
          <a:bodyPr/>
          <a:lstStyle/>
          <a:p>
            <a:r>
              <a:rPr lang="en-US" b="1" dirty="0">
                <a:solidFill>
                  <a:srgbClr val="C00000"/>
                </a:solidFill>
                <a:latin typeface="+mn-lt"/>
              </a:rPr>
              <a:t>What other NATIONAL organizations are saying:</a:t>
            </a:r>
          </a:p>
        </p:txBody>
      </p:sp>
    </p:spTree>
    <p:extLst>
      <p:ext uri="{BB962C8B-B14F-4D97-AF65-F5344CB8AC3E}">
        <p14:creationId xmlns:p14="http://schemas.microsoft.com/office/powerpoint/2010/main" val="292428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80FCD-A3C6-0944-B9FA-98A06D607913}"/>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B14B1D1-58F6-3848-9838-9059546A6B8C}"/>
              </a:ext>
            </a:extLst>
          </p:cNvPr>
          <p:cNvSpPr txBox="1"/>
          <p:nvPr/>
        </p:nvSpPr>
        <p:spPr>
          <a:xfrm>
            <a:off x="3235922" y="6488668"/>
            <a:ext cx="5720156" cy="369332"/>
          </a:xfrm>
          <a:prstGeom prst="rect">
            <a:avLst/>
          </a:prstGeom>
          <a:noFill/>
        </p:spPr>
        <p:txBody>
          <a:bodyPr wrap="none" rtlCol="0">
            <a:spAutoFit/>
          </a:bodyPr>
          <a:lstStyle/>
          <a:p>
            <a:r>
              <a:rPr lang="en-US" dirty="0"/>
              <a:t>SACIM: Secretary’s Advisory Committee on Infant Mortality</a:t>
            </a:r>
          </a:p>
        </p:txBody>
      </p:sp>
    </p:spTree>
    <p:extLst>
      <p:ext uri="{BB962C8B-B14F-4D97-AF65-F5344CB8AC3E}">
        <p14:creationId xmlns:p14="http://schemas.microsoft.com/office/powerpoint/2010/main" val="3759196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3150" y="6419850"/>
            <a:ext cx="207645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029EC"/>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41336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B516DF-C0F6-674C-B353-A04EDD30DC0B}"/>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D9586B25-CE8C-CE49-A3CD-DB25CFC908F3}"/>
              </a:ext>
            </a:extLst>
          </p:cNvPr>
          <p:cNvSpPr txBox="1"/>
          <p:nvPr/>
        </p:nvSpPr>
        <p:spPr>
          <a:xfrm>
            <a:off x="3235922" y="6488668"/>
            <a:ext cx="5720156" cy="369332"/>
          </a:xfrm>
          <a:prstGeom prst="rect">
            <a:avLst/>
          </a:prstGeom>
          <a:noFill/>
        </p:spPr>
        <p:txBody>
          <a:bodyPr wrap="none" rtlCol="0">
            <a:spAutoFit/>
          </a:bodyPr>
          <a:lstStyle/>
          <a:p>
            <a:r>
              <a:rPr lang="en-US" dirty="0"/>
              <a:t>SACIM: Secretary’s Advisory Committee on Infant Mortality</a:t>
            </a:r>
          </a:p>
        </p:txBody>
      </p:sp>
    </p:spTree>
    <p:extLst>
      <p:ext uri="{BB962C8B-B14F-4D97-AF65-F5344CB8AC3E}">
        <p14:creationId xmlns:p14="http://schemas.microsoft.com/office/powerpoint/2010/main" val="65874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19E3-AB21-0E4F-AC80-C9604632B8BF}"/>
              </a:ext>
            </a:extLst>
          </p:cNvPr>
          <p:cNvSpPr txBox="1"/>
          <p:nvPr/>
        </p:nvSpPr>
        <p:spPr>
          <a:xfrm>
            <a:off x="241540" y="241539"/>
            <a:ext cx="11714671" cy="6678751"/>
          </a:xfrm>
          <a:prstGeom prst="rect">
            <a:avLst/>
          </a:prstGeom>
          <a:noFill/>
        </p:spPr>
        <p:txBody>
          <a:bodyPr wrap="square" rtlCol="0">
            <a:spAutoFit/>
          </a:bodyPr>
          <a:lstStyle/>
          <a:p>
            <a:r>
              <a:rPr lang="en-US" sz="3200" b="1" dirty="0">
                <a:solidFill>
                  <a:srgbClr val="C00000"/>
                </a:solidFill>
              </a:rPr>
              <a:t>MCH Organizational Racism Statement – Call to Action 09/2020</a:t>
            </a:r>
          </a:p>
          <a:p>
            <a:r>
              <a:rPr lang="en-US" dirty="0"/>
              <a:t> </a:t>
            </a:r>
          </a:p>
          <a:p>
            <a:r>
              <a:rPr lang="en-US" dirty="0"/>
              <a:t>Partnering Organizations:</a:t>
            </a:r>
          </a:p>
          <a:p>
            <a:r>
              <a:rPr lang="en-US" dirty="0"/>
              <a:t> </a:t>
            </a:r>
          </a:p>
          <a:p>
            <a:pPr lvl="0"/>
            <a:r>
              <a:rPr lang="en-US" dirty="0"/>
              <a:t>AMCHP</a:t>
            </a:r>
          </a:p>
          <a:p>
            <a:pPr lvl="0"/>
            <a:r>
              <a:rPr lang="en-US" dirty="0"/>
              <a:t>ASTHO</a:t>
            </a:r>
          </a:p>
          <a:p>
            <a:pPr lvl="0"/>
            <a:r>
              <a:rPr lang="en-US" dirty="0" err="1"/>
              <a:t>CityMatCH</a:t>
            </a:r>
            <a:endParaRPr lang="en-US" dirty="0"/>
          </a:p>
          <a:p>
            <a:pPr lvl="0"/>
            <a:r>
              <a:rPr lang="en-US" dirty="0"/>
              <a:t>MoD</a:t>
            </a:r>
          </a:p>
          <a:p>
            <a:pPr lvl="0"/>
            <a:r>
              <a:rPr lang="en-US" dirty="0"/>
              <a:t>NACCHO</a:t>
            </a:r>
          </a:p>
          <a:p>
            <a:pPr lvl="0"/>
            <a:r>
              <a:rPr lang="en-US" dirty="0"/>
              <a:t>NHSA</a:t>
            </a:r>
          </a:p>
          <a:p>
            <a:pPr lvl="0"/>
            <a:r>
              <a:rPr lang="en-US" dirty="0"/>
              <a:t>NICHQ,</a:t>
            </a:r>
          </a:p>
          <a:p>
            <a:r>
              <a:rPr lang="en-US" dirty="0"/>
              <a:t> </a:t>
            </a:r>
          </a:p>
          <a:p>
            <a:r>
              <a:rPr lang="en-US" dirty="0"/>
              <a:t>The Opportunity:</a:t>
            </a:r>
          </a:p>
          <a:p>
            <a:r>
              <a:rPr lang="en-US" dirty="0"/>
              <a:t> </a:t>
            </a:r>
          </a:p>
          <a:p>
            <a:pPr lvl="0"/>
            <a:r>
              <a:rPr lang="en-US" dirty="0"/>
              <a:t>Leading organizations in MCH align to a shared statement around how to be anti-racist and support our members in following suit. We identify accountability areas for ourselves (lead by example) and by default set the stage for our members to follow.</a:t>
            </a:r>
          </a:p>
          <a:p>
            <a:r>
              <a:rPr lang="en-US" dirty="0"/>
              <a:t> </a:t>
            </a:r>
          </a:p>
          <a:p>
            <a:pPr lvl="0"/>
            <a:r>
              <a:rPr lang="en-US" i="1" dirty="0"/>
              <a:t>The Secretary’s Advisory Committee on Infant Mortality (SACIM) plans to address the public health crisis of racism, specific to preventing maternal and infant mortality and eliminating racial disparities and make strategic recommendations for consideration."</a:t>
            </a:r>
            <a:r>
              <a:rPr lang="en-US" dirty="0"/>
              <a:t>  Members of SACIM are committed to having the issue of systemic racism front and center in our discussions of maternal and infant mortality and are committed to bringing forth actionable recommendations for the Secretary and other organizations working to address the long-standing and on-going pandemic of systemic racism. </a:t>
            </a:r>
          </a:p>
        </p:txBody>
      </p:sp>
    </p:spTree>
    <p:extLst>
      <p:ext uri="{BB962C8B-B14F-4D97-AF65-F5344CB8AC3E}">
        <p14:creationId xmlns:p14="http://schemas.microsoft.com/office/powerpoint/2010/main" val="288366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815" y="1381156"/>
            <a:ext cx="11197086" cy="2387600"/>
          </a:xfrm>
        </p:spPr>
        <p:txBody>
          <a:bodyPr>
            <a:normAutofit fontScale="90000"/>
          </a:bodyPr>
          <a:lstStyle/>
          <a:p>
            <a:r>
              <a:rPr lang="en-US" b="1" dirty="0">
                <a:solidFill>
                  <a:srgbClr val="C00000"/>
                </a:solidFill>
                <a:latin typeface="+mn-lt"/>
                <a:cs typeface="Arial" panose="020B0604020202020204" pitchFamily="34" charset="0"/>
              </a:rPr>
              <a:t>What will it take to achieve national EQUITY in infant mortality rates by 2030?</a:t>
            </a:r>
          </a:p>
        </p:txBody>
      </p:sp>
      <p:sp>
        <p:nvSpPr>
          <p:cNvPr id="3" name="Slide Number Placeholder 3"/>
          <p:cNvSpPr txBox="1">
            <a:spLocks/>
          </p:cNvSpPr>
          <p:nvPr/>
        </p:nvSpPr>
        <p:spPr>
          <a:xfrm>
            <a:off x="9448800" y="6492875"/>
            <a:ext cx="2743200" cy="381000"/>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ECA865-404D-4A57-9AC1-FD3038CC100D}" type="slidenum">
              <a:rPr lang="en-US" smtClean="0">
                <a:solidFill>
                  <a:prstClr val="white"/>
                </a:solidFill>
                <a:latin typeface="Arial" panose="020B0604020202020204" pitchFamily="34" charset="0"/>
                <a:cs typeface="Arial" panose="020B0604020202020204" pitchFamily="34" charset="0"/>
              </a:rPr>
              <a:pPr/>
              <a:t>22</a:t>
            </a:fld>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5218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2746" y="1224224"/>
            <a:ext cx="9909053" cy="5142069"/>
          </a:xfrm>
          <a:prstGeom prst="rect">
            <a:avLst/>
          </a:prstGeom>
        </p:spPr>
      </p:pic>
      <p:sp>
        <p:nvSpPr>
          <p:cNvPr id="5" name="Rectangle 4"/>
          <p:cNvSpPr/>
          <p:nvPr/>
        </p:nvSpPr>
        <p:spPr>
          <a:xfrm>
            <a:off x="3609120" y="4370458"/>
            <a:ext cx="5839680" cy="13229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itle 1"/>
          <p:cNvSpPr>
            <a:spLocks noGrp="1"/>
          </p:cNvSpPr>
          <p:nvPr>
            <p:ph type="title"/>
          </p:nvPr>
        </p:nvSpPr>
        <p:spPr>
          <a:xfrm>
            <a:off x="838200" y="-101338"/>
            <a:ext cx="10515600" cy="1325563"/>
          </a:xfrm>
        </p:spPr>
        <p:txBody>
          <a:bodyPr>
            <a:normAutofit/>
          </a:bodyPr>
          <a:lstStyle/>
          <a:p>
            <a:pPr algn="ctr"/>
            <a:r>
              <a:rPr lang="en-US" sz="3600" b="1" dirty="0">
                <a:solidFill>
                  <a:srgbClr val="C00000"/>
                </a:solidFill>
                <a:latin typeface="+mn-lt"/>
                <a:cs typeface="Arial" panose="020B0604020202020204" pitchFamily="34" charset="0"/>
              </a:rPr>
              <a:t>Healthy People 2030:  IMR Goal = 5</a:t>
            </a:r>
          </a:p>
        </p:txBody>
      </p:sp>
      <p:sp>
        <p:nvSpPr>
          <p:cNvPr id="6"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1393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0CE5-B524-5649-82E9-3393816F87AE}"/>
              </a:ext>
            </a:extLst>
          </p:cNvPr>
          <p:cNvSpPr>
            <a:spLocks noGrp="1"/>
          </p:cNvSpPr>
          <p:nvPr>
            <p:ph type="title"/>
          </p:nvPr>
        </p:nvSpPr>
        <p:spPr>
          <a:xfrm>
            <a:off x="632460" y="0"/>
            <a:ext cx="10515600" cy="1325563"/>
          </a:xfrm>
        </p:spPr>
        <p:txBody>
          <a:bodyPr/>
          <a:lstStyle/>
          <a:p>
            <a:pPr algn="ctr"/>
            <a:r>
              <a:rPr lang="en-US" b="1" dirty="0">
                <a:solidFill>
                  <a:srgbClr val="C00000"/>
                </a:solidFill>
                <a:latin typeface="+mn-lt"/>
              </a:rPr>
              <a:t>Healthy People 2030: IMR Goal = 5</a:t>
            </a:r>
          </a:p>
        </p:txBody>
      </p:sp>
      <p:sp>
        <p:nvSpPr>
          <p:cNvPr id="3" name="TextBox 2">
            <a:extLst>
              <a:ext uri="{FF2B5EF4-FFF2-40B4-BE49-F238E27FC236}">
                <a16:creationId xmlns:a16="http://schemas.microsoft.com/office/drawing/2014/main" id="{DF4C00AA-1F9A-DA46-93B1-68537231F2DF}"/>
              </a:ext>
            </a:extLst>
          </p:cNvPr>
          <p:cNvSpPr txBox="1"/>
          <p:nvPr/>
        </p:nvSpPr>
        <p:spPr>
          <a:xfrm>
            <a:off x="441960" y="1066800"/>
            <a:ext cx="11323320" cy="5847755"/>
          </a:xfrm>
          <a:prstGeom prst="rect">
            <a:avLst/>
          </a:prstGeom>
          <a:noFill/>
        </p:spPr>
        <p:txBody>
          <a:bodyPr wrap="square" rtlCol="0">
            <a:spAutoFit/>
          </a:bodyPr>
          <a:lstStyle/>
          <a:p>
            <a:r>
              <a:rPr lang="en-US" sz="2200" dirty="0"/>
              <a:t>“Every year in the United States, thousands of infants die from causes like preterm birth, low birth weight, and sudden infant death syndrome. Although the rate of infant deaths has fallen over the past decade, there are disparities by race/ethnicity, income, and geographic location. Equitable, high-quality care for moms and babies and community-based interventions can help reduce the rate of infant deaths.</a:t>
            </a:r>
          </a:p>
          <a:p>
            <a:endParaRPr lang="en-US" sz="2200" dirty="0"/>
          </a:p>
          <a:p>
            <a:r>
              <a:rPr lang="en-US" sz="2200" dirty="0"/>
              <a:t>The U.S. Department of Health and Human Services released </a:t>
            </a:r>
            <a:r>
              <a:rPr lang="en-US" sz="2200" dirty="0">
                <a:hlinkClick r:id="rId2"/>
              </a:rPr>
              <a:t>Healthy People 2030</a:t>
            </a:r>
            <a:r>
              <a:rPr lang="en-US" sz="2200" dirty="0"/>
              <a:t>, the nation's 10-year plan for addressing our most critical public health priorities and challenges. Since 1980, HHS has set measurable objectives and targets to improve the health and well-being of the nation. </a:t>
            </a:r>
          </a:p>
          <a:p>
            <a:endParaRPr lang="en-US" sz="2200" dirty="0"/>
          </a:p>
          <a:p>
            <a:r>
              <a:rPr lang="en-US" sz="2200" b="1" dirty="0">
                <a:solidFill>
                  <a:srgbClr val="C00000"/>
                </a:solidFill>
              </a:rPr>
              <a:t>Healthy People has led the nation with its focus on social determinants of health, and continues to prioritize economic stability, education access and quality, health care access and quality, neighborhood and built environment, and social and community context as factors that influence health. Healthy People 2030 also continues to prioritize health disparities, health equity, and health literacy.” </a:t>
            </a:r>
          </a:p>
          <a:p>
            <a:endParaRPr lang="en-US" sz="2200" dirty="0"/>
          </a:p>
          <a:p>
            <a:r>
              <a:rPr lang="en-US" sz="2200" dirty="0"/>
              <a:t> </a:t>
            </a:r>
          </a:p>
        </p:txBody>
      </p:sp>
      <p:sp>
        <p:nvSpPr>
          <p:cNvPr id="4" name="TextBox 3">
            <a:extLst>
              <a:ext uri="{FF2B5EF4-FFF2-40B4-BE49-F238E27FC236}">
                <a16:creationId xmlns:a16="http://schemas.microsoft.com/office/drawing/2014/main" id="{8D32CB13-D277-514D-BE20-42CFC1E73323}"/>
              </a:ext>
            </a:extLst>
          </p:cNvPr>
          <p:cNvSpPr txBox="1"/>
          <p:nvPr/>
        </p:nvSpPr>
        <p:spPr>
          <a:xfrm>
            <a:off x="8028616" y="6488668"/>
            <a:ext cx="4163384" cy="369332"/>
          </a:xfrm>
          <a:prstGeom prst="rect">
            <a:avLst/>
          </a:prstGeom>
          <a:noFill/>
        </p:spPr>
        <p:txBody>
          <a:bodyPr wrap="none" rtlCol="0">
            <a:spAutoFit/>
          </a:bodyPr>
          <a:lstStyle/>
          <a:p>
            <a:r>
              <a:rPr lang="en-US" dirty="0"/>
              <a:t>Source: https://</a:t>
            </a:r>
            <a:r>
              <a:rPr lang="en-US" dirty="0" err="1"/>
              <a:t>health.gov</a:t>
            </a:r>
            <a:r>
              <a:rPr lang="en-US" dirty="0"/>
              <a:t>/</a:t>
            </a:r>
            <a:r>
              <a:rPr lang="en-US" dirty="0" err="1"/>
              <a:t>healthypeople</a:t>
            </a:r>
            <a:endParaRPr lang="en-US" dirty="0"/>
          </a:p>
        </p:txBody>
      </p:sp>
    </p:spTree>
    <p:extLst>
      <p:ext uri="{BB962C8B-B14F-4D97-AF65-F5344CB8AC3E}">
        <p14:creationId xmlns:p14="http://schemas.microsoft.com/office/powerpoint/2010/main" val="353380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600" b="1" dirty="0">
                <a:solidFill>
                  <a:srgbClr val="C00000"/>
                </a:solidFill>
                <a:latin typeface="Arial" panose="020B0604020202020204" pitchFamily="34" charset="0"/>
                <a:cs typeface="Arial" panose="020B0604020202020204" pitchFamily="34" charset="0"/>
              </a:rPr>
              <a:t>Where Are We Now?</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USA </a:t>
            </a:r>
            <a:r>
              <a:rPr lang="en-US" sz="3200" b="1" dirty="0">
                <a:latin typeface="Arial" panose="020B0604020202020204" pitchFamily="34" charset="0"/>
                <a:cs typeface="Arial" panose="020B0604020202020204" pitchFamily="34" charset="0"/>
              </a:rPr>
              <a:t>IMRs: 2016-2018</a:t>
            </a:r>
          </a:p>
        </p:txBody>
      </p:sp>
      <p:sp>
        <p:nvSpPr>
          <p:cNvPr id="11" name="Rectangle 10"/>
          <p:cNvSpPr/>
          <p:nvPr/>
        </p:nvSpPr>
        <p:spPr>
          <a:xfrm>
            <a:off x="0" y="6484869"/>
            <a:ext cx="11847007"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Source: United States Department of Health and Human Services (US DHHS), Centers of Disease Control and Prevention (CDC), National Center for Health Statistics (NCHS), Division of Vital Statistics (DVS). Linked Birth / Infant Death Records 2016-2018, as compiled from data provided by the 57 vital statistics jurisdictions through the Vital Statistics Cooperative Program, on CDC WONDER On-line Database. Accessed at </a:t>
            </a:r>
            <a:r>
              <a:rPr lang="en-US" sz="800" u="sng" dirty="0">
                <a:latin typeface="Arial" panose="020B0604020202020204" pitchFamily="34" charset="0"/>
                <a:cs typeface="Arial" panose="020B0604020202020204" pitchFamily="34" charset="0"/>
              </a:rPr>
              <a:t>http://wonder.cdc.gov/lbd-current.html </a:t>
            </a:r>
          </a:p>
        </p:txBody>
      </p:sp>
      <p:graphicFrame>
        <p:nvGraphicFramePr>
          <p:cNvPr id="9" name="Chart 8"/>
          <p:cNvGraphicFramePr/>
          <p:nvPr/>
        </p:nvGraphicFramePr>
        <p:xfrm>
          <a:off x="603250" y="1175657"/>
          <a:ext cx="7378700" cy="512834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8623746" y="662781"/>
            <a:ext cx="3385373" cy="563231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Of broad or bridged race/ethnic groups, </a:t>
            </a:r>
            <a:r>
              <a:rPr lang="en-US" b="1" dirty="0">
                <a:latin typeface="Arial" panose="020B0604020202020204" pitchFamily="34" charset="0"/>
                <a:cs typeface="Arial" panose="020B0604020202020204" pitchFamily="34" charset="0"/>
              </a:rPr>
              <a:t>only NH Black and AI/AN infants have not already met the HP 2030 target.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fact, they have not even achieved the HP 2000 target (7.0) 30 years after it was set.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if they meet the HP 2030 target of 5, they wouldn’t achieve equity with NH White majority group.</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the same target setting projection for the overall IMR, NH White infants are projected to reach </a:t>
            </a:r>
            <a:r>
              <a:rPr lang="en-US" b="1" dirty="0">
                <a:solidFill>
                  <a:srgbClr val="C00000"/>
                </a:solidFill>
                <a:latin typeface="Arial" panose="020B0604020202020204" pitchFamily="34" charset="0"/>
                <a:cs typeface="Arial" panose="020B0604020202020204" pitchFamily="34" charset="0"/>
              </a:rPr>
              <a:t>4.0 by 2030 </a:t>
            </a:r>
            <a:r>
              <a:rPr lang="en-US" dirty="0">
                <a:latin typeface="Arial" panose="020B0604020202020204" pitchFamily="34" charset="0"/>
                <a:cs typeface="Arial" panose="020B0604020202020204" pitchFamily="34" charset="0"/>
              </a:rPr>
              <a:t>– this is the true target for equity.</a:t>
            </a:r>
          </a:p>
        </p:txBody>
      </p:sp>
      <p:sp>
        <p:nvSpPr>
          <p:cNvPr id="6"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722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520" y="140838"/>
            <a:ext cx="11938958" cy="1325563"/>
          </a:xfrm>
        </p:spPr>
        <p:txBody>
          <a:bodyPr>
            <a:normAutofit/>
          </a:bodyPr>
          <a:lstStyle/>
          <a:p>
            <a:pPr algn="ctr"/>
            <a:r>
              <a:rPr lang="en-US" sz="3600" b="1" dirty="0">
                <a:solidFill>
                  <a:srgbClr val="C00000"/>
                </a:solidFill>
                <a:latin typeface="Arial" panose="020B0604020202020204" pitchFamily="34" charset="0"/>
                <a:cs typeface="Arial" panose="020B0604020202020204" pitchFamily="34" charset="0"/>
              </a:rPr>
              <a:t>What Will It Take to Achieve Birth Equity in the USA?</a:t>
            </a:r>
          </a:p>
        </p:txBody>
      </p:sp>
      <p:sp>
        <p:nvSpPr>
          <p:cNvPr id="5" name="TextBox 4"/>
          <p:cNvSpPr txBox="1"/>
          <p:nvPr/>
        </p:nvSpPr>
        <p:spPr>
          <a:xfrm>
            <a:off x="1271831" y="4340650"/>
            <a:ext cx="9548569"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We need to save an additional 4,186  (Black and AI/AN) babies/year.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That’s fewer than </a:t>
            </a:r>
            <a:r>
              <a:rPr lang="en-US" sz="2400" b="1" dirty="0">
                <a:latin typeface="Arial" panose="020B0604020202020204" pitchFamily="34" charset="0"/>
                <a:cs typeface="Arial" panose="020B0604020202020204" pitchFamily="34" charset="0"/>
              </a:rPr>
              <a:t>12 babies/day.</a:t>
            </a:r>
          </a:p>
          <a:p>
            <a:endParaRPr lang="en-US" sz="2400"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For context:  ~10,500 babies born each day in the United States.</a:t>
            </a:r>
          </a:p>
        </p:txBody>
      </p:sp>
      <p:sp>
        <p:nvSpPr>
          <p:cNvPr id="6" name="Rectangle 5"/>
          <p:cNvSpPr/>
          <p:nvPr/>
        </p:nvSpPr>
        <p:spPr>
          <a:xfrm>
            <a:off x="-1" y="6492184"/>
            <a:ext cx="12192000"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Notes: Uses 3-year average data (2016-2018) to improve stability of estimates and assumes constant births</a:t>
            </a:r>
          </a:p>
        </p:txBody>
      </p:sp>
      <p:graphicFrame>
        <p:nvGraphicFramePr>
          <p:cNvPr id="3" name="Table 2"/>
          <p:cNvGraphicFramePr>
            <a:graphicFrameLocks noGrp="1"/>
          </p:cNvGraphicFramePr>
          <p:nvPr/>
        </p:nvGraphicFramePr>
        <p:xfrm>
          <a:off x="1516062" y="1919816"/>
          <a:ext cx="9159875" cy="1838960"/>
        </p:xfrm>
        <a:graphic>
          <a:graphicData uri="http://schemas.openxmlformats.org/drawingml/2006/table">
            <a:tbl>
              <a:tblPr firstRow="1" bandRow="1">
                <a:tableStyleId>{5C22544A-7EE6-4342-B048-85BDC9FD1C3A}</a:tableStyleId>
              </a:tblPr>
              <a:tblGrid>
                <a:gridCol w="1605280">
                  <a:extLst>
                    <a:ext uri="{9D8B030D-6E8A-4147-A177-3AD203B41FA5}">
                      <a16:colId xmlns:a16="http://schemas.microsoft.com/office/drawing/2014/main" val="511762226"/>
                    </a:ext>
                  </a:extLst>
                </a:gridCol>
                <a:gridCol w="1605280">
                  <a:extLst>
                    <a:ext uri="{9D8B030D-6E8A-4147-A177-3AD203B41FA5}">
                      <a16:colId xmlns:a16="http://schemas.microsoft.com/office/drawing/2014/main" val="4287738693"/>
                    </a:ext>
                  </a:extLst>
                </a:gridCol>
                <a:gridCol w="1605280">
                  <a:extLst>
                    <a:ext uri="{9D8B030D-6E8A-4147-A177-3AD203B41FA5}">
                      <a16:colId xmlns:a16="http://schemas.microsoft.com/office/drawing/2014/main" val="2683535291"/>
                    </a:ext>
                  </a:extLst>
                </a:gridCol>
                <a:gridCol w="1605280">
                  <a:extLst>
                    <a:ext uri="{9D8B030D-6E8A-4147-A177-3AD203B41FA5}">
                      <a16:colId xmlns:a16="http://schemas.microsoft.com/office/drawing/2014/main" val="3459954401"/>
                    </a:ext>
                  </a:extLst>
                </a:gridCol>
                <a:gridCol w="2738755">
                  <a:extLst>
                    <a:ext uri="{9D8B030D-6E8A-4147-A177-3AD203B41FA5}">
                      <a16:colId xmlns:a16="http://schemas.microsoft.com/office/drawing/2014/main" val="21843581"/>
                    </a:ext>
                  </a:extLst>
                </a:gridCol>
              </a:tblGrid>
              <a:tr h="370840">
                <a:tc>
                  <a:txBody>
                    <a:bodyPr/>
                    <a:lstStyle/>
                    <a:p>
                      <a:r>
                        <a:rPr lang="en-US" dirty="0">
                          <a:latin typeface="Arial" panose="020B0604020202020204" pitchFamily="34" charset="0"/>
                          <a:cs typeface="Arial" panose="020B0604020202020204" pitchFamily="34" charset="0"/>
                        </a:rPr>
                        <a:t>Population</a:t>
                      </a:r>
                    </a:p>
                  </a:txBody>
                  <a:tcPr anchor="ctr"/>
                </a:tc>
                <a:tc>
                  <a:txBody>
                    <a:bodyPr/>
                    <a:lstStyle/>
                    <a:p>
                      <a:pPr algn="ctr"/>
                      <a:r>
                        <a:rPr lang="en-US" dirty="0">
                          <a:latin typeface="Arial" panose="020B0604020202020204" pitchFamily="34" charset="0"/>
                          <a:cs typeface="Arial" panose="020B0604020202020204" pitchFamily="34" charset="0"/>
                        </a:rPr>
                        <a:t>Annual Births</a:t>
                      </a:r>
                    </a:p>
                  </a:txBody>
                  <a:tcPr anchor="ctr"/>
                </a:tc>
                <a:tc>
                  <a:txBody>
                    <a:bodyPr/>
                    <a:lstStyle/>
                    <a:p>
                      <a:pPr algn="ctr"/>
                      <a:r>
                        <a:rPr lang="en-US" dirty="0">
                          <a:latin typeface="Arial" panose="020B0604020202020204" pitchFamily="34" charset="0"/>
                          <a:cs typeface="Arial" panose="020B0604020202020204" pitchFamily="34" charset="0"/>
                        </a:rPr>
                        <a:t>Current IMR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Reduction</a:t>
                      </a:r>
                      <a:r>
                        <a:rPr lang="en-US" baseline="0" dirty="0">
                          <a:latin typeface="Arial" panose="020B0604020202020204" pitchFamily="34" charset="0"/>
                          <a:cs typeface="Arial" panose="020B0604020202020204" pitchFamily="34" charset="0"/>
                        </a:rPr>
                        <a:t> to Achieve Equity </a:t>
                      </a:r>
                      <a:r>
                        <a:rPr lang="en-US" sz="1200" baseline="0" dirty="0">
                          <a:latin typeface="Arial" panose="020B0604020202020204" pitchFamily="34" charset="0"/>
                          <a:cs typeface="Arial" panose="020B0604020202020204" pitchFamily="34" charset="0"/>
                        </a:rPr>
                        <a:t>(Subtract 4.0)</a:t>
                      </a:r>
                      <a:endParaRPr lang="en-US" sz="1200" dirty="0">
                        <a:latin typeface="Arial" panose="020B0604020202020204" pitchFamily="34" charset="0"/>
                        <a:cs typeface="Arial" panose="020B0604020202020204" pitchFamily="34" charset="0"/>
                      </a:endParaRPr>
                    </a:p>
                  </a:txBody>
                  <a:tcPr anchor="ctr"/>
                </a:tc>
                <a:tc>
                  <a:txBody>
                    <a:bodyPr/>
                    <a:lstStyle/>
                    <a:p>
                      <a:pPr algn="ctr"/>
                      <a:r>
                        <a:rPr lang="en-US" dirty="0">
                          <a:latin typeface="Arial" panose="020B0604020202020204" pitchFamily="34" charset="0"/>
                          <a:cs typeface="Arial" panose="020B0604020202020204" pitchFamily="34" charset="0"/>
                        </a:rPr>
                        <a:t>Number of Annual Deaths Needed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Prevent</a:t>
                      </a:r>
                    </a:p>
                    <a:p>
                      <a:pPr algn="ctr"/>
                      <a:r>
                        <a:rPr lang="en-US" sz="1200" dirty="0">
                          <a:latin typeface="Arial" panose="020B0604020202020204" pitchFamily="34" charset="0"/>
                          <a:cs typeface="Arial" panose="020B0604020202020204" pitchFamily="34" charset="0"/>
                        </a:rPr>
                        <a:t>(Multiply by</a:t>
                      </a:r>
                      <a:r>
                        <a:rPr lang="en-US" sz="1200" baseline="0" dirty="0">
                          <a:latin typeface="Arial" panose="020B0604020202020204" pitchFamily="34" charset="0"/>
                          <a:cs typeface="Arial" panose="020B0604020202020204" pitchFamily="34" charset="0"/>
                        </a:rPr>
                        <a:t> Births/1,000)</a:t>
                      </a:r>
                      <a:endParaRPr lang="en-US"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30727729"/>
                  </a:ext>
                </a:extLst>
              </a:tr>
              <a:tr h="370840">
                <a:tc>
                  <a:txBody>
                    <a:bodyPr/>
                    <a:lstStyle/>
                    <a:p>
                      <a:r>
                        <a:rPr lang="en-US" dirty="0">
                          <a:latin typeface="Arial" panose="020B0604020202020204" pitchFamily="34" charset="0"/>
                          <a:cs typeface="Arial" panose="020B0604020202020204" pitchFamily="34" charset="0"/>
                        </a:rPr>
                        <a:t>NH</a:t>
                      </a:r>
                      <a:r>
                        <a:rPr lang="en-US" baseline="0" dirty="0">
                          <a:latin typeface="Arial" panose="020B0604020202020204" pitchFamily="34" charset="0"/>
                          <a:cs typeface="Arial" panose="020B0604020202020204" pitchFamily="34" charset="0"/>
                        </a:rPr>
                        <a:t> Black</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583,439</a:t>
                      </a:r>
                    </a:p>
                  </a:txBody>
                  <a:tcPr/>
                </a:tc>
                <a:tc>
                  <a:txBody>
                    <a:bodyPr/>
                    <a:lstStyle/>
                    <a:p>
                      <a:pPr algn="ctr"/>
                      <a:r>
                        <a:rPr lang="en-US" dirty="0">
                          <a:latin typeface="Arial" panose="020B0604020202020204" pitchFamily="34" charset="0"/>
                          <a:cs typeface="Arial" panose="020B0604020202020204" pitchFamily="34" charset="0"/>
                        </a:rPr>
                        <a:t>10.9</a:t>
                      </a:r>
                    </a:p>
                  </a:txBody>
                  <a:tcPr/>
                </a:tc>
                <a:tc>
                  <a:txBody>
                    <a:bodyPr/>
                    <a:lstStyle/>
                    <a:p>
                      <a:pPr algn="ctr"/>
                      <a:r>
                        <a:rPr lang="en-US" dirty="0">
                          <a:latin typeface="Arial" panose="020B0604020202020204" pitchFamily="34" charset="0"/>
                          <a:cs typeface="Arial" panose="020B0604020202020204" pitchFamily="34" charset="0"/>
                        </a:rPr>
                        <a:t>6.9</a:t>
                      </a:r>
                    </a:p>
                  </a:txBody>
                  <a:tcPr/>
                </a:tc>
                <a:tc>
                  <a:txBody>
                    <a:bodyPr/>
                    <a:lstStyle/>
                    <a:p>
                      <a:pPr algn="ctr"/>
                      <a:r>
                        <a:rPr lang="en-US" dirty="0">
                          <a:latin typeface="Arial" panose="020B0604020202020204" pitchFamily="34" charset="0"/>
                          <a:cs typeface="Arial" panose="020B0604020202020204" pitchFamily="34" charset="0"/>
                        </a:rPr>
                        <a:t>4,026</a:t>
                      </a:r>
                    </a:p>
                  </a:txBody>
                  <a:tcPr/>
                </a:tc>
                <a:extLst>
                  <a:ext uri="{0D108BD9-81ED-4DB2-BD59-A6C34878D82A}">
                    <a16:rowId xmlns:a16="http://schemas.microsoft.com/office/drawing/2014/main" val="1560133283"/>
                  </a:ext>
                </a:extLst>
              </a:tr>
              <a:tr h="370840">
                <a:tc>
                  <a:txBody>
                    <a:bodyPr/>
                    <a:lstStyle/>
                    <a:p>
                      <a:r>
                        <a:rPr lang="en-US" dirty="0">
                          <a:latin typeface="Arial" panose="020B0604020202020204" pitchFamily="34" charset="0"/>
                          <a:cs typeface="Arial" panose="020B0604020202020204" pitchFamily="34" charset="0"/>
                        </a:rPr>
                        <a:t>NH AI/AN</a:t>
                      </a:r>
                    </a:p>
                  </a:txBody>
                  <a:tcPr/>
                </a:tc>
                <a:tc>
                  <a:txBody>
                    <a:bodyPr/>
                    <a:lstStyle/>
                    <a:p>
                      <a:pPr algn="ctr"/>
                      <a:r>
                        <a:rPr lang="en-US" dirty="0">
                          <a:latin typeface="Arial" panose="020B0604020202020204" pitchFamily="34" charset="0"/>
                          <a:cs typeface="Arial" panose="020B0604020202020204" pitchFamily="34" charset="0"/>
                        </a:rPr>
                        <a:t>34,801</a:t>
                      </a:r>
                    </a:p>
                  </a:txBody>
                  <a:tcPr/>
                </a:tc>
                <a:tc>
                  <a:txBody>
                    <a:bodyPr/>
                    <a:lstStyle/>
                    <a:p>
                      <a:pPr algn="ctr"/>
                      <a:r>
                        <a:rPr lang="en-US" dirty="0">
                          <a:latin typeface="Arial" panose="020B0604020202020204" pitchFamily="34" charset="0"/>
                          <a:cs typeface="Arial" panose="020B0604020202020204" pitchFamily="34" charset="0"/>
                        </a:rPr>
                        <a:t>8.6</a:t>
                      </a:r>
                    </a:p>
                  </a:txBody>
                  <a:tcPr/>
                </a:tc>
                <a:tc>
                  <a:txBody>
                    <a:bodyPr/>
                    <a:lstStyle/>
                    <a:p>
                      <a:pPr algn="ctr"/>
                      <a:r>
                        <a:rPr lang="en-US" dirty="0">
                          <a:latin typeface="Arial" panose="020B0604020202020204" pitchFamily="34" charset="0"/>
                          <a:cs typeface="Arial" panose="020B0604020202020204" pitchFamily="34" charset="0"/>
                        </a:rPr>
                        <a:t>4.6</a:t>
                      </a:r>
                    </a:p>
                  </a:txBody>
                  <a:tcPr/>
                </a:tc>
                <a:tc>
                  <a:txBody>
                    <a:bodyPr/>
                    <a:lstStyle/>
                    <a:p>
                      <a:pPr algn="ctr"/>
                      <a:r>
                        <a:rPr lang="en-US" dirty="0">
                          <a:latin typeface="Arial" panose="020B0604020202020204" pitchFamily="34" charset="0"/>
                          <a:cs typeface="Arial" panose="020B0604020202020204" pitchFamily="34" charset="0"/>
                        </a:rPr>
                        <a:t>160</a:t>
                      </a:r>
                    </a:p>
                  </a:txBody>
                  <a:tcPr/>
                </a:tc>
                <a:extLst>
                  <a:ext uri="{0D108BD9-81ED-4DB2-BD59-A6C34878D82A}">
                    <a16:rowId xmlns:a16="http://schemas.microsoft.com/office/drawing/2014/main" val="3841783472"/>
                  </a:ext>
                </a:extLst>
              </a:tr>
            </a:tbl>
          </a:graphicData>
        </a:graphic>
      </p:graphicFrame>
      <p:sp>
        <p:nvSpPr>
          <p:cNvPr id="7"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7055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3350"/>
            <a:ext cx="10515600" cy="1325563"/>
          </a:xfrm>
        </p:spPr>
        <p:txBody>
          <a:bodyPr>
            <a:normAutofit/>
          </a:bodyPr>
          <a:lstStyle/>
          <a:p>
            <a:pPr algn="ctr"/>
            <a:r>
              <a:rPr lang="en-US" sz="3600" b="1" dirty="0">
                <a:solidFill>
                  <a:srgbClr val="C00000"/>
                </a:solidFill>
                <a:latin typeface="Arial" panose="020B0604020202020204" pitchFamily="34" charset="0"/>
                <a:cs typeface="Arial" panose="020B0604020202020204" pitchFamily="34" charset="0"/>
              </a:rPr>
              <a:t>What’s the “Lift” at the </a:t>
            </a:r>
            <a:r>
              <a:rPr lang="en-US" sz="3600" b="1" u="sng" dirty="0">
                <a:solidFill>
                  <a:srgbClr val="C00000"/>
                </a:solidFill>
                <a:latin typeface="Arial" panose="020B0604020202020204" pitchFamily="34" charset="0"/>
                <a:cs typeface="Arial" panose="020B0604020202020204" pitchFamily="34" charset="0"/>
              </a:rPr>
              <a:t>State</a:t>
            </a:r>
            <a:r>
              <a:rPr lang="en-US" sz="3600" b="1" dirty="0">
                <a:solidFill>
                  <a:srgbClr val="C00000"/>
                </a:solidFill>
                <a:latin typeface="Arial" panose="020B0604020202020204" pitchFamily="34" charset="0"/>
                <a:cs typeface="Arial" panose="020B0604020202020204" pitchFamily="34" charset="0"/>
              </a:rPr>
              <a:t> Level </a:t>
            </a:r>
            <a:br>
              <a:rPr lang="en-US" sz="3600" b="1" dirty="0">
                <a:solidFill>
                  <a:srgbClr val="C00000"/>
                </a:solidFill>
                <a:latin typeface="Arial" panose="020B0604020202020204" pitchFamily="34" charset="0"/>
                <a:cs typeface="Arial" panose="020B0604020202020204" pitchFamily="34" charset="0"/>
              </a:rPr>
            </a:br>
            <a:r>
              <a:rPr lang="en-US" sz="3600" b="1" dirty="0">
                <a:solidFill>
                  <a:srgbClr val="C00000"/>
                </a:solidFill>
                <a:latin typeface="Arial" panose="020B0604020202020204" pitchFamily="34" charset="0"/>
                <a:cs typeface="Arial" panose="020B0604020202020204" pitchFamily="34" charset="0"/>
              </a:rPr>
              <a:t>to Achieve Black-White Equity?</a:t>
            </a:r>
          </a:p>
        </p:txBody>
      </p:sp>
      <p:sp>
        <p:nvSpPr>
          <p:cNvPr id="5" name="Rectangle 4"/>
          <p:cNvSpPr/>
          <p:nvPr/>
        </p:nvSpPr>
        <p:spPr>
          <a:xfrm>
            <a:off x="0" y="6494172"/>
            <a:ext cx="12192000" cy="246221"/>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Notes: Uses 3-year average data (2016-2018) with Bayesian spatial smoothing to improve stability of estimates and assumes a 15% improvement for White IMR (1-4/4.7)</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2528" y="1484929"/>
            <a:ext cx="6004480" cy="4639825"/>
          </a:xfrm>
        </p:spPr>
      </p:pic>
      <p:sp>
        <p:nvSpPr>
          <p:cNvPr id="9" name="TextBox 8"/>
          <p:cNvSpPr txBox="1"/>
          <p:nvPr/>
        </p:nvSpPr>
        <p:spPr>
          <a:xfrm>
            <a:off x="1371600" y="2038350"/>
            <a:ext cx="359092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Number of Black Infant Deaths to Prevent Annually</a:t>
            </a:r>
          </a:p>
        </p:txBody>
      </p:sp>
      <p:graphicFrame>
        <p:nvGraphicFramePr>
          <p:cNvPr id="10" name="Content Placeholder 4"/>
          <p:cNvGraphicFramePr>
            <a:graphicFrameLocks/>
          </p:cNvGraphicFramePr>
          <p:nvPr/>
        </p:nvGraphicFramePr>
        <p:xfrm>
          <a:off x="6430946" y="1868331"/>
          <a:ext cx="5594276" cy="3928622"/>
        </p:xfrm>
        <a:graphic>
          <a:graphicData uri="http://schemas.openxmlformats.org/drawingml/2006/table">
            <a:tbl>
              <a:tblPr firstRow="1" bandRow="1">
                <a:tableStyleId>{5C22544A-7EE6-4342-B048-85BDC9FD1C3A}</a:tableStyleId>
              </a:tblPr>
              <a:tblGrid>
                <a:gridCol w="1302325">
                  <a:extLst>
                    <a:ext uri="{9D8B030D-6E8A-4147-A177-3AD203B41FA5}">
                      <a16:colId xmlns:a16="http://schemas.microsoft.com/office/drawing/2014/main" val="969718446"/>
                    </a:ext>
                  </a:extLst>
                </a:gridCol>
                <a:gridCol w="1302325">
                  <a:extLst>
                    <a:ext uri="{9D8B030D-6E8A-4147-A177-3AD203B41FA5}">
                      <a16:colId xmlns:a16="http://schemas.microsoft.com/office/drawing/2014/main" val="4294288761"/>
                    </a:ext>
                  </a:extLst>
                </a:gridCol>
                <a:gridCol w="1302325">
                  <a:extLst>
                    <a:ext uri="{9D8B030D-6E8A-4147-A177-3AD203B41FA5}">
                      <a16:colId xmlns:a16="http://schemas.microsoft.com/office/drawing/2014/main" val="2896664329"/>
                    </a:ext>
                  </a:extLst>
                </a:gridCol>
                <a:gridCol w="1687301">
                  <a:extLst>
                    <a:ext uri="{9D8B030D-6E8A-4147-A177-3AD203B41FA5}">
                      <a16:colId xmlns:a16="http://schemas.microsoft.com/office/drawing/2014/main" val="234953655"/>
                    </a:ext>
                  </a:extLst>
                </a:gridCol>
              </a:tblGrid>
              <a:tr h="17460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Black Infant Deaths to</a:t>
                      </a:r>
                      <a:r>
                        <a:rPr lang="en-US" baseline="0" dirty="0">
                          <a:latin typeface="Arial" panose="020B0604020202020204" pitchFamily="34" charset="0"/>
                          <a:cs typeface="Arial" panose="020B0604020202020204" pitchFamily="34" charset="0"/>
                        </a:rPr>
                        <a:t> Prevent Annually</a:t>
                      </a:r>
                      <a:endParaRPr lang="en-US"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Black Infant Deaths to Prevent Monthly</a:t>
                      </a: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 States</a:t>
                      </a: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 of Total Black Infant Deaths to Prevent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556204908"/>
                  </a:ext>
                </a:extLst>
              </a:tr>
              <a:tr h="436514">
                <a:tc>
                  <a:txBody>
                    <a:bodyPr/>
                    <a:lstStyle/>
                    <a:p>
                      <a:pPr algn="ctr"/>
                      <a:r>
                        <a:rPr lang="en-US" sz="1800" dirty="0">
                          <a:latin typeface="Arial" panose="020B0604020202020204" pitchFamily="34" charset="0"/>
                          <a:cs typeface="Arial" panose="020B0604020202020204" pitchFamily="34" charset="0"/>
                        </a:rPr>
                        <a:t>1-11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&lt;1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7489"/>
                  </a:ext>
                </a:extLst>
              </a:tr>
              <a:tr h="436514">
                <a:tc>
                  <a:txBody>
                    <a:bodyPr/>
                    <a:lstStyle/>
                    <a:p>
                      <a:pPr algn="ctr"/>
                      <a:r>
                        <a:rPr lang="en-US" sz="1800" dirty="0">
                          <a:latin typeface="Arial" panose="020B0604020202020204" pitchFamily="34" charset="0"/>
                          <a:cs typeface="Arial" panose="020B0604020202020204" pitchFamily="34" charset="0"/>
                        </a:rPr>
                        <a:t>12-59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4137793"/>
                  </a:ext>
                </a:extLst>
              </a:tr>
              <a:tr h="436514">
                <a:tc>
                  <a:txBody>
                    <a:bodyPr/>
                    <a:lstStyle/>
                    <a:p>
                      <a:pPr algn="ctr"/>
                      <a:r>
                        <a:rPr lang="en-US" sz="1800" dirty="0">
                          <a:latin typeface="Arial" panose="020B0604020202020204" pitchFamily="34" charset="0"/>
                          <a:cs typeface="Arial" panose="020B0604020202020204" pitchFamily="34" charset="0"/>
                        </a:rPr>
                        <a:t>60-119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3975835"/>
                  </a:ext>
                </a:extLst>
              </a:tr>
              <a:tr h="436514">
                <a:tc>
                  <a:txBody>
                    <a:bodyPr/>
                    <a:lstStyle/>
                    <a:p>
                      <a:pPr algn="ctr"/>
                      <a:r>
                        <a:rPr lang="en-US" sz="1800" b="1" dirty="0">
                          <a:solidFill>
                            <a:srgbClr val="C00000"/>
                          </a:solidFill>
                          <a:latin typeface="Arial" panose="020B0604020202020204" pitchFamily="34" charset="0"/>
                          <a:cs typeface="Arial" panose="020B0604020202020204" pitchFamily="34" charset="0"/>
                        </a:rPr>
                        <a:t>120-239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dirty="0">
                          <a:solidFill>
                            <a:srgbClr val="C00000"/>
                          </a:solidFill>
                          <a:latin typeface="Arial" panose="020B0604020202020204" pitchFamily="34" charset="0"/>
                          <a:cs typeface="Arial" panose="020B0604020202020204" pitchFamily="34" charset="0"/>
                        </a:rPr>
                        <a:t>10-19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C00000"/>
                          </a:solidFill>
                          <a:effectLst/>
                          <a:latin typeface="Arial" panose="020B0604020202020204" pitchFamily="34" charset="0"/>
                          <a:cs typeface="Arial" panose="020B0604020202020204"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C00000"/>
                          </a:solidFill>
                          <a:effectLst/>
                          <a:latin typeface="Arial" panose="020B0604020202020204" pitchFamily="34" charset="0"/>
                          <a:cs typeface="Arial" panose="020B0604020202020204" pitchFamily="34"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049250"/>
                  </a:ext>
                </a:extLst>
              </a:tr>
              <a:tr h="436514">
                <a:tc>
                  <a:txBody>
                    <a:bodyPr/>
                    <a:lstStyle/>
                    <a:p>
                      <a:pPr algn="ctr"/>
                      <a:r>
                        <a:rPr lang="en-US" sz="1800" dirty="0">
                          <a:latin typeface="Arial" panose="020B0604020202020204" pitchFamily="34" charset="0"/>
                          <a:cs typeface="Arial" panose="020B0604020202020204" pitchFamily="34" charset="0"/>
                        </a:rPr>
                        <a:t>240-336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20-28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7679032"/>
                  </a:ext>
                </a:extLst>
              </a:tr>
            </a:tbl>
          </a:graphicData>
        </a:graphic>
      </p:graphicFrame>
      <p:sp>
        <p:nvSpPr>
          <p:cNvPr id="7"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612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9550" y="1513537"/>
            <a:ext cx="6115050" cy="4725265"/>
          </a:xfrm>
        </p:spPr>
      </p:pic>
      <p:sp>
        <p:nvSpPr>
          <p:cNvPr id="2" name="Title 1"/>
          <p:cNvSpPr>
            <a:spLocks noGrp="1"/>
          </p:cNvSpPr>
          <p:nvPr>
            <p:ph type="title"/>
          </p:nvPr>
        </p:nvSpPr>
        <p:spPr>
          <a:xfrm>
            <a:off x="734683" y="187974"/>
            <a:ext cx="10515600" cy="1325563"/>
          </a:xfrm>
        </p:spPr>
        <p:txBody>
          <a:bodyPr>
            <a:normAutofit/>
          </a:bodyPr>
          <a:lstStyle/>
          <a:p>
            <a:pPr algn="ctr"/>
            <a:r>
              <a:rPr lang="en-US" sz="3600" b="1" dirty="0">
                <a:solidFill>
                  <a:srgbClr val="C00000"/>
                </a:solidFill>
                <a:latin typeface="Arial" panose="020B0604020202020204" pitchFamily="34" charset="0"/>
                <a:cs typeface="Arial" panose="020B0604020202020204" pitchFamily="34" charset="0"/>
              </a:rPr>
              <a:t>What’s the “Lift” at the </a:t>
            </a:r>
            <a:r>
              <a:rPr lang="en-US" sz="3600" b="1" u="sng" dirty="0">
                <a:solidFill>
                  <a:srgbClr val="C00000"/>
                </a:solidFill>
                <a:latin typeface="Arial" panose="020B0604020202020204" pitchFamily="34" charset="0"/>
                <a:cs typeface="Arial" panose="020B0604020202020204" pitchFamily="34" charset="0"/>
              </a:rPr>
              <a:t>County</a:t>
            </a:r>
            <a:r>
              <a:rPr lang="en-US" sz="3600" b="1" dirty="0">
                <a:solidFill>
                  <a:srgbClr val="C00000"/>
                </a:solidFill>
                <a:latin typeface="Arial" panose="020B0604020202020204" pitchFamily="34" charset="0"/>
                <a:cs typeface="Arial" panose="020B0604020202020204" pitchFamily="34" charset="0"/>
              </a:rPr>
              <a:t> Level </a:t>
            </a:r>
            <a:br>
              <a:rPr lang="en-US" sz="3600" b="1" dirty="0">
                <a:solidFill>
                  <a:srgbClr val="C00000"/>
                </a:solidFill>
                <a:latin typeface="Arial" panose="020B0604020202020204" pitchFamily="34" charset="0"/>
                <a:cs typeface="Arial" panose="020B0604020202020204" pitchFamily="34" charset="0"/>
              </a:rPr>
            </a:br>
            <a:r>
              <a:rPr lang="en-US" sz="3600" b="1" dirty="0">
                <a:solidFill>
                  <a:srgbClr val="C00000"/>
                </a:solidFill>
                <a:latin typeface="Arial" panose="020B0604020202020204" pitchFamily="34" charset="0"/>
                <a:cs typeface="Arial" panose="020B0604020202020204" pitchFamily="34" charset="0"/>
              </a:rPr>
              <a:t>to Achieve Black-White Equity?</a:t>
            </a:r>
          </a:p>
        </p:txBody>
      </p:sp>
      <p:graphicFrame>
        <p:nvGraphicFramePr>
          <p:cNvPr id="5" name="Content Placeholder 4"/>
          <p:cNvGraphicFramePr>
            <a:graphicFrameLocks noGrp="1"/>
          </p:cNvGraphicFramePr>
          <p:nvPr>
            <p:ph sz="half" idx="2"/>
          </p:nvPr>
        </p:nvGraphicFramePr>
        <p:xfrm>
          <a:off x="6631912" y="2064449"/>
          <a:ext cx="5290013" cy="3657600"/>
        </p:xfrm>
        <a:graphic>
          <a:graphicData uri="http://schemas.openxmlformats.org/drawingml/2006/table">
            <a:tbl>
              <a:tblPr firstRow="1" bandRow="1">
                <a:tableStyleId>{5C22544A-7EE6-4342-B048-85BDC9FD1C3A}</a:tableStyleId>
              </a:tblPr>
              <a:tblGrid>
                <a:gridCol w="1231494">
                  <a:extLst>
                    <a:ext uri="{9D8B030D-6E8A-4147-A177-3AD203B41FA5}">
                      <a16:colId xmlns:a16="http://schemas.microsoft.com/office/drawing/2014/main" val="969718446"/>
                    </a:ext>
                  </a:extLst>
                </a:gridCol>
                <a:gridCol w="1231494">
                  <a:extLst>
                    <a:ext uri="{9D8B030D-6E8A-4147-A177-3AD203B41FA5}">
                      <a16:colId xmlns:a16="http://schemas.microsoft.com/office/drawing/2014/main" val="4294288761"/>
                    </a:ext>
                  </a:extLst>
                </a:gridCol>
                <a:gridCol w="1231494">
                  <a:extLst>
                    <a:ext uri="{9D8B030D-6E8A-4147-A177-3AD203B41FA5}">
                      <a16:colId xmlns:a16="http://schemas.microsoft.com/office/drawing/2014/main" val="2896664329"/>
                    </a:ext>
                  </a:extLst>
                </a:gridCol>
                <a:gridCol w="1595531">
                  <a:extLst>
                    <a:ext uri="{9D8B030D-6E8A-4147-A177-3AD203B41FA5}">
                      <a16:colId xmlns:a16="http://schemas.microsoft.com/office/drawing/2014/main" val="234953655"/>
                    </a:ext>
                  </a:extLst>
                </a:gridCol>
              </a:tblGrid>
              <a:tr h="10908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Black Infant Deaths to</a:t>
                      </a:r>
                      <a:r>
                        <a:rPr lang="en-US" baseline="0" dirty="0">
                          <a:latin typeface="Arial" panose="020B0604020202020204" pitchFamily="34" charset="0"/>
                          <a:cs typeface="Arial" panose="020B0604020202020204" pitchFamily="34" charset="0"/>
                        </a:rPr>
                        <a:t> Prevent Annually</a:t>
                      </a:r>
                      <a:endParaRPr lang="en-US"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Black Infant Deaths to Prevent Monthly</a:t>
                      </a: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 Counties</a:t>
                      </a:r>
                    </a:p>
                  </a:txBody>
                  <a:tcPr anchor="ctr">
                    <a:lnB w="12700" cap="flat" cmpd="sng" algn="ctr">
                      <a:noFill/>
                      <a:prstDash val="solid"/>
                      <a:round/>
                      <a:headEnd type="none" w="med" len="med"/>
                      <a:tailEnd type="none" w="med" len="med"/>
                    </a:lnB>
                  </a:tcPr>
                </a:tc>
                <a:tc>
                  <a:txBody>
                    <a:bodyPr/>
                    <a:lstStyle/>
                    <a:p>
                      <a:pPr algn="ctr"/>
                      <a:r>
                        <a:rPr lang="en-US" dirty="0">
                          <a:latin typeface="Arial" panose="020B0604020202020204" pitchFamily="34" charset="0"/>
                          <a:cs typeface="Arial" panose="020B0604020202020204" pitchFamily="34" charset="0"/>
                        </a:rPr>
                        <a:t>% of Total Black Infant Deaths to Prevent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556204908"/>
                  </a:ext>
                </a:extLst>
              </a:tr>
              <a:tr h="340318">
                <a:tc>
                  <a:txBody>
                    <a:bodyPr/>
                    <a:lstStyle/>
                    <a:p>
                      <a:pPr algn="ctr"/>
                      <a:r>
                        <a:rPr lang="en-US" sz="1800" dirty="0">
                          <a:latin typeface="Arial" panose="020B0604020202020204" pitchFamily="34" charset="0"/>
                          <a:cs typeface="Arial" panose="020B0604020202020204" pitchFamily="34" charset="0"/>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800" dirty="0">
                          <a:latin typeface="Arial" panose="020B0604020202020204" pitchFamily="34" charset="0"/>
                          <a:cs typeface="Arial" panose="020B0604020202020204" pitchFamily="34" charset="0"/>
                        </a:rPr>
                        <a:t>&lt;1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646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7489"/>
                  </a:ext>
                </a:extLst>
              </a:tr>
              <a:tr h="340318">
                <a:tc>
                  <a:txBody>
                    <a:bodyPr/>
                    <a:lstStyle/>
                    <a:p>
                      <a:pPr algn="ctr"/>
                      <a:r>
                        <a:rPr lang="en-US" sz="1800" dirty="0">
                          <a:latin typeface="Arial" panose="020B0604020202020204" pitchFamily="34" charset="0"/>
                          <a:cs typeface="Arial" panose="020B0604020202020204" pitchFamily="34" charset="0"/>
                        </a:rPr>
                        <a:t>6-11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sz="18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2321550"/>
                  </a:ext>
                </a:extLst>
              </a:tr>
              <a:tr h="340318">
                <a:tc>
                  <a:txBody>
                    <a:bodyPr/>
                    <a:lstStyle/>
                    <a:p>
                      <a:pPr algn="ctr"/>
                      <a:r>
                        <a:rPr lang="en-US" sz="1800" dirty="0">
                          <a:latin typeface="Arial" panose="020B0604020202020204" pitchFamily="34" charset="0"/>
                          <a:cs typeface="Arial" panose="020B0604020202020204" pitchFamily="34" charset="0"/>
                        </a:rPr>
                        <a:t>12-23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4137793"/>
                  </a:ext>
                </a:extLst>
              </a:tr>
              <a:tr h="340318">
                <a:tc>
                  <a:txBody>
                    <a:bodyPr/>
                    <a:lstStyle/>
                    <a:p>
                      <a:pPr algn="ctr"/>
                      <a:r>
                        <a:rPr lang="en-US" sz="1800" dirty="0">
                          <a:latin typeface="Arial" panose="020B0604020202020204" pitchFamily="34" charset="0"/>
                          <a:cs typeface="Arial" panose="020B0604020202020204" pitchFamily="34" charset="0"/>
                        </a:rPr>
                        <a:t>24-47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3975835"/>
                  </a:ext>
                </a:extLst>
              </a:tr>
              <a:tr h="340318">
                <a:tc>
                  <a:txBody>
                    <a:bodyPr/>
                    <a:lstStyle/>
                    <a:p>
                      <a:pPr algn="ctr"/>
                      <a:r>
                        <a:rPr lang="en-US" sz="1800" dirty="0">
                          <a:latin typeface="Arial" panose="020B0604020202020204" pitchFamily="34" charset="0"/>
                          <a:cs typeface="Arial" panose="020B0604020202020204" pitchFamily="34" charset="0"/>
                        </a:rPr>
                        <a:t>48-95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049250"/>
                  </a:ext>
                </a:extLst>
              </a:tr>
              <a:tr h="340318">
                <a:tc>
                  <a:txBody>
                    <a:bodyPr/>
                    <a:lstStyle/>
                    <a:p>
                      <a:pPr algn="ctr"/>
                      <a:r>
                        <a:rPr lang="en-US" sz="1800" dirty="0">
                          <a:latin typeface="Arial" panose="020B0604020202020204" pitchFamily="34" charset="0"/>
                          <a:cs typeface="Arial" panose="020B0604020202020204" pitchFamily="34" charset="0"/>
                        </a:rPr>
                        <a:t>96-149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800" dirty="0">
                          <a:latin typeface="Arial" panose="020B0604020202020204" pitchFamily="34" charset="0"/>
                          <a:cs typeface="Arial" panose="020B0604020202020204" pitchFamily="34" charset="0"/>
                        </a:rPr>
                        <a:t>8-12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97679032"/>
                  </a:ext>
                </a:extLst>
              </a:tr>
            </a:tbl>
          </a:graphicData>
        </a:graphic>
      </p:graphicFrame>
      <p:sp>
        <p:nvSpPr>
          <p:cNvPr id="8" name="Rectangle 7"/>
          <p:cNvSpPr/>
          <p:nvPr/>
        </p:nvSpPr>
        <p:spPr>
          <a:xfrm>
            <a:off x="0" y="6488034"/>
            <a:ext cx="11646040" cy="400110"/>
          </a:xfrm>
          <a:prstGeom prst="rect">
            <a:avLst/>
          </a:prstGeom>
        </p:spPr>
        <p:txBody>
          <a:bodyPr wrap="square">
            <a:spAutoFit/>
          </a:bodyPr>
          <a:lstStyle/>
          <a:p>
            <a:r>
              <a:rPr lang="en-US" sz="1000" dirty="0">
                <a:latin typeface="Arial" panose="020B0604020202020204" pitchFamily="34" charset="0"/>
                <a:cs typeface="Arial" panose="020B0604020202020204" pitchFamily="34" charset="0"/>
              </a:rPr>
              <a:t>Notes: Uses 3-year average data (2016-2018) with Bayesian spatial smoothing to improve stability of estimates and assumes a 15% improvement for White IMR (1-4/4.7); 324 counties had no Black births and 2,023 counties had too few births to expect one death per year</a:t>
            </a:r>
          </a:p>
        </p:txBody>
      </p:sp>
      <p:sp>
        <p:nvSpPr>
          <p:cNvPr id="10" name="TextBox 9"/>
          <p:cNvSpPr txBox="1"/>
          <p:nvPr/>
        </p:nvSpPr>
        <p:spPr>
          <a:xfrm>
            <a:off x="1371600" y="2038350"/>
            <a:ext cx="3590925"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Number of Black Infant Deaths to     Prevent Annually</a:t>
            </a:r>
          </a:p>
        </p:txBody>
      </p:sp>
      <p:sp>
        <p:nvSpPr>
          <p:cNvPr id="9" name="Slide Number Placeholder 3"/>
          <p:cNvSpPr>
            <a:spLocks noGrp="1"/>
          </p:cNvSpPr>
          <p:nvPr>
            <p:ph type="sldNum" sz="quarter" idx="4294967295"/>
          </p:nvPr>
        </p:nvSpPr>
        <p:spPr>
          <a:xfrm>
            <a:off x="9448800" y="6492875"/>
            <a:ext cx="2743200" cy="381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2914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028-7A52-3C40-BFDC-7C48DC34EDD2}"/>
              </a:ext>
            </a:extLst>
          </p:cNvPr>
          <p:cNvSpPr>
            <a:spLocks noGrp="1"/>
          </p:cNvSpPr>
          <p:nvPr>
            <p:ph type="title"/>
          </p:nvPr>
        </p:nvSpPr>
        <p:spPr>
          <a:xfrm>
            <a:off x="1453756" y="2096262"/>
            <a:ext cx="10515600" cy="1325563"/>
          </a:xfrm>
        </p:spPr>
        <p:txBody>
          <a:bodyPr/>
          <a:lstStyle/>
          <a:p>
            <a:r>
              <a:rPr lang="en-US" b="1" dirty="0">
                <a:solidFill>
                  <a:srgbClr val="C00000"/>
                </a:solidFill>
                <a:latin typeface="+mn-lt"/>
              </a:rPr>
              <a:t>Why should this be important to Ohio?</a:t>
            </a:r>
          </a:p>
        </p:txBody>
      </p:sp>
    </p:spTree>
    <p:extLst>
      <p:ext uri="{BB962C8B-B14F-4D97-AF65-F5344CB8AC3E}">
        <p14:creationId xmlns:p14="http://schemas.microsoft.com/office/powerpoint/2010/main" val="39134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8766A3-2F76-794C-9C99-080AF79B12C5}"/>
              </a:ext>
            </a:extLst>
          </p:cNvPr>
          <p:cNvSpPr/>
          <p:nvPr/>
        </p:nvSpPr>
        <p:spPr>
          <a:xfrm>
            <a:off x="8097053" y="4731322"/>
            <a:ext cx="949966" cy="461665"/>
          </a:xfrm>
          <a:prstGeom prst="rect">
            <a:avLst/>
          </a:prstGeom>
          <a:solidFill>
            <a:srgbClr val="61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857A418-EC93-5644-9305-ABEDB327C3A1}"/>
              </a:ext>
            </a:extLst>
          </p:cNvPr>
          <p:cNvSpPr/>
          <p:nvPr/>
        </p:nvSpPr>
        <p:spPr>
          <a:xfrm>
            <a:off x="3115733" y="4731322"/>
            <a:ext cx="1248655" cy="461665"/>
          </a:xfrm>
          <a:prstGeom prst="rect">
            <a:avLst/>
          </a:prstGeom>
          <a:solidFill>
            <a:srgbClr val="61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0CFCB72-65D1-0343-9A9B-3987D383EF74}"/>
              </a:ext>
            </a:extLst>
          </p:cNvPr>
          <p:cNvSpPr/>
          <p:nvPr/>
        </p:nvSpPr>
        <p:spPr>
          <a:xfrm>
            <a:off x="4364388" y="4731322"/>
            <a:ext cx="3732665" cy="461665"/>
          </a:xfrm>
          <a:prstGeom prst="rect">
            <a:avLst/>
          </a:prstGeom>
          <a:solidFill>
            <a:srgbClr val="6882F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4294967295"/>
          </p:nvPr>
        </p:nvSpPr>
        <p:spPr>
          <a:xfrm>
            <a:off x="4038600" y="6356350"/>
            <a:ext cx="6134136"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7029EC">
                  <a:tint val="75000"/>
                </a:srgbClr>
              </a:solidFill>
              <a:effectLst/>
              <a:uLnTx/>
              <a:uFillTx/>
              <a:latin typeface="Arial" charset="0"/>
              <a:cs typeface="Arial" charset="0"/>
            </a:endParaRPr>
          </a:p>
        </p:txBody>
      </p:sp>
      <p:sp>
        <p:nvSpPr>
          <p:cNvPr id="6" name="Slide Number Placeholder 5"/>
          <p:cNvSpPr>
            <a:spLocks noGrp="1"/>
          </p:cNvSpPr>
          <p:nvPr>
            <p:ph type="sldNum" sz="quarter" idx="40"/>
          </p:nvPr>
        </p:nvSpPr>
        <p:spPr>
          <a:xfrm>
            <a:off x="10394576" y="6356350"/>
            <a:ext cx="157558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668D2-7E3A-1C49-BA1B-833A750388D4}" type="slidenum">
              <a:rPr kumimoji="0" lang="en-US" sz="1000" b="0" i="0" u="none" strike="noStrike" kern="1200" cap="none" spc="0" normalizeH="0" baseline="0" noProof="0" smtClean="0">
                <a:ln>
                  <a:noFill/>
                </a:ln>
                <a:solidFill>
                  <a:srgbClr val="7029EC"/>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7029EC"/>
              </a:solidFill>
              <a:effectLst/>
              <a:uLnTx/>
              <a:uFillTx/>
              <a:latin typeface="Arial" charset="0"/>
              <a:cs typeface="Arial" charset="0"/>
            </a:endParaRPr>
          </a:p>
        </p:txBody>
      </p:sp>
      <p:sp>
        <p:nvSpPr>
          <p:cNvPr id="8" name="Oval 7"/>
          <p:cNvSpPr/>
          <p:nvPr/>
        </p:nvSpPr>
        <p:spPr>
          <a:xfrm>
            <a:off x="2489511" y="1115433"/>
            <a:ext cx="3231770" cy="32894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0BCFF"/>
                </a:solidFill>
                <a:effectLst/>
                <a:uLnTx/>
                <a:uFillTx/>
                <a:latin typeface="Arial Black" charset="0"/>
                <a:ea typeface="Arial Black" charset="0"/>
                <a:cs typeface="Arial Black" charset="0"/>
              </a:rPr>
              <a:t>END PREVENTABLE </a:t>
            </a:r>
            <a:br>
              <a:rPr kumimoji="0" lang="en-US" sz="1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b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Maternal Health </a:t>
            </a:r>
          </a:p>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Risks and </a:t>
            </a:r>
            <a:b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b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Death </a:t>
            </a:r>
          </a:p>
        </p:txBody>
      </p:sp>
      <p:sp>
        <p:nvSpPr>
          <p:cNvPr id="9" name="Oval 8"/>
          <p:cNvSpPr/>
          <p:nvPr/>
        </p:nvSpPr>
        <p:spPr>
          <a:xfrm>
            <a:off x="6694548" y="1115433"/>
            <a:ext cx="3231770" cy="32894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0BCFF"/>
                </a:solidFill>
                <a:effectLst/>
                <a:uLnTx/>
                <a:uFillTx/>
                <a:latin typeface="Arial Black" charset="0"/>
                <a:ea typeface="Arial Black" charset="0"/>
                <a:cs typeface="Arial Black" charset="0"/>
              </a:rPr>
              <a:t>END PREVENTABLE </a:t>
            </a:r>
            <a:br>
              <a:rPr kumimoji="0" lang="en-US" sz="1400" b="1" i="0" u="none" strike="noStrike" kern="1200" cap="none" spc="0" normalizeH="0" baseline="0" noProof="0" dirty="0">
                <a:ln>
                  <a:noFill/>
                </a:ln>
                <a:solidFill>
                  <a:srgbClr val="B0BCFF"/>
                </a:solidFill>
                <a:effectLst/>
                <a:uLnTx/>
                <a:uFillTx/>
                <a:latin typeface="Arial Black" charset="0"/>
                <a:ea typeface="Arial Black" charset="0"/>
                <a:cs typeface="Arial Black" charset="0"/>
              </a:rPr>
            </a:b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 Preterm Birth </a:t>
            </a:r>
            <a:b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b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and Infant </a:t>
            </a:r>
            <a:b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br>
            <a:r>
              <a:rPr kumimoji="0" lang="en-US" sz="24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Death </a:t>
            </a:r>
          </a:p>
        </p:txBody>
      </p:sp>
      <p:sp>
        <p:nvSpPr>
          <p:cNvPr id="12" name="Cross 11"/>
          <p:cNvSpPr/>
          <p:nvPr/>
        </p:nvSpPr>
        <p:spPr>
          <a:xfrm>
            <a:off x="5910343" y="2456869"/>
            <a:ext cx="634999" cy="646331"/>
          </a:xfrm>
          <a:prstGeom prst="plus">
            <a:avLst>
              <a:gd name="adj" fmla="val 36071"/>
            </a:avLst>
          </a:prstGeom>
          <a:solidFill>
            <a:srgbClr val="61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842DDCA-C994-2F41-90DA-8BC6792B393E}"/>
              </a:ext>
            </a:extLst>
          </p:cNvPr>
          <p:cNvSpPr/>
          <p:nvPr/>
        </p:nvSpPr>
        <p:spPr>
          <a:xfrm>
            <a:off x="4080165" y="4766487"/>
            <a:ext cx="418637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Black" charset="0"/>
                <a:ea typeface="Arial Black" charset="0"/>
                <a:cs typeface="Arial Black" charset="0"/>
              </a:rPr>
              <a:t> End the Health Equity Gap </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0C52821-7A38-1C40-8CFB-B5D37AA36E29}"/>
              </a:ext>
            </a:extLst>
          </p:cNvPr>
          <p:cNvSpPr txBox="1"/>
          <p:nvPr/>
        </p:nvSpPr>
        <p:spPr>
          <a:xfrm>
            <a:off x="181523" y="5590276"/>
            <a:ext cx="119701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29EC"/>
                </a:solidFill>
                <a:effectLst/>
                <a:uLnTx/>
                <a:uFillTx/>
                <a:latin typeface="Arial Black" charset="0"/>
                <a:ea typeface="Arial Black" charset="0"/>
                <a:cs typeface="Arial Black" charset="0"/>
              </a:rPr>
              <a:t>FOR HEALTHY MOMS. STRONG BABIES.</a:t>
            </a:r>
          </a:p>
        </p:txBody>
      </p:sp>
      <p:sp>
        <p:nvSpPr>
          <p:cNvPr id="14" name="Title 7"/>
          <p:cNvSpPr txBox="1">
            <a:spLocks/>
          </p:cNvSpPr>
          <p:nvPr/>
        </p:nvSpPr>
        <p:spPr>
          <a:xfrm>
            <a:off x="437148" y="461377"/>
            <a:ext cx="10515600" cy="646331"/>
          </a:xfrm>
          <a:prstGeom prst="rect">
            <a:avLst/>
          </a:prstGeom>
        </p:spPr>
        <p:txBody>
          <a:bodyPr>
            <a:normAutofit fontScale="97500"/>
          </a:bodyPr>
          <a:lstStyle>
            <a:lvl1pPr algn="l" defTabSz="914400" rtl="0" eaLnBrk="1" latinLnBrk="0" hangingPunct="1">
              <a:lnSpc>
                <a:spcPct val="90000"/>
              </a:lnSpc>
              <a:spcBef>
                <a:spcPct val="0"/>
              </a:spcBef>
              <a:buNone/>
              <a:defRPr sz="4400" b="1" i="0" kern="1200">
                <a:solidFill>
                  <a:srgbClr val="7029EC"/>
                </a:solidFill>
                <a:latin typeface="Arial Black" charset="0"/>
                <a:ea typeface="Arial Black" charset="0"/>
                <a:cs typeface="Arial Black"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29EC"/>
                </a:solidFill>
                <a:effectLst/>
                <a:uLnTx/>
                <a:uFillTx/>
                <a:latin typeface="Arial Black" charset="0"/>
              </a:rPr>
              <a:t>OUR GOALS</a:t>
            </a:r>
          </a:p>
        </p:txBody>
      </p:sp>
      <p:sp>
        <p:nvSpPr>
          <p:cNvPr id="10" name="Triangle 9">
            <a:extLst>
              <a:ext uri="{FF2B5EF4-FFF2-40B4-BE49-F238E27FC236}">
                <a16:creationId xmlns:a16="http://schemas.microsoft.com/office/drawing/2014/main" id="{A9CD3368-4151-FD4B-B7AB-2EBF1388C185}"/>
              </a:ext>
            </a:extLst>
          </p:cNvPr>
          <p:cNvSpPr/>
          <p:nvPr/>
        </p:nvSpPr>
        <p:spPr>
          <a:xfrm rot="16200000">
            <a:off x="2428551" y="4549944"/>
            <a:ext cx="883920" cy="762000"/>
          </a:xfrm>
          <a:prstGeom prst="triangle">
            <a:avLst/>
          </a:prstGeom>
          <a:solidFill>
            <a:srgbClr val="61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Triangle 17">
            <a:extLst>
              <a:ext uri="{FF2B5EF4-FFF2-40B4-BE49-F238E27FC236}">
                <a16:creationId xmlns:a16="http://schemas.microsoft.com/office/drawing/2014/main" id="{75A5984E-7926-174C-BF0A-1B8719C6DF25}"/>
              </a:ext>
            </a:extLst>
          </p:cNvPr>
          <p:cNvSpPr/>
          <p:nvPr/>
        </p:nvSpPr>
        <p:spPr>
          <a:xfrm rot="5400000">
            <a:off x="8958340" y="4549944"/>
            <a:ext cx="883920" cy="762000"/>
          </a:xfrm>
          <a:prstGeom prst="triangle">
            <a:avLst/>
          </a:prstGeom>
          <a:solidFill>
            <a:srgbClr val="617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588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09B6-8F02-EE40-A5E0-04C751A96FBB}"/>
              </a:ext>
            </a:extLst>
          </p:cNvPr>
          <p:cNvSpPr>
            <a:spLocks noGrp="1"/>
          </p:cNvSpPr>
          <p:nvPr>
            <p:ph type="title"/>
          </p:nvPr>
        </p:nvSpPr>
        <p:spPr>
          <a:xfrm>
            <a:off x="838200" y="188357"/>
            <a:ext cx="10515600" cy="1325563"/>
          </a:xfrm>
        </p:spPr>
        <p:txBody>
          <a:bodyPr/>
          <a:lstStyle/>
          <a:p>
            <a:r>
              <a:rPr lang="en-US" b="1" dirty="0">
                <a:solidFill>
                  <a:srgbClr val="C00000"/>
                </a:solidFill>
                <a:latin typeface="+mn-lt"/>
              </a:rPr>
              <a:t>Ohio 2018 IMRs </a:t>
            </a:r>
            <a:r>
              <a:rPr lang="en-US" sz="2800" i="1" dirty="0">
                <a:solidFill>
                  <a:srgbClr val="C00000"/>
                </a:solidFill>
                <a:latin typeface="+mn-lt"/>
              </a:rPr>
              <a:t>(and HP 2030 Goal)</a:t>
            </a:r>
          </a:p>
        </p:txBody>
      </p:sp>
      <p:graphicFrame>
        <p:nvGraphicFramePr>
          <p:cNvPr id="4" name="Content Placeholder 3">
            <a:extLst>
              <a:ext uri="{FF2B5EF4-FFF2-40B4-BE49-F238E27FC236}">
                <a16:creationId xmlns:a16="http://schemas.microsoft.com/office/drawing/2014/main" id="{2FFC5074-CC63-C442-B9F8-3B510CE927AA}"/>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36E30AD-B2E6-8248-82CD-7EC1481D86F4}"/>
              </a:ext>
            </a:extLst>
          </p:cNvPr>
          <p:cNvSpPr txBox="1"/>
          <p:nvPr/>
        </p:nvSpPr>
        <p:spPr>
          <a:xfrm>
            <a:off x="7545920" y="6509872"/>
            <a:ext cx="4646080" cy="369332"/>
          </a:xfrm>
          <a:prstGeom prst="rect">
            <a:avLst/>
          </a:prstGeom>
          <a:noFill/>
        </p:spPr>
        <p:txBody>
          <a:bodyPr wrap="none" rtlCol="0">
            <a:spAutoFit/>
          </a:bodyPr>
          <a:lstStyle/>
          <a:p>
            <a:r>
              <a:rPr lang="en-US" dirty="0"/>
              <a:t>Source: data from ODH, HP 2030 goal from HHS</a:t>
            </a:r>
          </a:p>
        </p:txBody>
      </p:sp>
      <p:cxnSp>
        <p:nvCxnSpPr>
          <p:cNvPr id="7" name="Straight Connector 6">
            <a:extLst>
              <a:ext uri="{FF2B5EF4-FFF2-40B4-BE49-F238E27FC236}">
                <a16:creationId xmlns:a16="http://schemas.microsoft.com/office/drawing/2014/main" id="{763D6DA8-7899-B642-B51F-B6DC248580F1}"/>
              </a:ext>
            </a:extLst>
          </p:cNvPr>
          <p:cNvCxnSpPr>
            <a:cxnSpLocks/>
          </p:cNvCxnSpPr>
          <p:nvPr/>
        </p:nvCxnSpPr>
        <p:spPr>
          <a:xfrm>
            <a:off x="1056640" y="4517688"/>
            <a:ext cx="778256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D47F31-E138-DE49-ABF6-C095DD877C43}"/>
              </a:ext>
            </a:extLst>
          </p:cNvPr>
          <p:cNvSpPr txBox="1"/>
          <p:nvPr/>
        </p:nvSpPr>
        <p:spPr>
          <a:xfrm>
            <a:off x="8839200" y="4333022"/>
            <a:ext cx="3027880" cy="369332"/>
          </a:xfrm>
          <a:prstGeom prst="rect">
            <a:avLst/>
          </a:prstGeom>
          <a:noFill/>
        </p:spPr>
        <p:txBody>
          <a:bodyPr wrap="none" rtlCol="0">
            <a:spAutoFit/>
          </a:bodyPr>
          <a:lstStyle/>
          <a:p>
            <a:r>
              <a:rPr lang="en-US" b="1" i="1" dirty="0">
                <a:solidFill>
                  <a:srgbClr val="C00000"/>
                </a:solidFill>
              </a:rPr>
              <a:t>(Health People 2030 Goal = 5)</a:t>
            </a:r>
          </a:p>
        </p:txBody>
      </p:sp>
      <p:sp>
        <p:nvSpPr>
          <p:cNvPr id="3" name="TextBox 2">
            <a:extLst>
              <a:ext uri="{FF2B5EF4-FFF2-40B4-BE49-F238E27FC236}">
                <a16:creationId xmlns:a16="http://schemas.microsoft.com/office/drawing/2014/main" id="{6498D588-739D-2E42-9FE9-B0C474AEABF6}"/>
              </a:ext>
            </a:extLst>
          </p:cNvPr>
          <p:cNvSpPr txBox="1"/>
          <p:nvPr/>
        </p:nvSpPr>
        <p:spPr>
          <a:xfrm>
            <a:off x="2148840" y="4829394"/>
            <a:ext cx="476412" cy="369332"/>
          </a:xfrm>
          <a:prstGeom prst="rect">
            <a:avLst/>
          </a:prstGeom>
          <a:noFill/>
        </p:spPr>
        <p:txBody>
          <a:bodyPr wrap="none" rtlCol="0">
            <a:spAutoFit/>
          </a:bodyPr>
          <a:lstStyle/>
          <a:p>
            <a:r>
              <a:rPr lang="en-US" b="1" dirty="0">
                <a:solidFill>
                  <a:schemeClr val="bg1"/>
                </a:solidFill>
              </a:rPr>
              <a:t>5.4</a:t>
            </a:r>
          </a:p>
        </p:txBody>
      </p:sp>
      <p:sp>
        <p:nvSpPr>
          <p:cNvPr id="6" name="TextBox 5">
            <a:extLst>
              <a:ext uri="{FF2B5EF4-FFF2-40B4-BE49-F238E27FC236}">
                <a16:creationId xmlns:a16="http://schemas.microsoft.com/office/drawing/2014/main" id="{43EEC23F-5B3D-B443-9FE9-FF80D4F70B62}"/>
              </a:ext>
            </a:extLst>
          </p:cNvPr>
          <p:cNvSpPr txBox="1"/>
          <p:nvPr/>
        </p:nvSpPr>
        <p:spPr>
          <a:xfrm>
            <a:off x="4651204" y="4829394"/>
            <a:ext cx="593432" cy="369332"/>
          </a:xfrm>
          <a:prstGeom prst="rect">
            <a:avLst/>
          </a:prstGeom>
          <a:noFill/>
        </p:spPr>
        <p:txBody>
          <a:bodyPr wrap="none" rtlCol="0">
            <a:spAutoFit/>
          </a:bodyPr>
          <a:lstStyle/>
          <a:p>
            <a:r>
              <a:rPr lang="en-US" b="1" dirty="0">
                <a:solidFill>
                  <a:schemeClr val="bg1"/>
                </a:solidFill>
              </a:rPr>
              <a:t>13.9</a:t>
            </a:r>
          </a:p>
        </p:txBody>
      </p:sp>
      <p:sp>
        <p:nvSpPr>
          <p:cNvPr id="8" name="TextBox 7">
            <a:extLst>
              <a:ext uri="{FF2B5EF4-FFF2-40B4-BE49-F238E27FC236}">
                <a16:creationId xmlns:a16="http://schemas.microsoft.com/office/drawing/2014/main" id="{40A1548E-4931-5949-AA62-A63425003EB0}"/>
              </a:ext>
            </a:extLst>
          </p:cNvPr>
          <p:cNvSpPr txBox="1"/>
          <p:nvPr/>
        </p:nvSpPr>
        <p:spPr>
          <a:xfrm>
            <a:off x="7270588" y="4850598"/>
            <a:ext cx="476412" cy="369332"/>
          </a:xfrm>
          <a:prstGeom prst="rect">
            <a:avLst/>
          </a:prstGeom>
          <a:noFill/>
        </p:spPr>
        <p:txBody>
          <a:bodyPr wrap="none" rtlCol="0">
            <a:spAutoFit/>
          </a:bodyPr>
          <a:lstStyle/>
          <a:p>
            <a:r>
              <a:rPr lang="en-US" b="1" dirty="0">
                <a:solidFill>
                  <a:schemeClr val="bg1"/>
                </a:solidFill>
              </a:rPr>
              <a:t>6.1</a:t>
            </a:r>
          </a:p>
        </p:txBody>
      </p:sp>
      <p:sp>
        <p:nvSpPr>
          <p:cNvPr id="9" name="TextBox 8">
            <a:extLst>
              <a:ext uri="{FF2B5EF4-FFF2-40B4-BE49-F238E27FC236}">
                <a16:creationId xmlns:a16="http://schemas.microsoft.com/office/drawing/2014/main" id="{EC4F97D4-2E9D-134A-B3F9-6CA4627C38DE}"/>
              </a:ext>
            </a:extLst>
          </p:cNvPr>
          <p:cNvSpPr txBox="1"/>
          <p:nvPr/>
        </p:nvSpPr>
        <p:spPr>
          <a:xfrm>
            <a:off x="9772952" y="4885660"/>
            <a:ext cx="595035" cy="369332"/>
          </a:xfrm>
          <a:prstGeom prst="rect">
            <a:avLst/>
          </a:prstGeom>
          <a:noFill/>
        </p:spPr>
        <p:txBody>
          <a:bodyPr wrap="none" rtlCol="0">
            <a:spAutoFit/>
          </a:bodyPr>
          <a:lstStyle/>
          <a:p>
            <a:r>
              <a:rPr lang="en-US" b="1" dirty="0">
                <a:solidFill>
                  <a:schemeClr val="bg1"/>
                </a:solidFill>
              </a:rPr>
              <a:t>3.2^</a:t>
            </a:r>
          </a:p>
        </p:txBody>
      </p:sp>
      <p:sp>
        <p:nvSpPr>
          <p:cNvPr id="11" name="TextBox 10">
            <a:extLst>
              <a:ext uri="{FF2B5EF4-FFF2-40B4-BE49-F238E27FC236}">
                <a16:creationId xmlns:a16="http://schemas.microsoft.com/office/drawing/2014/main" id="{52A2CB40-74E6-B649-8EAB-CB8A077397FE}"/>
              </a:ext>
            </a:extLst>
          </p:cNvPr>
          <p:cNvSpPr txBox="1"/>
          <p:nvPr/>
        </p:nvSpPr>
        <p:spPr>
          <a:xfrm>
            <a:off x="110861" y="6488668"/>
            <a:ext cx="6061339" cy="307777"/>
          </a:xfrm>
          <a:prstGeom prst="rect">
            <a:avLst/>
          </a:prstGeom>
          <a:noFill/>
        </p:spPr>
        <p:txBody>
          <a:bodyPr wrap="none" rtlCol="0">
            <a:spAutoFit/>
          </a:bodyPr>
          <a:lstStyle/>
          <a:p>
            <a:r>
              <a:rPr lang="en-US" sz="1400" dirty="0"/>
              <a:t>^ Rates based on fewer than 20 infant deaths should be interpreted with caution</a:t>
            </a:r>
          </a:p>
        </p:txBody>
      </p:sp>
    </p:spTree>
    <p:extLst>
      <p:ext uri="{BB962C8B-B14F-4D97-AF65-F5344CB8AC3E}">
        <p14:creationId xmlns:p14="http://schemas.microsoft.com/office/powerpoint/2010/main" val="3013067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97B86A-6568-904D-8253-0359E990EF19}"/>
              </a:ext>
            </a:extLst>
          </p:cNvPr>
          <p:cNvGraphicFramePr>
            <a:graphicFrameLocks noGrp="1"/>
          </p:cNvGraphicFramePr>
          <p:nvPr/>
        </p:nvGraphicFramePr>
        <p:xfrm>
          <a:off x="2212823" y="771320"/>
          <a:ext cx="8357190" cy="5592732"/>
        </p:xfrm>
        <a:graphic>
          <a:graphicData uri="http://schemas.openxmlformats.org/drawingml/2006/table">
            <a:tbl>
              <a:tblPr>
                <a:tableStyleId>{5C22544A-7EE6-4342-B048-85BDC9FD1C3A}</a:tableStyleId>
              </a:tblPr>
              <a:tblGrid>
                <a:gridCol w="1671438">
                  <a:extLst>
                    <a:ext uri="{9D8B030D-6E8A-4147-A177-3AD203B41FA5}">
                      <a16:colId xmlns:a16="http://schemas.microsoft.com/office/drawing/2014/main" val="1913231223"/>
                    </a:ext>
                  </a:extLst>
                </a:gridCol>
                <a:gridCol w="1671438">
                  <a:extLst>
                    <a:ext uri="{9D8B030D-6E8A-4147-A177-3AD203B41FA5}">
                      <a16:colId xmlns:a16="http://schemas.microsoft.com/office/drawing/2014/main" val="3961195744"/>
                    </a:ext>
                  </a:extLst>
                </a:gridCol>
                <a:gridCol w="1671438">
                  <a:extLst>
                    <a:ext uri="{9D8B030D-6E8A-4147-A177-3AD203B41FA5}">
                      <a16:colId xmlns:a16="http://schemas.microsoft.com/office/drawing/2014/main" val="444844840"/>
                    </a:ext>
                  </a:extLst>
                </a:gridCol>
                <a:gridCol w="1671438">
                  <a:extLst>
                    <a:ext uri="{9D8B030D-6E8A-4147-A177-3AD203B41FA5}">
                      <a16:colId xmlns:a16="http://schemas.microsoft.com/office/drawing/2014/main" val="3459638267"/>
                    </a:ext>
                  </a:extLst>
                </a:gridCol>
                <a:gridCol w="1671438">
                  <a:extLst>
                    <a:ext uri="{9D8B030D-6E8A-4147-A177-3AD203B41FA5}">
                      <a16:colId xmlns:a16="http://schemas.microsoft.com/office/drawing/2014/main" val="744233275"/>
                    </a:ext>
                  </a:extLst>
                </a:gridCol>
              </a:tblGrid>
              <a:tr h="466061">
                <a:tc gridSpan="5">
                  <a:txBody>
                    <a:bodyPr/>
                    <a:lstStyle/>
                    <a:p>
                      <a:pPr algn="ctr" fontAlgn="b"/>
                      <a:endParaRPr lang="en-US" sz="2400" b="1" i="0" u="none" strike="noStrike" dirty="0">
                        <a:solidFill>
                          <a:srgbClr val="000000"/>
                        </a:solidFill>
                        <a:effectLst/>
                        <a:latin typeface="Calibri" panose="020F0502020204030204" pitchFamily="34" charset="0"/>
                      </a:endParaRPr>
                    </a:p>
                  </a:txBody>
                  <a:tcPr marL="9525" marR="9525" marT="9525" marB="0" anchor="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82346272"/>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State:</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BIMR:</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467773036"/>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MI</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13.47</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785680066"/>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solidFill>
                            <a:srgbClr val="C00000"/>
                          </a:solidFill>
                          <a:effectLst/>
                        </a:rPr>
                        <a:t>OH</a:t>
                      </a:r>
                      <a:endParaRPr lang="en-US" sz="2400" b="1" i="0" u="none" strike="noStrike">
                        <a:solidFill>
                          <a:srgbClr val="C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dirty="0">
                          <a:solidFill>
                            <a:srgbClr val="C00000"/>
                          </a:solidFill>
                          <a:effectLst/>
                        </a:rPr>
                        <a:t>13.42</a:t>
                      </a:r>
                      <a:endParaRPr lang="en-US" sz="2400" b="1" i="0" u="none" strike="noStrike" dirty="0">
                        <a:solidFill>
                          <a:srgbClr val="C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38730912"/>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IL</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13.32</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2520551430"/>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NE</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13.23</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51935598"/>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WI</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12.68</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284115811"/>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dirty="0">
                          <a:effectLst/>
                        </a:rPr>
                        <a:t>OK</a:t>
                      </a:r>
                      <a:endParaRPr lang="en-US" sz="24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12.57</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640853668"/>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AR</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12.35</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511720687"/>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IN</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11.91</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1022623384"/>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SC</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dirty="0">
                          <a:effectLst/>
                        </a:rPr>
                        <a:t>11.75</a:t>
                      </a:r>
                      <a:endParaRPr lang="en-US" sz="24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014562434"/>
                  </a:ext>
                </a:extLst>
              </a:tr>
              <a:tr h="466061">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KS</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2400" b="1" u="none" strike="noStrike">
                          <a:effectLst/>
                        </a:rPr>
                        <a:t>11.65</a:t>
                      </a:r>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a:solidFill>
                          <a:srgbClr val="000000"/>
                        </a:solidFill>
                        <a:effectLst/>
                        <a:latin typeface="Calibri" panose="020F0502020204030204" pitchFamily="34" charset="0"/>
                      </a:endParaRPr>
                    </a:p>
                  </a:txBody>
                  <a:tcPr marL="9525" marR="9525" marT="9525" marB="0" anchor="b">
                    <a:noFill/>
                  </a:tcPr>
                </a:tc>
                <a:tc>
                  <a:txBody>
                    <a:bodyPr/>
                    <a:lstStyle/>
                    <a:p>
                      <a:pPr algn="ctr" fontAlgn="b"/>
                      <a:endParaRPr lang="en-US" sz="2400" b="1"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4232004895"/>
                  </a:ext>
                </a:extLst>
              </a:tr>
            </a:tbl>
          </a:graphicData>
        </a:graphic>
      </p:graphicFrame>
      <p:sp>
        <p:nvSpPr>
          <p:cNvPr id="3" name="TextBox 2">
            <a:extLst>
              <a:ext uri="{FF2B5EF4-FFF2-40B4-BE49-F238E27FC236}">
                <a16:creationId xmlns:a16="http://schemas.microsoft.com/office/drawing/2014/main" id="{5B4C0331-DA19-3F47-AD01-18D8B785B111}"/>
              </a:ext>
            </a:extLst>
          </p:cNvPr>
          <p:cNvSpPr txBox="1"/>
          <p:nvPr/>
        </p:nvSpPr>
        <p:spPr>
          <a:xfrm>
            <a:off x="10053529" y="6488668"/>
            <a:ext cx="2138471" cy="369332"/>
          </a:xfrm>
          <a:prstGeom prst="rect">
            <a:avLst/>
          </a:prstGeom>
          <a:noFill/>
        </p:spPr>
        <p:txBody>
          <a:bodyPr wrap="none" rtlCol="0">
            <a:spAutoFit/>
          </a:bodyPr>
          <a:lstStyle/>
          <a:p>
            <a:r>
              <a:rPr lang="en-US" dirty="0"/>
              <a:t>Source: CDC Wonder</a:t>
            </a:r>
          </a:p>
        </p:txBody>
      </p:sp>
      <p:sp>
        <p:nvSpPr>
          <p:cNvPr id="4" name="TextBox 3">
            <a:extLst>
              <a:ext uri="{FF2B5EF4-FFF2-40B4-BE49-F238E27FC236}">
                <a16:creationId xmlns:a16="http://schemas.microsoft.com/office/drawing/2014/main" id="{9A4719B4-97D8-EA40-9BE8-575F9A192E1C}"/>
              </a:ext>
            </a:extLst>
          </p:cNvPr>
          <p:cNvSpPr txBox="1"/>
          <p:nvPr/>
        </p:nvSpPr>
        <p:spPr>
          <a:xfrm>
            <a:off x="1452283" y="294783"/>
            <a:ext cx="9324604" cy="646331"/>
          </a:xfrm>
          <a:prstGeom prst="rect">
            <a:avLst/>
          </a:prstGeom>
          <a:noFill/>
        </p:spPr>
        <p:txBody>
          <a:bodyPr wrap="none" rtlCol="0">
            <a:spAutoFit/>
          </a:bodyPr>
          <a:lstStyle/>
          <a:p>
            <a:r>
              <a:rPr lang="en-US" sz="3600" b="1" dirty="0">
                <a:solidFill>
                  <a:srgbClr val="C00000"/>
                </a:solidFill>
              </a:rPr>
              <a:t>The 10 States with the highest Black IMRs: 2018</a:t>
            </a:r>
          </a:p>
        </p:txBody>
      </p:sp>
      <p:sp>
        <p:nvSpPr>
          <p:cNvPr id="5" name="TextBox 4">
            <a:extLst>
              <a:ext uri="{FF2B5EF4-FFF2-40B4-BE49-F238E27FC236}">
                <a16:creationId xmlns:a16="http://schemas.microsoft.com/office/drawing/2014/main" id="{A0124D45-283E-DF48-BE48-FC6D1EC130C2}"/>
              </a:ext>
            </a:extLst>
          </p:cNvPr>
          <p:cNvSpPr txBox="1"/>
          <p:nvPr/>
        </p:nvSpPr>
        <p:spPr>
          <a:xfrm>
            <a:off x="172810" y="6471257"/>
            <a:ext cx="3129383" cy="369332"/>
          </a:xfrm>
          <a:prstGeom prst="rect">
            <a:avLst/>
          </a:prstGeom>
          <a:noFill/>
        </p:spPr>
        <p:txBody>
          <a:bodyPr wrap="none" rtlCol="0">
            <a:spAutoFit/>
          </a:bodyPr>
          <a:lstStyle/>
          <a:p>
            <a:r>
              <a:rPr lang="en-US" b="1" dirty="0">
                <a:solidFill>
                  <a:schemeClr val="accent6">
                    <a:lumMod val="50000"/>
                  </a:schemeClr>
                </a:solidFill>
              </a:rPr>
              <a:t>MA BIMR: 8.35, lowest in 2018</a:t>
            </a:r>
          </a:p>
        </p:txBody>
      </p:sp>
      <p:sp>
        <p:nvSpPr>
          <p:cNvPr id="6" name="TextBox 5">
            <a:extLst>
              <a:ext uri="{FF2B5EF4-FFF2-40B4-BE49-F238E27FC236}">
                <a16:creationId xmlns:a16="http://schemas.microsoft.com/office/drawing/2014/main" id="{ED360762-2A2E-1C4A-B22B-A1458DB811BD}"/>
              </a:ext>
            </a:extLst>
          </p:cNvPr>
          <p:cNvSpPr txBox="1"/>
          <p:nvPr/>
        </p:nvSpPr>
        <p:spPr>
          <a:xfrm rot="19172985">
            <a:off x="6991148" y="2875188"/>
            <a:ext cx="5215851" cy="1384995"/>
          </a:xfrm>
          <a:prstGeom prst="rect">
            <a:avLst/>
          </a:prstGeom>
          <a:noFill/>
        </p:spPr>
        <p:txBody>
          <a:bodyPr wrap="none" rtlCol="0">
            <a:spAutoFit/>
          </a:bodyPr>
          <a:lstStyle/>
          <a:p>
            <a:pPr algn="ctr"/>
            <a:r>
              <a:rPr lang="en-US" sz="2800" b="1" dirty="0">
                <a:solidFill>
                  <a:schemeClr val="accent1">
                    <a:lumMod val="75000"/>
                  </a:schemeClr>
                </a:solidFill>
              </a:rPr>
              <a:t>During 2018 Ohio is essentially </a:t>
            </a:r>
          </a:p>
          <a:p>
            <a:pPr algn="ctr"/>
            <a:r>
              <a:rPr lang="en-US" sz="2800" b="1" dirty="0">
                <a:solidFill>
                  <a:schemeClr val="accent1">
                    <a:lumMod val="75000"/>
                  </a:schemeClr>
                </a:solidFill>
              </a:rPr>
              <a:t>tied with Michigan for having the </a:t>
            </a:r>
          </a:p>
          <a:p>
            <a:pPr algn="ctr"/>
            <a:r>
              <a:rPr lang="en-US" sz="2800" b="1" dirty="0">
                <a:solidFill>
                  <a:schemeClr val="accent1">
                    <a:lumMod val="75000"/>
                  </a:schemeClr>
                </a:solidFill>
              </a:rPr>
              <a:t>highest BIMR in the nation!</a:t>
            </a:r>
          </a:p>
        </p:txBody>
      </p:sp>
    </p:spTree>
    <p:extLst>
      <p:ext uri="{BB962C8B-B14F-4D97-AF65-F5344CB8AC3E}">
        <p14:creationId xmlns:p14="http://schemas.microsoft.com/office/powerpoint/2010/main" val="906316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95562-89FE-8C43-95EA-ACABB1D4B6F5}"/>
              </a:ext>
            </a:extLst>
          </p:cNvPr>
          <p:cNvSpPr>
            <a:spLocks noGrp="1"/>
          </p:cNvSpPr>
          <p:nvPr>
            <p:ph type="title"/>
          </p:nvPr>
        </p:nvSpPr>
        <p:spPr>
          <a:xfrm>
            <a:off x="777240" y="2285365"/>
            <a:ext cx="10515600" cy="1325563"/>
          </a:xfrm>
        </p:spPr>
        <p:txBody>
          <a:bodyPr/>
          <a:lstStyle/>
          <a:p>
            <a:pPr algn="ctr"/>
            <a:r>
              <a:rPr lang="en-US" b="1" dirty="0">
                <a:solidFill>
                  <a:srgbClr val="C00000"/>
                </a:solidFill>
                <a:latin typeface="+mn-lt"/>
              </a:rPr>
              <a:t>How has Ohio done relative to achieving prior Healthy People IMR Goals?</a:t>
            </a:r>
          </a:p>
        </p:txBody>
      </p:sp>
    </p:spTree>
    <p:extLst>
      <p:ext uri="{BB962C8B-B14F-4D97-AF65-F5344CB8AC3E}">
        <p14:creationId xmlns:p14="http://schemas.microsoft.com/office/powerpoint/2010/main" val="1124894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37ADF31-EB6C-1645-ABEA-B32436F8ECB5}"/>
              </a:ext>
            </a:extLst>
          </p:cNvPr>
          <p:cNvGraphicFramePr>
            <a:graphicFrameLocks/>
          </p:cNvGraphicFramePr>
          <p:nvPr/>
        </p:nvGraphicFramePr>
        <p:xfrm>
          <a:off x="276447" y="680483"/>
          <a:ext cx="11589488" cy="59329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D636A38-8D8D-BD4C-9FEA-C3D2CB383C0A}"/>
              </a:ext>
            </a:extLst>
          </p:cNvPr>
          <p:cNvSpPr txBox="1"/>
          <p:nvPr/>
        </p:nvSpPr>
        <p:spPr>
          <a:xfrm>
            <a:off x="3072389" y="157262"/>
            <a:ext cx="5997604" cy="523220"/>
          </a:xfrm>
          <a:prstGeom prst="rect">
            <a:avLst/>
          </a:prstGeom>
          <a:noFill/>
        </p:spPr>
        <p:txBody>
          <a:bodyPr wrap="none" rtlCol="0">
            <a:spAutoFit/>
          </a:bodyPr>
          <a:lstStyle/>
          <a:p>
            <a:r>
              <a:rPr lang="en-US" sz="2800" b="1" dirty="0">
                <a:solidFill>
                  <a:srgbClr val="C00000"/>
                </a:solidFill>
              </a:rPr>
              <a:t>Ohio White and Black IMRs: 1990-2019</a:t>
            </a:r>
          </a:p>
        </p:txBody>
      </p:sp>
      <p:sp>
        <p:nvSpPr>
          <p:cNvPr id="4" name="TextBox 3">
            <a:extLst>
              <a:ext uri="{FF2B5EF4-FFF2-40B4-BE49-F238E27FC236}">
                <a16:creationId xmlns:a16="http://schemas.microsoft.com/office/drawing/2014/main" id="{4387F65D-8388-1543-BFBF-FDF5B575FBBB}"/>
              </a:ext>
            </a:extLst>
          </p:cNvPr>
          <p:cNvSpPr txBox="1"/>
          <p:nvPr/>
        </p:nvSpPr>
        <p:spPr>
          <a:xfrm>
            <a:off x="10269688" y="6488668"/>
            <a:ext cx="1971950" cy="369332"/>
          </a:xfrm>
          <a:prstGeom prst="rect">
            <a:avLst/>
          </a:prstGeom>
          <a:noFill/>
        </p:spPr>
        <p:txBody>
          <a:bodyPr wrap="none" rtlCol="0">
            <a:spAutoFit/>
          </a:bodyPr>
          <a:lstStyle/>
          <a:p>
            <a:r>
              <a:rPr lang="en-US" dirty="0"/>
              <a:t>Source: ODH/HRSA</a:t>
            </a:r>
          </a:p>
        </p:txBody>
      </p:sp>
      <p:cxnSp>
        <p:nvCxnSpPr>
          <p:cNvPr id="6" name="Straight Connector 5">
            <a:extLst>
              <a:ext uri="{FF2B5EF4-FFF2-40B4-BE49-F238E27FC236}">
                <a16:creationId xmlns:a16="http://schemas.microsoft.com/office/drawing/2014/main" id="{0AAF678A-56C2-7F44-8BC1-EE5F0DA159C0}"/>
              </a:ext>
            </a:extLst>
          </p:cNvPr>
          <p:cNvCxnSpPr>
            <a:cxnSpLocks/>
          </p:cNvCxnSpPr>
          <p:nvPr/>
        </p:nvCxnSpPr>
        <p:spPr>
          <a:xfrm>
            <a:off x="718458" y="1616528"/>
            <a:ext cx="0" cy="360074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449ED4-EED7-3448-88D6-52C12DABA26E}"/>
              </a:ext>
            </a:extLst>
          </p:cNvPr>
          <p:cNvSpPr txBox="1"/>
          <p:nvPr/>
        </p:nvSpPr>
        <p:spPr>
          <a:xfrm rot="20033247">
            <a:off x="276447" y="1062530"/>
            <a:ext cx="968535" cy="369332"/>
          </a:xfrm>
          <a:prstGeom prst="rect">
            <a:avLst/>
          </a:prstGeom>
          <a:noFill/>
        </p:spPr>
        <p:txBody>
          <a:bodyPr wrap="none" rtlCol="0">
            <a:spAutoFit/>
          </a:bodyPr>
          <a:lstStyle/>
          <a:p>
            <a:r>
              <a:rPr lang="en-US" b="1" dirty="0"/>
              <a:t>HP 1990</a:t>
            </a:r>
          </a:p>
        </p:txBody>
      </p:sp>
      <p:sp>
        <p:nvSpPr>
          <p:cNvPr id="10" name="TextBox 9">
            <a:extLst>
              <a:ext uri="{FF2B5EF4-FFF2-40B4-BE49-F238E27FC236}">
                <a16:creationId xmlns:a16="http://schemas.microsoft.com/office/drawing/2014/main" id="{41129D63-EC7B-9D47-AE53-302A96B5EA90}"/>
              </a:ext>
            </a:extLst>
          </p:cNvPr>
          <p:cNvSpPr txBox="1"/>
          <p:nvPr/>
        </p:nvSpPr>
        <p:spPr>
          <a:xfrm>
            <a:off x="575082" y="3690587"/>
            <a:ext cx="1021214" cy="707886"/>
          </a:xfrm>
          <a:prstGeom prst="rect">
            <a:avLst/>
          </a:prstGeom>
          <a:noFill/>
        </p:spPr>
        <p:txBody>
          <a:bodyPr wrap="square" rtlCol="0">
            <a:spAutoFit/>
          </a:bodyPr>
          <a:lstStyle/>
          <a:p>
            <a:r>
              <a:rPr lang="en-US" sz="4000" b="1" dirty="0"/>
              <a:t>.</a:t>
            </a:r>
            <a:r>
              <a:rPr lang="en-US" dirty="0"/>
              <a:t> A (9)</a:t>
            </a:r>
          </a:p>
        </p:txBody>
      </p:sp>
      <p:sp>
        <p:nvSpPr>
          <p:cNvPr id="11" name="TextBox 10">
            <a:extLst>
              <a:ext uri="{FF2B5EF4-FFF2-40B4-BE49-F238E27FC236}">
                <a16:creationId xmlns:a16="http://schemas.microsoft.com/office/drawing/2014/main" id="{9D9BFCE7-391C-6749-BB0A-CB05097B6FA1}"/>
              </a:ext>
            </a:extLst>
          </p:cNvPr>
          <p:cNvSpPr txBox="1"/>
          <p:nvPr/>
        </p:nvSpPr>
        <p:spPr>
          <a:xfrm>
            <a:off x="571953" y="2982701"/>
            <a:ext cx="920445" cy="707886"/>
          </a:xfrm>
          <a:prstGeom prst="rect">
            <a:avLst/>
          </a:prstGeom>
          <a:noFill/>
        </p:spPr>
        <p:txBody>
          <a:bodyPr wrap="none" rtlCol="0">
            <a:spAutoFit/>
          </a:bodyPr>
          <a:lstStyle/>
          <a:p>
            <a:r>
              <a:rPr lang="en-US" sz="4000" b="1" dirty="0"/>
              <a:t>.</a:t>
            </a:r>
            <a:r>
              <a:rPr lang="en-US" dirty="0"/>
              <a:t> B (12)</a:t>
            </a:r>
          </a:p>
        </p:txBody>
      </p:sp>
      <p:cxnSp>
        <p:nvCxnSpPr>
          <p:cNvPr id="8" name="Straight Connector 7">
            <a:extLst>
              <a:ext uri="{FF2B5EF4-FFF2-40B4-BE49-F238E27FC236}">
                <a16:creationId xmlns:a16="http://schemas.microsoft.com/office/drawing/2014/main" id="{AF9637DA-8638-CB4E-8F72-721C7A13F88A}"/>
              </a:ext>
            </a:extLst>
          </p:cNvPr>
          <p:cNvCxnSpPr>
            <a:cxnSpLocks/>
          </p:cNvCxnSpPr>
          <p:nvPr/>
        </p:nvCxnSpPr>
        <p:spPr>
          <a:xfrm>
            <a:off x="4572002" y="1626157"/>
            <a:ext cx="7640" cy="359111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CB8944-CEF7-A24A-9610-69E3FB0E5AFE}"/>
              </a:ext>
            </a:extLst>
          </p:cNvPr>
          <p:cNvSpPr txBox="1"/>
          <p:nvPr/>
        </p:nvSpPr>
        <p:spPr>
          <a:xfrm>
            <a:off x="4444440" y="4044530"/>
            <a:ext cx="808235" cy="707886"/>
          </a:xfrm>
          <a:prstGeom prst="rect">
            <a:avLst/>
          </a:prstGeom>
          <a:noFill/>
        </p:spPr>
        <p:txBody>
          <a:bodyPr wrap="none" rtlCol="0">
            <a:spAutoFit/>
          </a:bodyPr>
          <a:lstStyle/>
          <a:p>
            <a:r>
              <a:rPr lang="en-US" sz="4000" b="1" dirty="0"/>
              <a:t>.</a:t>
            </a:r>
            <a:r>
              <a:rPr lang="en-US" dirty="0"/>
              <a:t> C (7)</a:t>
            </a:r>
          </a:p>
        </p:txBody>
      </p:sp>
      <p:sp>
        <p:nvSpPr>
          <p:cNvPr id="15" name="TextBox 14">
            <a:extLst>
              <a:ext uri="{FF2B5EF4-FFF2-40B4-BE49-F238E27FC236}">
                <a16:creationId xmlns:a16="http://schemas.microsoft.com/office/drawing/2014/main" id="{9E426A8A-DDEA-714B-84DA-5DBCA64E05CF}"/>
              </a:ext>
            </a:extLst>
          </p:cNvPr>
          <p:cNvSpPr txBox="1"/>
          <p:nvPr/>
        </p:nvSpPr>
        <p:spPr>
          <a:xfrm>
            <a:off x="4439775" y="3256533"/>
            <a:ext cx="944489" cy="707886"/>
          </a:xfrm>
          <a:prstGeom prst="rect">
            <a:avLst/>
          </a:prstGeom>
          <a:noFill/>
        </p:spPr>
        <p:txBody>
          <a:bodyPr wrap="none" rtlCol="0">
            <a:spAutoFit/>
          </a:bodyPr>
          <a:lstStyle/>
          <a:p>
            <a:r>
              <a:rPr lang="en-US" sz="4000" b="1" dirty="0"/>
              <a:t>.</a:t>
            </a:r>
            <a:r>
              <a:rPr lang="en-US" dirty="0"/>
              <a:t> D (11)</a:t>
            </a:r>
          </a:p>
        </p:txBody>
      </p:sp>
      <p:cxnSp>
        <p:nvCxnSpPr>
          <p:cNvPr id="17" name="Straight Connector 16">
            <a:extLst>
              <a:ext uri="{FF2B5EF4-FFF2-40B4-BE49-F238E27FC236}">
                <a16:creationId xmlns:a16="http://schemas.microsoft.com/office/drawing/2014/main" id="{E50A021F-CF27-F74A-A5EB-168862FCC92B}"/>
              </a:ext>
            </a:extLst>
          </p:cNvPr>
          <p:cNvCxnSpPr>
            <a:cxnSpLocks/>
          </p:cNvCxnSpPr>
          <p:nvPr/>
        </p:nvCxnSpPr>
        <p:spPr>
          <a:xfrm>
            <a:off x="8440827" y="1763486"/>
            <a:ext cx="0" cy="3453782"/>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5F3C4E-6BE8-074A-914A-2628C8EEFE90}"/>
              </a:ext>
            </a:extLst>
          </p:cNvPr>
          <p:cNvSpPr txBox="1"/>
          <p:nvPr/>
        </p:nvSpPr>
        <p:spPr>
          <a:xfrm>
            <a:off x="8299626" y="4631657"/>
            <a:ext cx="1082880" cy="707886"/>
          </a:xfrm>
          <a:prstGeom prst="rect">
            <a:avLst/>
          </a:prstGeom>
          <a:noFill/>
        </p:spPr>
        <p:txBody>
          <a:bodyPr wrap="square" rtlCol="0">
            <a:spAutoFit/>
          </a:bodyPr>
          <a:lstStyle/>
          <a:p>
            <a:r>
              <a:rPr lang="en-US" sz="4000" b="1" dirty="0"/>
              <a:t>.</a:t>
            </a:r>
            <a:r>
              <a:rPr lang="en-US" dirty="0"/>
              <a:t> E (4.5)</a:t>
            </a:r>
          </a:p>
        </p:txBody>
      </p:sp>
      <p:sp>
        <p:nvSpPr>
          <p:cNvPr id="25" name="TextBox 24">
            <a:extLst>
              <a:ext uri="{FF2B5EF4-FFF2-40B4-BE49-F238E27FC236}">
                <a16:creationId xmlns:a16="http://schemas.microsoft.com/office/drawing/2014/main" id="{4EC6730E-F80A-2248-995F-6C496B23844E}"/>
              </a:ext>
            </a:extLst>
          </p:cNvPr>
          <p:cNvSpPr txBox="1"/>
          <p:nvPr/>
        </p:nvSpPr>
        <p:spPr>
          <a:xfrm>
            <a:off x="11632026" y="4277714"/>
            <a:ext cx="655949" cy="707886"/>
          </a:xfrm>
          <a:prstGeom prst="rect">
            <a:avLst/>
          </a:prstGeom>
          <a:noFill/>
        </p:spPr>
        <p:txBody>
          <a:bodyPr wrap="none" rtlCol="0">
            <a:spAutoFit/>
          </a:bodyPr>
          <a:lstStyle/>
          <a:p>
            <a:r>
              <a:rPr lang="en-US" sz="4000" b="1" dirty="0"/>
              <a:t>.</a:t>
            </a:r>
            <a:r>
              <a:rPr lang="en-US" dirty="0"/>
              <a:t> </a:t>
            </a:r>
            <a:r>
              <a:rPr lang="en-US" sz="1400" dirty="0"/>
              <a:t>F(6)</a:t>
            </a:r>
          </a:p>
        </p:txBody>
      </p:sp>
      <p:cxnSp>
        <p:nvCxnSpPr>
          <p:cNvPr id="27" name="Straight Connector 26">
            <a:extLst>
              <a:ext uri="{FF2B5EF4-FFF2-40B4-BE49-F238E27FC236}">
                <a16:creationId xmlns:a16="http://schemas.microsoft.com/office/drawing/2014/main" id="{A9DBC2CE-3481-2148-B1C2-41809F32397F}"/>
              </a:ext>
            </a:extLst>
          </p:cNvPr>
          <p:cNvCxnSpPr>
            <a:cxnSpLocks/>
          </p:cNvCxnSpPr>
          <p:nvPr/>
        </p:nvCxnSpPr>
        <p:spPr>
          <a:xfrm>
            <a:off x="11773769" y="1763486"/>
            <a:ext cx="0" cy="3453782"/>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4FDCD4-399D-EE4F-8B7F-021EA431D4EB}"/>
              </a:ext>
            </a:extLst>
          </p:cNvPr>
          <p:cNvSpPr txBox="1"/>
          <p:nvPr/>
        </p:nvSpPr>
        <p:spPr>
          <a:xfrm rot="19645591">
            <a:off x="4095374" y="1177730"/>
            <a:ext cx="968535" cy="369332"/>
          </a:xfrm>
          <a:prstGeom prst="rect">
            <a:avLst/>
          </a:prstGeom>
          <a:noFill/>
        </p:spPr>
        <p:txBody>
          <a:bodyPr wrap="none" rtlCol="0">
            <a:spAutoFit/>
          </a:bodyPr>
          <a:lstStyle/>
          <a:p>
            <a:r>
              <a:rPr lang="en-US" b="1" dirty="0"/>
              <a:t>HP 2000</a:t>
            </a:r>
          </a:p>
        </p:txBody>
      </p:sp>
      <p:sp>
        <p:nvSpPr>
          <p:cNvPr id="31" name="TextBox 30">
            <a:extLst>
              <a:ext uri="{FF2B5EF4-FFF2-40B4-BE49-F238E27FC236}">
                <a16:creationId xmlns:a16="http://schemas.microsoft.com/office/drawing/2014/main" id="{1D0591BE-6238-A54E-8F27-A6F403219B42}"/>
              </a:ext>
            </a:extLst>
          </p:cNvPr>
          <p:cNvSpPr txBox="1"/>
          <p:nvPr/>
        </p:nvSpPr>
        <p:spPr>
          <a:xfrm rot="19993973">
            <a:off x="7946195" y="1247196"/>
            <a:ext cx="968535" cy="369332"/>
          </a:xfrm>
          <a:prstGeom prst="rect">
            <a:avLst/>
          </a:prstGeom>
          <a:noFill/>
        </p:spPr>
        <p:txBody>
          <a:bodyPr wrap="none" rtlCol="0">
            <a:spAutoFit/>
          </a:bodyPr>
          <a:lstStyle/>
          <a:p>
            <a:r>
              <a:rPr lang="en-US" b="1" dirty="0"/>
              <a:t>HP 2010</a:t>
            </a:r>
          </a:p>
        </p:txBody>
      </p:sp>
      <p:sp>
        <p:nvSpPr>
          <p:cNvPr id="32" name="TextBox 31">
            <a:extLst>
              <a:ext uri="{FF2B5EF4-FFF2-40B4-BE49-F238E27FC236}">
                <a16:creationId xmlns:a16="http://schemas.microsoft.com/office/drawing/2014/main" id="{42A9000B-46CB-A04F-AE7D-B3436CAA610F}"/>
              </a:ext>
            </a:extLst>
          </p:cNvPr>
          <p:cNvSpPr txBox="1"/>
          <p:nvPr/>
        </p:nvSpPr>
        <p:spPr>
          <a:xfrm rot="20155674">
            <a:off x="11176586" y="1362396"/>
            <a:ext cx="968535" cy="369332"/>
          </a:xfrm>
          <a:prstGeom prst="rect">
            <a:avLst/>
          </a:prstGeom>
          <a:noFill/>
        </p:spPr>
        <p:txBody>
          <a:bodyPr wrap="none" rtlCol="0">
            <a:spAutoFit/>
          </a:bodyPr>
          <a:lstStyle/>
          <a:p>
            <a:r>
              <a:rPr lang="en-US" b="1" dirty="0"/>
              <a:t>HP 2020</a:t>
            </a:r>
          </a:p>
        </p:txBody>
      </p:sp>
      <p:sp>
        <p:nvSpPr>
          <p:cNvPr id="5" name="TextBox 4">
            <a:extLst>
              <a:ext uri="{FF2B5EF4-FFF2-40B4-BE49-F238E27FC236}">
                <a16:creationId xmlns:a16="http://schemas.microsoft.com/office/drawing/2014/main" id="{8F1FE368-5B8D-334B-9DA8-A6162F290647}"/>
              </a:ext>
            </a:extLst>
          </p:cNvPr>
          <p:cNvSpPr txBox="1"/>
          <p:nvPr/>
        </p:nvSpPr>
        <p:spPr>
          <a:xfrm>
            <a:off x="2927958" y="4489135"/>
            <a:ext cx="288862" cy="369332"/>
          </a:xfrm>
          <a:prstGeom prst="rect">
            <a:avLst/>
          </a:prstGeom>
          <a:noFill/>
        </p:spPr>
        <p:txBody>
          <a:bodyPr wrap="none" rtlCol="0">
            <a:spAutoFit/>
          </a:bodyPr>
          <a:lstStyle/>
          <a:p>
            <a:r>
              <a:rPr lang="en-US" dirty="0"/>
              <a:t>y</a:t>
            </a:r>
          </a:p>
        </p:txBody>
      </p:sp>
      <p:sp>
        <p:nvSpPr>
          <p:cNvPr id="7" name="TextBox 6">
            <a:extLst>
              <a:ext uri="{FF2B5EF4-FFF2-40B4-BE49-F238E27FC236}">
                <a16:creationId xmlns:a16="http://schemas.microsoft.com/office/drawing/2014/main" id="{A5AD7709-CC65-A84E-96F7-E34B4036385F}"/>
              </a:ext>
            </a:extLst>
          </p:cNvPr>
          <p:cNvSpPr txBox="1"/>
          <p:nvPr/>
        </p:nvSpPr>
        <p:spPr>
          <a:xfrm>
            <a:off x="9516065" y="4564504"/>
            <a:ext cx="276038" cy="369332"/>
          </a:xfrm>
          <a:prstGeom prst="rect">
            <a:avLst/>
          </a:prstGeom>
          <a:noFill/>
        </p:spPr>
        <p:txBody>
          <a:bodyPr wrap="none" rtlCol="0">
            <a:spAutoFit/>
          </a:bodyPr>
          <a:lstStyle/>
          <a:p>
            <a:r>
              <a:rPr lang="en-US" dirty="0"/>
              <a:t>z</a:t>
            </a:r>
          </a:p>
        </p:txBody>
      </p:sp>
      <p:sp>
        <p:nvSpPr>
          <p:cNvPr id="12" name="TextBox 11">
            <a:extLst>
              <a:ext uri="{FF2B5EF4-FFF2-40B4-BE49-F238E27FC236}">
                <a16:creationId xmlns:a16="http://schemas.microsoft.com/office/drawing/2014/main" id="{5DDAE50B-997F-A340-817F-E48C6BE6ED14}"/>
              </a:ext>
            </a:extLst>
          </p:cNvPr>
          <p:cNvSpPr txBox="1"/>
          <p:nvPr/>
        </p:nvSpPr>
        <p:spPr>
          <a:xfrm>
            <a:off x="9327712" y="4865542"/>
            <a:ext cx="550151" cy="307777"/>
          </a:xfrm>
          <a:prstGeom prst="rect">
            <a:avLst/>
          </a:prstGeom>
          <a:noFill/>
        </p:spPr>
        <p:txBody>
          <a:bodyPr wrap="none" rtlCol="0">
            <a:spAutoFit/>
          </a:bodyPr>
          <a:lstStyle/>
          <a:p>
            <a:r>
              <a:rPr lang="en-US" sz="1400" dirty="0"/>
              <a:t>2013</a:t>
            </a:r>
          </a:p>
        </p:txBody>
      </p:sp>
      <p:sp>
        <p:nvSpPr>
          <p:cNvPr id="13" name="TextBox 12">
            <a:extLst>
              <a:ext uri="{FF2B5EF4-FFF2-40B4-BE49-F238E27FC236}">
                <a16:creationId xmlns:a16="http://schemas.microsoft.com/office/drawing/2014/main" id="{A86AEA5C-CBE7-C04D-9745-2E85D99E9C83}"/>
              </a:ext>
            </a:extLst>
          </p:cNvPr>
          <p:cNvSpPr txBox="1"/>
          <p:nvPr/>
        </p:nvSpPr>
        <p:spPr>
          <a:xfrm>
            <a:off x="2798823" y="4749170"/>
            <a:ext cx="550151" cy="307777"/>
          </a:xfrm>
          <a:prstGeom prst="rect">
            <a:avLst/>
          </a:prstGeom>
          <a:noFill/>
        </p:spPr>
        <p:txBody>
          <a:bodyPr wrap="none" rtlCol="0">
            <a:spAutoFit/>
          </a:bodyPr>
          <a:lstStyle/>
          <a:p>
            <a:r>
              <a:rPr lang="en-US" sz="1400" dirty="0"/>
              <a:t>1994</a:t>
            </a:r>
          </a:p>
        </p:txBody>
      </p:sp>
      <p:sp>
        <p:nvSpPr>
          <p:cNvPr id="18" name="TextBox 17">
            <a:extLst>
              <a:ext uri="{FF2B5EF4-FFF2-40B4-BE49-F238E27FC236}">
                <a16:creationId xmlns:a16="http://schemas.microsoft.com/office/drawing/2014/main" id="{BA6970EC-69A5-3F4A-8AB8-098710BB9B28}"/>
              </a:ext>
            </a:extLst>
          </p:cNvPr>
          <p:cNvSpPr txBox="1"/>
          <p:nvPr/>
        </p:nvSpPr>
        <p:spPr>
          <a:xfrm>
            <a:off x="178567" y="4230395"/>
            <a:ext cx="719270" cy="523220"/>
          </a:xfrm>
          <a:prstGeom prst="rect">
            <a:avLst/>
          </a:prstGeom>
          <a:noFill/>
        </p:spPr>
        <p:txBody>
          <a:bodyPr wrap="square" rtlCol="0">
            <a:spAutoFit/>
          </a:bodyPr>
          <a:lstStyle/>
          <a:p>
            <a:pPr algn="ctr"/>
            <a:r>
              <a:rPr lang="en-US" sz="1400" dirty="0"/>
              <a:t>X </a:t>
            </a:r>
          </a:p>
          <a:p>
            <a:pPr algn="ctr"/>
            <a:r>
              <a:rPr lang="en-US" sz="1400" dirty="0"/>
              <a:t>(1987)</a:t>
            </a:r>
          </a:p>
        </p:txBody>
      </p:sp>
    </p:spTree>
    <p:extLst>
      <p:ext uri="{BB962C8B-B14F-4D97-AF65-F5344CB8AC3E}">
        <p14:creationId xmlns:p14="http://schemas.microsoft.com/office/powerpoint/2010/main" val="509345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37ADF31-EB6C-1645-ABEA-B32436F8ECB5}"/>
              </a:ext>
            </a:extLst>
          </p:cNvPr>
          <p:cNvGraphicFramePr>
            <a:graphicFrameLocks/>
          </p:cNvGraphicFramePr>
          <p:nvPr/>
        </p:nvGraphicFramePr>
        <p:xfrm>
          <a:off x="276447" y="680483"/>
          <a:ext cx="11589488" cy="59329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D636A38-8D8D-BD4C-9FEA-C3D2CB383C0A}"/>
              </a:ext>
            </a:extLst>
          </p:cNvPr>
          <p:cNvSpPr txBox="1"/>
          <p:nvPr/>
        </p:nvSpPr>
        <p:spPr>
          <a:xfrm>
            <a:off x="3072389" y="157262"/>
            <a:ext cx="5997604" cy="523220"/>
          </a:xfrm>
          <a:prstGeom prst="rect">
            <a:avLst/>
          </a:prstGeom>
          <a:noFill/>
        </p:spPr>
        <p:txBody>
          <a:bodyPr wrap="none" rtlCol="0">
            <a:spAutoFit/>
          </a:bodyPr>
          <a:lstStyle/>
          <a:p>
            <a:r>
              <a:rPr lang="en-US" sz="2800" b="1" dirty="0">
                <a:solidFill>
                  <a:srgbClr val="C00000"/>
                </a:solidFill>
              </a:rPr>
              <a:t>Ohio White and Black IMRs: 1990-2019</a:t>
            </a:r>
          </a:p>
        </p:txBody>
      </p:sp>
      <p:sp>
        <p:nvSpPr>
          <p:cNvPr id="4" name="TextBox 3">
            <a:extLst>
              <a:ext uri="{FF2B5EF4-FFF2-40B4-BE49-F238E27FC236}">
                <a16:creationId xmlns:a16="http://schemas.microsoft.com/office/drawing/2014/main" id="{4387F65D-8388-1543-BFBF-FDF5B575FBBB}"/>
              </a:ext>
            </a:extLst>
          </p:cNvPr>
          <p:cNvSpPr txBox="1"/>
          <p:nvPr/>
        </p:nvSpPr>
        <p:spPr>
          <a:xfrm>
            <a:off x="10157403" y="6488668"/>
            <a:ext cx="1971950" cy="369332"/>
          </a:xfrm>
          <a:prstGeom prst="rect">
            <a:avLst/>
          </a:prstGeom>
          <a:noFill/>
        </p:spPr>
        <p:txBody>
          <a:bodyPr wrap="none" rtlCol="0">
            <a:spAutoFit/>
          </a:bodyPr>
          <a:lstStyle/>
          <a:p>
            <a:r>
              <a:rPr lang="en-US" dirty="0"/>
              <a:t>Source: ODH/HRSA</a:t>
            </a:r>
          </a:p>
        </p:txBody>
      </p:sp>
      <p:cxnSp>
        <p:nvCxnSpPr>
          <p:cNvPr id="6" name="Straight Connector 5">
            <a:extLst>
              <a:ext uri="{FF2B5EF4-FFF2-40B4-BE49-F238E27FC236}">
                <a16:creationId xmlns:a16="http://schemas.microsoft.com/office/drawing/2014/main" id="{0AAF678A-56C2-7F44-8BC1-EE5F0DA159C0}"/>
              </a:ext>
            </a:extLst>
          </p:cNvPr>
          <p:cNvCxnSpPr>
            <a:cxnSpLocks/>
          </p:cNvCxnSpPr>
          <p:nvPr/>
        </p:nvCxnSpPr>
        <p:spPr>
          <a:xfrm>
            <a:off x="718458" y="1616528"/>
            <a:ext cx="0" cy="360074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449ED4-EED7-3448-88D6-52C12DABA26E}"/>
              </a:ext>
            </a:extLst>
          </p:cNvPr>
          <p:cNvSpPr txBox="1"/>
          <p:nvPr/>
        </p:nvSpPr>
        <p:spPr>
          <a:xfrm rot="20033247">
            <a:off x="276447" y="1062530"/>
            <a:ext cx="968535" cy="369332"/>
          </a:xfrm>
          <a:prstGeom prst="rect">
            <a:avLst/>
          </a:prstGeom>
          <a:noFill/>
        </p:spPr>
        <p:txBody>
          <a:bodyPr wrap="none" rtlCol="0">
            <a:spAutoFit/>
          </a:bodyPr>
          <a:lstStyle/>
          <a:p>
            <a:r>
              <a:rPr lang="en-US" b="1" dirty="0"/>
              <a:t>HP 1990</a:t>
            </a:r>
          </a:p>
        </p:txBody>
      </p:sp>
      <p:sp>
        <p:nvSpPr>
          <p:cNvPr id="10" name="TextBox 9">
            <a:extLst>
              <a:ext uri="{FF2B5EF4-FFF2-40B4-BE49-F238E27FC236}">
                <a16:creationId xmlns:a16="http://schemas.microsoft.com/office/drawing/2014/main" id="{41129D63-EC7B-9D47-AE53-302A96B5EA90}"/>
              </a:ext>
            </a:extLst>
          </p:cNvPr>
          <p:cNvSpPr txBox="1"/>
          <p:nvPr/>
        </p:nvSpPr>
        <p:spPr>
          <a:xfrm>
            <a:off x="702371" y="3935137"/>
            <a:ext cx="628698" cy="369332"/>
          </a:xfrm>
          <a:prstGeom prst="rect">
            <a:avLst/>
          </a:prstGeom>
          <a:noFill/>
        </p:spPr>
        <p:txBody>
          <a:bodyPr wrap="none" rtlCol="0">
            <a:spAutoFit/>
          </a:bodyPr>
          <a:lstStyle/>
          <a:p>
            <a:r>
              <a:rPr lang="en-US" dirty="0"/>
              <a:t>A (9)</a:t>
            </a:r>
          </a:p>
        </p:txBody>
      </p:sp>
      <p:sp>
        <p:nvSpPr>
          <p:cNvPr id="11" name="TextBox 10">
            <a:extLst>
              <a:ext uri="{FF2B5EF4-FFF2-40B4-BE49-F238E27FC236}">
                <a16:creationId xmlns:a16="http://schemas.microsoft.com/office/drawing/2014/main" id="{9D9BFCE7-391C-6749-BB0A-CB05097B6FA1}"/>
              </a:ext>
            </a:extLst>
          </p:cNvPr>
          <p:cNvSpPr txBox="1"/>
          <p:nvPr/>
        </p:nvSpPr>
        <p:spPr>
          <a:xfrm>
            <a:off x="568531" y="3020937"/>
            <a:ext cx="926857" cy="707886"/>
          </a:xfrm>
          <a:prstGeom prst="rect">
            <a:avLst/>
          </a:prstGeom>
          <a:noFill/>
        </p:spPr>
        <p:txBody>
          <a:bodyPr wrap="none" rtlCol="0">
            <a:spAutoFit/>
          </a:bodyPr>
          <a:lstStyle/>
          <a:p>
            <a:r>
              <a:rPr lang="en-US" sz="4000" b="1" dirty="0"/>
              <a:t>.</a:t>
            </a:r>
            <a:r>
              <a:rPr lang="en-US" dirty="0"/>
              <a:t> B (12)</a:t>
            </a:r>
          </a:p>
        </p:txBody>
      </p:sp>
      <p:cxnSp>
        <p:nvCxnSpPr>
          <p:cNvPr id="8" name="Straight Connector 7">
            <a:extLst>
              <a:ext uri="{FF2B5EF4-FFF2-40B4-BE49-F238E27FC236}">
                <a16:creationId xmlns:a16="http://schemas.microsoft.com/office/drawing/2014/main" id="{AF9637DA-8638-CB4E-8F72-721C7A13F88A}"/>
              </a:ext>
            </a:extLst>
          </p:cNvPr>
          <p:cNvCxnSpPr>
            <a:cxnSpLocks/>
          </p:cNvCxnSpPr>
          <p:nvPr/>
        </p:nvCxnSpPr>
        <p:spPr>
          <a:xfrm>
            <a:off x="4572002" y="1626157"/>
            <a:ext cx="7640" cy="359111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CB8944-CEF7-A24A-9610-69E3FB0E5AFE}"/>
              </a:ext>
            </a:extLst>
          </p:cNvPr>
          <p:cNvSpPr txBox="1"/>
          <p:nvPr/>
        </p:nvSpPr>
        <p:spPr>
          <a:xfrm>
            <a:off x="4572000" y="4304469"/>
            <a:ext cx="619080" cy="369332"/>
          </a:xfrm>
          <a:prstGeom prst="rect">
            <a:avLst/>
          </a:prstGeom>
          <a:noFill/>
        </p:spPr>
        <p:txBody>
          <a:bodyPr wrap="none" rtlCol="0">
            <a:spAutoFit/>
          </a:bodyPr>
          <a:lstStyle/>
          <a:p>
            <a:r>
              <a:rPr lang="en-US" dirty="0"/>
              <a:t>C (7)</a:t>
            </a:r>
          </a:p>
        </p:txBody>
      </p:sp>
      <p:sp>
        <p:nvSpPr>
          <p:cNvPr id="15" name="TextBox 14">
            <a:extLst>
              <a:ext uri="{FF2B5EF4-FFF2-40B4-BE49-F238E27FC236}">
                <a16:creationId xmlns:a16="http://schemas.microsoft.com/office/drawing/2014/main" id="{9E426A8A-DDEA-714B-84DA-5DBCA64E05CF}"/>
              </a:ext>
            </a:extLst>
          </p:cNvPr>
          <p:cNvSpPr txBox="1"/>
          <p:nvPr/>
        </p:nvSpPr>
        <p:spPr>
          <a:xfrm>
            <a:off x="4559978" y="3614639"/>
            <a:ext cx="755335" cy="369332"/>
          </a:xfrm>
          <a:prstGeom prst="rect">
            <a:avLst/>
          </a:prstGeom>
          <a:noFill/>
        </p:spPr>
        <p:txBody>
          <a:bodyPr wrap="none" rtlCol="0">
            <a:spAutoFit/>
          </a:bodyPr>
          <a:lstStyle/>
          <a:p>
            <a:r>
              <a:rPr lang="en-US" dirty="0"/>
              <a:t>D (11)</a:t>
            </a:r>
          </a:p>
        </p:txBody>
      </p:sp>
      <p:cxnSp>
        <p:nvCxnSpPr>
          <p:cNvPr id="17" name="Straight Connector 16">
            <a:extLst>
              <a:ext uri="{FF2B5EF4-FFF2-40B4-BE49-F238E27FC236}">
                <a16:creationId xmlns:a16="http://schemas.microsoft.com/office/drawing/2014/main" id="{E50A021F-CF27-F74A-A5EB-168862FCC92B}"/>
              </a:ext>
            </a:extLst>
          </p:cNvPr>
          <p:cNvCxnSpPr>
            <a:cxnSpLocks/>
          </p:cNvCxnSpPr>
          <p:nvPr/>
        </p:nvCxnSpPr>
        <p:spPr>
          <a:xfrm>
            <a:off x="8440827" y="1763486"/>
            <a:ext cx="0" cy="3453782"/>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5F3C4E-6BE8-074A-914A-2628C8EEFE90}"/>
              </a:ext>
            </a:extLst>
          </p:cNvPr>
          <p:cNvSpPr txBox="1"/>
          <p:nvPr/>
        </p:nvSpPr>
        <p:spPr>
          <a:xfrm>
            <a:off x="8433185" y="4877243"/>
            <a:ext cx="617477" cy="646331"/>
          </a:xfrm>
          <a:prstGeom prst="rect">
            <a:avLst/>
          </a:prstGeom>
          <a:noFill/>
        </p:spPr>
        <p:txBody>
          <a:bodyPr wrap="none" rtlCol="0">
            <a:spAutoFit/>
          </a:bodyPr>
          <a:lstStyle/>
          <a:p>
            <a:r>
              <a:rPr lang="en-US" dirty="0"/>
              <a:t>E</a:t>
            </a:r>
          </a:p>
          <a:p>
            <a:r>
              <a:rPr lang="en-US" dirty="0"/>
              <a:t>(4.5)</a:t>
            </a:r>
          </a:p>
        </p:txBody>
      </p:sp>
      <p:sp>
        <p:nvSpPr>
          <p:cNvPr id="25" name="TextBox 24">
            <a:extLst>
              <a:ext uri="{FF2B5EF4-FFF2-40B4-BE49-F238E27FC236}">
                <a16:creationId xmlns:a16="http://schemas.microsoft.com/office/drawing/2014/main" id="{4EC6730E-F80A-2248-995F-6C496B23844E}"/>
              </a:ext>
            </a:extLst>
          </p:cNvPr>
          <p:cNvSpPr txBox="1"/>
          <p:nvPr/>
        </p:nvSpPr>
        <p:spPr>
          <a:xfrm>
            <a:off x="11693090" y="4563939"/>
            <a:ext cx="548548" cy="369332"/>
          </a:xfrm>
          <a:prstGeom prst="rect">
            <a:avLst/>
          </a:prstGeom>
          <a:noFill/>
        </p:spPr>
        <p:txBody>
          <a:bodyPr wrap="none" rtlCol="0">
            <a:spAutoFit/>
          </a:bodyPr>
          <a:lstStyle/>
          <a:p>
            <a:r>
              <a:rPr lang="en-US" dirty="0"/>
              <a:t>F(6)</a:t>
            </a:r>
          </a:p>
        </p:txBody>
      </p:sp>
      <p:cxnSp>
        <p:nvCxnSpPr>
          <p:cNvPr id="27" name="Straight Connector 26">
            <a:extLst>
              <a:ext uri="{FF2B5EF4-FFF2-40B4-BE49-F238E27FC236}">
                <a16:creationId xmlns:a16="http://schemas.microsoft.com/office/drawing/2014/main" id="{A9DBC2CE-3481-2148-B1C2-41809F32397F}"/>
              </a:ext>
            </a:extLst>
          </p:cNvPr>
          <p:cNvCxnSpPr>
            <a:cxnSpLocks/>
          </p:cNvCxnSpPr>
          <p:nvPr/>
        </p:nvCxnSpPr>
        <p:spPr>
          <a:xfrm>
            <a:off x="11773769" y="1763486"/>
            <a:ext cx="0" cy="3453782"/>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B4FDCD4-399D-EE4F-8B7F-021EA431D4EB}"/>
              </a:ext>
            </a:extLst>
          </p:cNvPr>
          <p:cNvSpPr txBox="1"/>
          <p:nvPr/>
        </p:nvSpPr>
        <p:spPr>
          <a:xfrm rot="19645591">
            <a:off x="4095374" y="1177730"/>
            <a:ext cx="968535" cy="369332"/>
          </a:xfrm>
          <a:prstGeom prst="rect">
            <a:avLst/>
          </a:prstGeom>
          <a:noFill/>
        </p:spPr>
        <p:txBody>
          <a:bodyPr wrap="none" rtlCol="0">
            <a:spAutoFit/>
          </a:bodyPr>
          <a:lstStyle/>
          <a:p>
            <a:r>
              <a:rPr lang="en-US" b="1" dirty="0"/>
              <a:t>HP 2000</a:t>
            </a:r>
          </a:p>
        </p:txBody>
      </p:sp>
      <p:sp>
        <p:nvSpPr>
          <p:cNvPr id="31" name="TextBox 30">
            <a:extLst>
              <a:ext uri="{FF2B5EF4-FFF2-40B4-BE49-F238E27FC236}">
                <a16:creationId xmlns:a16="http://schemas.microsoft.com/office/drawing/2014/main" id="{1D0591BE-6238-A54E-8F27-A6F403219B42}"/>
              </a:ext>
            </a:extLst>
          </p:cNvPr>
          <p:cNvSpPr txBox="1"/>
          <p:nvPr/>
        </p:nvSpPr>
        <p:spPr>
          <a:xfrm rot="19993973">
            <a:off x="7946195" y="1247196"/>
            <a:ext cx="968535" cy="369332"/>
          </a:xfrm>
          <a:prstGeom prst="rect">
            <a:avLst/>
          </a:prstGeom>
          <a:noFill/>
        </p:spPr>
        <p:txBody>
          <a:bodyPr wrap="none" rtlCol="0">
            <a:spAutoFit/>
          </a:bodyPr>
          <a:lstStyle/>
          <a:p>
            <a:r>
              <a:rPr lang="en-US" b="1" dirty="0"/>
              <a:t>HP 2010</a:t>
            </a:r>
          </a:p>
        </p:txBody>
      </p:sp>
      <p:sp>
        <p:nvSpPr>
          <p:cNvPr id="32" name="TextBox 31">
            <a:extLst>
              <a:ext uri="{FF2B5EF4-FFF2-40B4-BE49-F238E27FC236}">
                <a16:creationId xmlns:a16="http://schemas.microsoft.com/office/drawing/2014/main" id="{42A9000B-46CB-A04F-AE7D-B3436CAA610F}"/>
              </a:ext>
            </a:extLst>
          </p:cNvPr>
          <p:cNvSpPr txBox="1"/>
          <p:nvPr/>
        </p:nvSpPr>
        <p:spPr>
          <a:xfrm rot="20155674">
            <a:off x="11176586" y="1362396"/>
            <a:ext cx="968535" cy="369332"/>
          </a:xfrm>
          <a:prstGeom prst="rect">
            <a:avLst/>
          </a:prstGeom>
          <a:noFill/>
        </p:spPr>
        <p:txBody>
          <a:bodyPr wrap="none" rtlCol="0">
            <a:spAutoFit/>
          </a:bodyPr>
          <a:lstStyle/>
          <a:p>
            <a:r>
              <a:rPr lang="en-US" b="1" dirty="0"/>
              <a:t>HP 2020</a:t>
            </a:r>
          </a:p>
        </p:txBody>
      </p:sp>
      <p:sp>
        <p:nvSpPr>
          <p:cNvPr id="5" name="TextBox 4">
            <a:extLst>
              <a:ext uri="{FF2B5EF4-FFF2-40B4-BE49-F238E27FC236}">
                <a16:creationId xmlns:a16="http://schemas.microsoft.com/office/drawing/2014/main" id="{8F1FE368-5B8D-334B-9DA8-A6162F290647}"/>
              </a:ext>
            </a:extLst>
          </p:cNvPr>
          <p:cNvSpPr txBox="1"/>
          <p:nvPr/>
        </p:nvSpPr>
        <p:spPr>
          <a:xfrm>
            <a:off x="2927958" y="4489135"/>
            <a:ext cx="288862" cy="369332"/>
          </a:xfrm>
          <a:prstGeom prst="rect">
            <a:avLst/>
          </a:prstGeom>
          <a:noFill/>
        </p:spPr>
        <p:txBody>
          <a:bodyPr wrap="none" rtlCol="0">
            <a:spAutoFit/>
          </a:bodyPr>
          <a:lstStyle/>
          <a:p>
            <a:r>
              <a:rPr lang="en-US" dirty="0"/>
              <a:t>y</a:t>
            </a:r>
          </a:p>
        </p:txBody>
      </p:sp>
      <p:sp>
        <p:nvSpPr>
          <p:cNvPr id="7" name="TextBox 6">
            <a:extLst>
              <a:ext uri="{FF2B5EF4-FFF2-40B4-BE49-F238E27FC236}">
                <a16:creationId xmlns:a16="http://schemas.microsoft.com/office/drawing/2014/main" id="{A5AD7709-CC65-A84E-96F7-E34B4036385F}"/>
              </a:ext>
            </a:extLst>
          </p:cNvPr>
          <p:cNvSpPr txBox="1"/>
          <p:nvPr/>
        </p:nvSpPr>
        <p:spPr>
          <a:xfrm>
            <a:off x="9516065" y="4564504"/>
            <a:ext cx="276038" cy="369332"/>
          </a:xfrm>
          <a:prstGeom prst="rect">
            <a:avLst/>
          </a:prstGeom>
          <a:noFill/>
        </p:spPr>
        <p:txBody>
          <a:bodyPr wrap="none" rtlCol="0">
            <a:spAutoFit/>
          </a:bodyPr>
          <a:lstStyle/>
          <a:p>
            <a:r>
              <a:rPr lang="en-US" dirty="0"/>
              <a:t>z</a:t>
            </a:r>
          </a:p>
        </p:txBody>
      </p:sp>
      <p:sp>
        <p:nvSpPr>
          <p:cNvPr id="12" name="TextBox 11">
            <a:extLst>
              <a:ext uri="{FF2B5EF4-FFF2-40B4-BE49-F238E27FC236}">
                <a16:creationId xmlns:a16="http://schemas.microsoft.com/office/drawing/2014/main" id="{5DDAE50B-997F-A340-817F-E48C6BE6ED14}"/>
              </a:ext>
            </a:extLst>
          </p:cNvPr>
          <p:cNvSpPr txBox="1"/>
          <p:nvPr/>
        </p:nvSpPr>
        <p:spPr>
          <a:xfrm>
            <a:off x="9327712" y="4865542"/>
            <a:ext cx="550151" cy="307777"/>
          </a:xfrm>
          <a:prstGeom prst="rect">
            <a:avLst/>
          </a:prstGeom>
          <a:noFill/>
        </p:spPr>
        <p:txBody>
          <a:bodyPr wrap="none" rtlCol="0">
            <a:spAutoFit/>
          </a:bodyPr>
          <a:lstStyle/>
          <a:p>
            <a:pPr algn="ctr"/>
            <a:r>
              <a:rPr lang="en-US" sz="1400" dirty="0"/>
              <a:t>2013</a:t>
            </a:r>
          </a:p>
        </p:txBody>
      </p:sp>
      <p:sp>
        <p:nvSpPr>
          <p:cNvPr id="13" name="TextBox 12">
            <a:extLst>
              <a:ext uri="{FF2B5EF4-FFF2-40B4-BE49-F238E27FC236}">
                <a16:creationId xmlns:a16="http://schemas.microsoft.com/office/drawing/2014/main" id="{A86AEA5C-CBE7-C04D-9745-2E85D99E9C83}"/>
              </a:ext>
            </a:extLst>
          </p:cNvPr>
          <p:cNvSpPr txBox="1"/>
          <p:nvPr/>
        </p:nvSpPr>
        <p:spPr>
          <a:xfrm>
            <a:off x="2798823" y="4749170"/>
            <a:ext cx="550151" cy="307777"/>
          </a:xfrm>
          <a:prstGeom prst="rect">
            <a:avLst/>
          </a:prstGeom>
          <a:noFill/>
        </p:spPr>
        <p:txBody>
          <a:bodyPr wrap="none" rtlCol="0">
            <a:spAutoFit/>
          </a:bodyPr>
          <a:lstStyle/>
          <a:p>
            <a:r>
              <a:rPr lang="en-US" sz="1400" dirty="0"/>
              <a:t>1994</a:t>
            </a:r>
          </a:p>
        </p:txBody>
      </p:sp>
      <p:pic>
        <p:nvPicPr>
          <p:cNvPr id="26" name="Picture 5" descr="DES_049.png">
            <a:extLst>
              <a:ext uri="{FF2B5EF4-FFF2-40B4-BE49-F238E27FC236}">
                <a16:creationId xmlns:a16="http://schemas.microsoft.com/office/drawing/2014/main" id="{3D89B667-C209-1947-829F-685AB4CE27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741669">
            <a:off x="416693" y="1578455"/>
            <a:ext cx="293211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A6970EC-69A5-3F4A-8AB8-098710BB9B28}"/>
              </a:ext>
            </a:extLst>
          </p:cNvPr>
          <p:cNvSpPr txBox="1"/>
          <p:nvPr/>
        </p:nvSpPr>
        <p:spPr>
          <a:xfrm>
            <a:off x="178567" y="4230395"/>
            <a:ext cx="719270" cy="523220"/>
          </a:xfrm>
          <a:prstGeom prst="rect">
            <a:avLst/>
          </a:prstGeom>
          <a:noFill/>
        </p:spPr>
        <p:txBody>
          <a:bodyPr wrap="square" rtlCol="0">
            <a:spAutoFit/>
          </a:bodyPr>
          <a:lstStyle/>
          <a:p>
            <a:pPr algn="ctr"/>
            <a:r>
              <a:rPr lang="en-US" sz="1400" dirty="0"/>
              <a:t>X </a:t>
            </a:r>
          </a:p>
          <a:p>
            <a:pPr algn="ctr"/>
            <a:r>
              <a:rPr lang="en-US" sz="1400" dirty="0"/>
              <a:t>(1987)</a:t>
            </a:r>
          </a:p>
        </p:txBody>
      </p:sp>
      <p:cxnSp>
        <p:nvCxnSpPr>
          <p:cNvPr id="28" name="Straight Connector 27">
            <a:extLst>
              <a:ext uri="{FF2B5EF4-FFF2-40B4-BE49-F238E27FC236}">
                <a16:creationId xmlns:a16="http://schemas.microsoft.com/office/drawing/2014/main" id="{E7C685BF-F384-FC4B-9B62-DCE8B6AC2FC5}"/>
              </a:ext>
            </a:extLst>
          </p:cNvPr>
          <p:cNvCxnSpPr>
            <a:cxnSpLocks/>
          </p:cNvCxnSpPr>
          <p:nvPr/>
        </p:nvCxnSpPr>
        <p:spPr>
          <a:xfrm>
            <a:off x="718458" y="3496608"/>
            <a:ext cx="11410895" cy="0"/>
          </a:xfrm>
          <a:prstGeom prst="line">
            <a:avLst/>
          </a:prstGeom>
          <a:ln w="412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6E37583-C4AB-3B4E-A34C-41E20E92A606}"/>
              </a:ext>
            </a:extLst>
          </p:cNvPr>
          <p:cNvSpPr txBox="1"/>
          <p:nvPr/>
        </p:nvSpPr>
        <p:spPr>
          <a:xfrm>
            <a:off x="395632" y="5469818"/>
            <a:ext cx="11526873" cy="584775"/>
          </a:xfrm>
          <a:prstGeom prst="rect">
            <a:avLst/>
          </a:prstGeom>
          <a:noFill/>
        </p:spPr>
        <p:txBody>
          <a:bodyPr wrap="none" rtlCol="0">
            <a:spAutoFit/>
          </a:bodyPr>
          <a:lstStyle/>
          <a:p>
            <a:r>
              <a:rPr lang="en-US" sz="3200" b="1" dirty="0"/>
              <a:t>Ohio has NEVER accomplished any Healthy Goal for Black Babies!!!</a:t>
            </a:r>
          </a:p>
        </p:txBody>
      </p:sp>
    </p:spTree>
    <p:extLst>
      <p:ext uri="{BB962C8B-B14F-4D97-AF65-F5344CB8AC3E}">
        <p14:creationId xmlns:p14="http://schemas.microsoft.com/office/powerpoint/2010/main" val="1816186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1B12-EF17-2742-A2EC-C8C45070733E}"/>
              </a:ext>
            </a:extLst>
          </p:cNvPr>
          <p:cNvSpPr>
            <a:spLocks noGrp="1"/>
          </p:cNvSpPr>
          <p:nvPr>
            <p:ph type="title"/>
          </p:nvPr>
        </p:nvSpPr>
        <p:spPr>
          <a:xfrm>
            <a:off x="724619" y="2435464"/>
            <a:ext cx="10784457" cy="1325563"/>
          </a:xfrm>
        </p:spPr>
        <p:txBody>
          <a:bodyPr/>
          <a:lstStyle/>
          <a:p>
            <a:r>
              <a:rPr lang="en-US" b="1" dirty="0">
                <a:solidFill>
                  <a:srgbClr val="C00000"/>
                </a:solidFill>
                <a:latin typeface="+mn-lt"/>
              </a:rPr>
              <a:t>Cuyahoga County, City of Cleveland example:</a:t>
            </a:r>
          </a:p>
        </p:txBody>
      </p:sp>
    </p:spTree>
    <p:extLst>
      <p:ext uri="{BB962C8B-B14F-4D97-AF65-F5344CB8AC3E}">
        <p14:creationId xmlns:p14="http://schemas.microsoft.com/office/powerpoint/2010/main" val="2810914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B64ED-DD62-2A4F-96EA-8C3C93E1BC6A}"/>
              </a:ext>
            </a:extLst>
          </p:cNvPr>
          <p:cNvSpPr txBox="1"/>
          <p:nvPr/>
        </p:nvSpPr>
        <p:spPr>
          <a:xfrm>
            <a:off x="2257666" y="98257"/>
            <a:ext cx="7337906" cy="584775"/>
          </a:xfrm>
          <a:prstGeom prst="rect">
            <a:avLst/>
          </a:prstGeom>
          <a:noFill/>
        </p:spPr>
        <p:txBody>
          <a:bodyPr wrap="none" rtlCol="0">
            <a:spAutoFit/>
          </a:bodyPr>
          <a:lstStyle/>
          <a:p>
            <a:pPr algn="ctr"/>
            <a:r>
              <a:rPr lang="en-US" sz="3200" b="1" dirty="0">
                <a:solidFill>
                  <a:srgbClr val="C00000"/>
                </a:solidFill>
              </a:rPr>
              <a:t>Cuyahoga County Overall IMR: 1995-2019 </a:t>
            </a:r>
          </a:p>
        </p:txBody>
      </p:sp>
      <p:graphicFrame>
        <p:nvGraphicFramePr>
          <p:cNvPr id="5" name="Chart 4">
            <a:extLst>
              <a:ext uri="{FF2B5EF4-FFF2-40B4-BE49-F238E27FC236}">
                <a16:creationId xmlns:a16="http://schemas.microsoft.com/office/drawing/2014/main" id="{A2928B94-C8CD-A946-B15F-A02A0DB620B3}"/>
              </a:ext>
            </a:extLst>
          </p:cNvPr>
          <p:cNvGraphicFramePr>
            <a:graphicFrameLocks/>
          </p:cNvGraphicFramePr>
          <p:nvPr/>
        </p:nvGraphicFramePr>
        <p:xfrm>
          <a:off x="617221" y="768591"/>
          <a:ext cx="10927080" cy="572608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609B082-8A0A-4C46-ADF8-406D0C0B9AB2}"/>
              </a:ext>
            </a:extLst>
          </p:cNvPr>
          <p:cNvSpPr txBox="1"/>
          <p:nvPr/>
        </p:nvSpPr>
        <p:spPr>
          <a:xfrm>
            <a:off x="875122" y="1067135"/>
            <a:ext cx="418704" cy="369332"/>
          </a:xfrm>
          <a:prstGeom prst="rect">
            <a:avLst/>
          </a:prstGeom>
          <a:noFill/>
        </p:spPr>
        <p:txBody>
          <a:bodyPr wrap="none" rtlCol="0">
            <a:spAutoFit/>
          </a:bodyPr>
          <a:lstStyle/>
          <a:p>
            <a:r>
              <a:rPr lang="en-US" b="1" dirty="0">
                <a:solidFill>
                  <a:schemeClr val="accent1"/>
                </a:solidFill>
              </a:rPr>
              <a:t>12</a:t>
            </a:r>
          </a:p>
        </p:txBody>
      </p:sp>
      <p:sp>
        <p:nvSpPr>
          <p:cNvPr id="4" name="TextBox 3">
            <a:extLst>
              <a:ext uri="{FF2B5EF4-FFF2-40B4-BE49-F238E27FC236}">
                <a16:creationId xmlns:a16="http://schemas.microsoft.com/office/drawing/2014/main" id="{4A512CD2-3C67-B548-8CA7-C37960A2CFF9}"/>
              </a:ext>
            </a:extLst>
          </p:cNvPr>
          <p:cNvSpPr txBox="1"/>
          <p:nvPr/>
        </p:nvSpPr>
        <p:spPr>
          <a:xfrm>
            <a:off x="10925991" y="2384310"/>
            <a:ext cx="476412" cy="369332"/>
          </a:xfrm>
          <a:prstGeom prst="rect">
            <a:avLst/>
          </a:prstGeom>
          <a:noFill/>
        </p:spPr>
        <p:txBody>
          <a:bodyPr wrap="none" rtlCol="0">
            <a:spAutoFit/>
          </a:bodyPr>
          <a:lstStyle/>
          <a:p>
            <a:r>
              <a:rPr lang="en-US" b="1" dirty="0">
                <a:solidFill>
                  <a:schemeClr val="accent1"/>
                </a:solidFill>
              </a:rPr>
              <a:t>8.6</a:t>
            </a:r>
          </a:p>
        </p:txBody>
      </p:sp>
      <p:sp>
        <p:nvSpPr>
          <p:cNvPr id="6" name="TextBox 5">
            <a:extLst>
              <a:ext uri="{FF2B5EF4-FFF2-40B4-BE49-F238E27FC236}">
                <a16:creationId xmlns:a16="http://schemas.microsoft.com/office/drawing/2014/main" id="{03A617A0-30E7-3140-973A-E4F5C3B0C903}"/>
              </a:ext>
            </a:extLst>
          </p:cNvPr>
          <p:cNvSpPr txBox="1"/>
          <p:nvPr/>
        </p:nvSpPr>
        <p:spPr>
          <a:xfrm>
            <a:off x="4079575" y="3308467"/>
            <a:ext cx="3694088" cy="646331"/>
          </a:xfrm>
          <a:prstGeom prst="rect">
            <a:avLst/>
          </a:prstGeom>
          <a:noFill/>
        </p:spPr>
        <p:txBody>
          <a:bodyPr wrap="none" rtlCol="0">
            <a:spAutoFit/>
          </a:bodyPr>
          <a:lstStyle/>
          <a:p>
            <a:r>
              <a:rPr lang="en-US" sz="3600" b="1" dirty="0">
                <a:solidFill>
                  <a:schemeClr val="accent1"/>
                </a:solidFill>
              </a:rPr>
              <a:t>28% improvement</a:t>
            </a:r>
          </a:p>
        </p:txBody>
      </p:sp>
      <p:sp>
        <p:nvSpPr>
          <p:cNvPr id="7" name="TextBox 6">
            <a:extLst>
              <a:ext uri="{FF2B5EF4-FFF2-40B4-BE49-F238E27FC236}">
                <a16:creationId xmlns:a16="http://schemas.microsoft.com/office/drawing/2014/main" id="{03D8AFD9-384E-4E47-B312-4D780B5C0DF9}"/>
              </a:ext>
            </a:extLst>
          </p:cNvPr>
          <p:cNvSpPr txBox="1"/>
          <p:nvPr/>
        </p:nvSpPr>
        <p:spPr>
          <a:xfrm>
            <a:off x="2257666" y="6334780"/>
            <a:ext cx="7416326" cy="523220"/>
          </a:xfrm>
          <a:prstGeom prst="rect">
            <a:avLst/>
          </a:prstGeom>
          <a:noFill/>
        </p:spPr>
        <p:txBody>
          <a:bodyPr wrap="none" rtlCol="0">
            <a:spAutoFit/>
          </a:bodyPr>
          <a:lstStyle/>
          <a:p>
            <a:r>
              <a:rPr lang="en-US" sz="1400" dirty="0"/>
              <a:t>1995-2003 is Vital Statistics data &amp; 2004-present is from Child Fatality Review. Do not have racial </a:t>
            </a:r>
          </a:p>
          <a:p>
            <a:r>
              <a:rPr lang="en-US" sz="1400" dirty="0"/>
              <a:t>breakdown by ethnicity (i.e., black non-Hispanic) for historical data, all data by race alone.</a:t>
            </a:r>
          </a:p>
        </p:txBody>
      </p:sp>
    </p:spTree>
    <p:extLst>
      <p:ext uri="{BB962C8B-B14F-4D97-AF65-F5344CB8AC3E}">
        <p14:creationId xmlns:p14="http://schemas.microsoft.com/office/powerpoint/2010/main" val="2021765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B64ED-DD62-2A4F-96EA-8C3C93E1BC6A}"/>
              </a:ext>
            </a:extLst>
          </p:cNvPr>
          <p:cNvSpPr txBox="1"/>
          <p:nvPr/>
        </p:nvSpPr>
        <p:spPr>
          <a:xfrm>
            <a:off x="2084109" y="76479"/>
            <a:ext cx="7884531" cy="830997"/>
          </a:xfrm>
          <a:prstGeom prst="rect">
            <a:avLst/>
          </a:prstGeom>
          <a:noFill/>
        </p:spPr>
        <p:txBody>
          <a:bodyPr wrap="none" rtlCol="0">
            <a:spAutoFit/>
          </a:bodyPr>
          <a:lstStyle/>
          <a:p>
            <a:pPr algn="ctr"/>
            <a:r>
              <a:rPr lang="en-US" sz="2400" b="1" dirty="0">
                <a:solidFill>
                  <a:srgbClr val="C00000"/>
                </a:solidFill>
              </a:rPr>
              <a:t>Cuyahoga County Overall, White and African American IMR: </a:t>
            </a:r>
          </a:p>
          <a:p>
            <a:pPr algn="ctr"/>
            <a:r>
              <a:rPr lang="en-US" sz="2400" b="1" dirty="0">
                <a:solidFill>
                  <a:srgbClr val="C00000"/>
                </a:solidFill>
              </a:rPr>
              <a:t>1995-2019 </a:t>
            </a:r>
          </a:p>
        </p:txBody>
      </p:sp>
      <p:graphicFrame>
        <p:nvGraphicFramePr>
          <p:cNvPr id="5" name="Chart 4">
            <a:extLst>
              <a:ext uri="{FF2B5EF4-FFF2-40B4-BE49-F238E27FC236}">
                <a16:creationId xmlns:a16="http://schemas.microsoft.com/office/drawing/2014/main" id="{A2928B94-C8CD-A946-B15F-A02A0DB620B3}"/>
              </a:ext>
            </a:extLst>
          </p:cNvPr>
          <p:cNvGraphicFramePr>
            <a:graphicFrameLocks/>
          </p:cNvGraphicFramePr>
          <p:nvPr/>
        </p:nvGraphicFramePr>
        <p:xfrm>
          <a:off x="434340" y="665019"/>
          <a:ext cx="11269980" cy="583773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1B194B63-24A2-A445-B358-D9BFCE403D7D}"/>
              </a:ext>
            </a:extLst>
          </p:cNvPr>
          <p:cNvSpPr/>
          <p:nvPr/>
        </p:nvSpPr>
        <p:spPr>
          <a:xfrm>
            <a:off x="2084108" y="6371946"/>
            <a:ext cx="8645236" cy="523220"/>
          </a:xfrm>
          <a:prstGeom prst="rect">
            <a:avLst/>
          </a:prstGeom>
        </p:spPr>
        <p:txBody>
          <a:bodyPr wrap="square">
            <a:spAutoFit/>
          </a:bodyPr>
          <a:lstStyle/>
          <a:p>
            <a:r>
              <a:rPr lang="en-US" sz="1400" dirty="0">
                <a:solidFill>
                  <a:srgbClr val="1F497D"/>
                </a:solidFill>
                <a:latin typeface="Calibri" panose="020F0502020204030204" pitchFamily="34" charset="0"/>
              </a:rPr>
              <a:t>1995-2003 is Vital Statistics data &amp; 2004-present is from Child Fatality Review. Because we do not have racial breakdown by ethnicity (i.e., black non-Hispanic) for historical data, all data by race alone.</a:t>
            </a:r>
            <a:endParaRPr lang="en-US" sz="1400" dirty="0"/>
          </a:p>
        </p:txBody>
      </p:sp>
    </p:spTree>
    <p:extLst>
      <p:ext uri="{BB962C8B-B14F-4D97-AF65-F5344CB8AC3E}">
        <p14:creationId xmlns:p14="http://schemas.microsoft.com/office/powerpoint/2010/main" val="2544473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B64ED-DD62-2A4F-96EA-8C3C93E1BC6A}"/>
              </a:ext>
            </a:extLst>
          </p:cNvPr>
          <p:cNvSpPr txBox="1"/>
          <p:nvPr/>
        </p:nvSpPr>
        <p:spPr>
          <a:xfrm>
            <a:off x="2598649" y="102805"/>
            <a:ext cx="7027950" cy="830997"/>
          </a:xfrm>
          <a:prstGeom prst="rect">
            <a:avLst/>
          </a:prstGeom>
          <a:noFill/>
        </p:spPr>
        <p:txBody>
          <a:bodyPr wrap="none" rtlCol="0">
            <a:spAutoFit/>
          </a:bodyPr>
          <a:lstStyle/>
          <a:p>
            <a:pPr algn="ctr"/>
            <a:r>
              <a:rPr lang="en-US" sz="2400" b="1" dirty="0">
                <a:solidFill>
                  <a:srgbClr val="C00000"/>
                </a:solidFill>
              </a:rPr>
              <a:t>Cuyahoga County White and African American IMR: </a:t>
            </a:r>
          </a:p>
          <a:p>
            <a:pPr algn="ctr"/>
            <a:r>
              <a:rPr lang="en-US" sz="2400" b="1" dirty="0">
                <a:solidFill>
                  <a:srgbClr val="C00000"/>
                </a:solidFill>
              </a:rPr>
              <a:t>1995-2019 </a:t>
            </a:r>
          </a:p>
        </p:txBody>
      </p:sp>
      <p:graphicFrame>
        <p:nvGraphicFramePr>
          <p:cNvPr id="5" name="Chart 4">
            <a:extLst>
              <a:ext uri="{FF2B5EF4-FFF2-40B4-BE49-F238E27FC236}">
                <a16:creationId xmlns:a16="http://schemas.microsoft.com/office/drawing/2014/main" id="{A2928B94-C8CD-A946-B15F-A02A0DB620B3}"/>
              </a:ext>
            </a:extLst>
          </p:cNvPr>
          <p:cNvGraphicFramePr>
            <a:graphicFrameLocks/>
          </p:cNvGraphicFramePr>
          <p:nvPr/>
        </p:nvGraphicFramePr>
        <p:xfrm>
          <a:off x="457200" y="789834"/>
          <a:ext cx="11292840" cy="572608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5A90FD3-3BAC-714C-A12C-1B4F225590A2}"/>
              </a:ext>
            </a:extLst>
          </p:cNvPr>
          <p:cNvSpPr txBox="1"/>
          <p:nvPr/>
        </p:nvSpPr>
        <p:spPr>
          <a:xfrm>
            <a:off x="528830" y="1119753"/>
            <a:ext cx="2156681" cy="461665"/>
          </a:xfrm>
          <a:prstGeom prst="rect">
            <a:avLst/>
          </a:prstGeom>
          <a:noFill/>
        </p:spPr>
        <p:txBody>
          <a:bodyPr wrap="none" rtlCol="0">
            <a:spAutoFit/>
          </a:bodyPr>
          <a:lstStyle/>
          <a:p>
            <a:r>
              <a:rPr lang="en-US" sz="2400" b="1" dirty="0">
                <a:solidFill>
                  <a:schemeClr val="accent1"/>
                </a:solidFill>
              </a:rPr>
              <a:t>Disparity Ratio:</a:t>
            </a:r>
          </a:p>
        </p:txBody>
      </p:sp>
      <p:sp>
        <p:nvSpPr>
          <p:cNvPr id="4" name="TextBox 3">
            <a:extLst>
              <a:ext uri="{FF2B5EF4-FFF2-40B4-BE49-F238E27FC236}">
                <a16:creationId xmlns:a16="http://schemas.microsoft.com/office/drawing/2014/main" id="{91800B1E-C00C-F641-BAB2-AA66A8985332}"/>
              </a:ext>
            </a:extLst>
          </p:cNvPr>
          <p:cNvSpPr txBox="1"/>
          <p:nvPr/>
        </p:nvSpPr>
        <p:spPr>
          <a:xfrm>
            <a:off x="1247938" y="3191209"/>
            <a:ext cx="718466" cy="461665"/>
          </a:xfrm>
          <a:prstGeom prst="rect">
            <a:avLst/>
          </a:prstGeom>
          <a:noFill/>
        </p:spPr>
        <p:txBody>
          <a:bodyPr wrap="none" rtlCol="0">
            <a:spAutoFit/>
          </a:bodyPr>
          <a:lstStyle/>
          <a:p>
            <a:r>
              <a:rPr lang="en-US" sz="2400" b="1" dirty="0">
                <a:solidFill>
                  <a:schemeClr val="accent1"/>
                </a:solidFill>
              </a:rPr>
              <a:t>2.5x</a:t>
            </a:r>
          </a:p>
        </p:txBody>
      </p:sp>
      <p:sp>
        <p:nvSpPr>
          <p:cNvPr id="6" name="TextBox 5">
            <a:extLst>
              <a:ext uri="{FF2B5EF4-FFF2-40B4-BE49-F238E27FC236}">
                <a16:creationId xmlns:a16="http://schemas.microsoft.com/office/drawing/2014/main" id="{7A49B7C2-D049-5E4C-8C4A-00B02A2B6D26}"/>
              </a:ext>
            </a:extLst>
          </p:cNvPr>
          <p:cNvSpPr txBox="1"/>
          <p:nvPr/>
        </p:nvSpPr>
        <p:spPr>
          <a:xfrm>
            <a:off x="10523250" y="3528719"/>
            <a:ext cx="718466" cy="461665"/>
          </a:xfrm>
          <a:prstGeom prst="rect">
            <a:avLst/>
          </a:prstGeom>
          <a:noFill/>
        </p:spPr>
        <p:txBody>
          <a:bodyPr wrap="none" rtlCol="0">
            <a:spAutoFit/>
          </a:bodyPr>
          <a:lstStyle/>
          <a:p>
            <a:r>
              <a:rPr lang="en-US" sz="2400" b="1" dirty="0">
                <a:solidFill>
                  <a:schemeClr val="accent1"/>
                </a:solidFill>
              </a:rPr>
              <a:t>4.4x</a:t>
            </a:r>
          </a:p>
        </p:txBody>
      </p:sp>
      <p:sp>
        <p:nvSpPr>
          <p:cNvPr id="7" name="Rectangle 6">
            <a:extLst>
              <a:ext uri="{FF2B5EF4-FFF2-40B4-BE49-F238E27FC236}">
                <a16:creationId xmlns:a16="http://schemas.microsoft.com/office/drawing/2014/main" id="{DB6BD713-14A9-314D-AB18-02EBFCC24BD0}"/>
              </a:ext>
            </a:extLst>
          </p:cNvPr>
          <p:cNvSpPr/>
          <p:nvPr/>
        </p:nvSpPr>
        <p:spPr>
          <a:xfrm>
            <a:off x="2084108" y="6371946"/>
            <a:ext cx="8645236" cy="523220"/>
          </a:xfrm>
          <a:prstGeom prst="rect">
            <a:avLst/>
          </a:prstGeom>
        </p:spPr>
        <p:txBody>
          <a:bodyPr wrap="square">
            <a:spAutoFit/>
          </a:bodyPr>
          <a:lstStyle/>
          <a:p>
            <a:r>
              <a:rPr lang="en-US" sz="1400" dirty="0">
                <a:solidFill>
                  <a:srgbClr val="1F497D"/>
                </a:solidFill>
                <a:latin typeface="Calibri" panose="020F0502020204030204" pitchFamily="34" charset="0"/>
              </a:rPr>
              <a:t>1995-2003 is Vital Statistics data &amp; 2004-present is from Child Fatality Review. Because we do not have racial breakdown by ethnicity (i.e., black non-Hispanic) for historical data, all data by race alone.</a:t>
            </a:r>
            <a:endParaRPr lang="en-US" sz="1400" dirty="0"/>
          </a:p>
        </p:txBody>
      </p:sp>
      <p:cxnSp>
        <p:nvCxnSpPr>
          <p:cNvPr id="8" name="Straight Arrow Connector 7">
            <a:extLst>
              <a:ext uri="{FF2B5EF4-FFF2-40B4-BE49-F238E27FC236}">
                <a16:creationId xmlns:a16="http://schemas.microsoft.com/office/drawing/2014/main" id="{72A96A49-CBEA-FD46-98EF-4FB148CA8587}"/>
              </a:ext>
            </a:extLst>
          </p:cNvPr>
          <p:cNvCxnSpPr>
            <a:cxnSpLocks/>
          </p:cNvCxnSpPr>
          <p:nvPr/>
        </p:nvCxnSpPr>
        <p:spPr>
          <a:xfrm flipV="1">
            <a:off x="11437458" y="3058311"/>
            <a:ext cx="0" cy="169118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CB10AA8-A6F1-B143-9888-4633C4497952}"/>
              </a:ext>
            </a:extLst>
          </p:cNvPr>
          <p:cNvCxnSpPr>
            <a:cxnSpLocks/>
          </p:cNvCxnSpPr>
          <p:nvPr/>
        </p:nvCxnSpPr>
        <p:spPr>
          <a:xfrm flipV="1">
            <a:off x="1032185" y="2373002"/>
            <a:ext cx="0" cy="1691180"/>
          </a:xfrm>
          <a:prstGeom prst="straightConnector1">
            <a:avLst/>
          </a:prstGeom>
          <a:ln w="349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31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B64ED-DD62-2A4F-96EA-8C3C93E1BC6A}"/>
              </a:ext>
            </a:extLst>
          </p:cNvPr>
          <p:cNvSpPr txBox="1"/>
          <p:nvPr/>
        </p:nvSpPr>
        <p:spPr>
          <a:xfrm>
            <a:off x="2598649" y="102805"/>
            <a:ext cx="7027950" cy="830997"/>
          </a:xfrm>
          <a:prstGeom prst="rect">
            <a:avLst/>
          </a:prstGeom>
          <a:noFill/>
        </p:spPr>
        <p:txBody>
          <a:bodyPr wrap="none" rtlCol="0">
            <a:spAutoFit/>
          </a:bodyPr>
          <a:lstStyle/>
          <a:p>
            <a:pPr algn="ctr"/>
            <a:r>
              <a:rPr lang="en-US" sz="2400" b="1" dirty="0">
                <a:solidFill>
                  <a:srgbClr val="C00000"/>
                </a:solidFill>
              </a:rPr>
              <a:t>Cuyahoga County White and African American IMR: </a:t>
            </a:r>
          </a:p>
          <a:p>
            <a:pPr algn="ctr"/>
            <a:r>
              <a:rPr lang="en-US" sz="2400" b="1" dirty="0">
                <a:solidFill>
                  <a:srgbClr val="C00000"/>
                </a:solidFill>
              </a:rPr>
              <a:t>1995-2019 </a:t>
            </a:r>
          </a:p>
        </p:txBody>
      </p:sp>
      <p:graphicFrame>
        <p:nvGraphicFramePr>
          <p:cNvPr id="5" name="Chart 4">
            <a:extLst>
              <a:ext uri="{FF2B5EF4-FFF2-40B4-BE49-F238E27FC236}">
                <a16:creationId xmlns:a16="http://schemas.microsoft.com/office/drawing/2014/main" id="{A2928B94-C8CD-A946-B15F-A02A0DB620B3}"/>
              </a:ext>
            </a:extLst>
          </p:cNvPr>
          <p:cNvGraphicFramePr>
            <a:graphicFrameLocks/>
          </p:cNvGraphicFramePr>
          <p:nvPr/>
        </p:nvGraphicFramePr>
        <p:xfrm>
          <a:off x="342901" y="789834"/>
          <a:ext cx="11407140" cy="572608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5A90FD3-3BAC-714C-A12C-1B4F225590A2}"/>
              </a:ext>
            </a:extLst>
          </p:cNvPr>
          <p:cNvSpPr txBox="1"/>
          <p:nvPr/>
        </p:nvSpPr>
        <p:spPr>
          <a:xfrm>
            <a:off x="713767" y="954433"/>
            <a:ext cx="2156681" cy="461665"/>
          </a:xfrm>
          <a:prstGeom prst="rect">
            <a:avLst/>
          </a:prstGeom>
          <a:noFill/>
        </p:spPr>
        <p:txBody>
          <a:bodyPr wrap="none" rtlCol="0">
            <a:spAutoFit/>
          </a:bodyPr>
          <a:lstStyle/>
          <a:p>
            <a:r>
              <a:rPr lang="en-US" sz="2400" b="1" dirty="0">
                <a:solidFill>
                  <a:schemeClr val="accent1"/>
                </a:solidFill>
              </a:rPr>
              <a:t>Disparity Ratio:</a:t>
            </a:r>
          </a:p>
        </p:txBody>
      </p:sp>
      <p:sp>
        <p:nvSpPr>
          <p:cNvPr id="4" name="TextBox 3">
            <a:extLst>
              <a:ext uri="{FF2B5EF4-FFF2-40B4-BE49-F238E27FC236}">
                <a16:creationId xmlns:a16="http://schemas.microsoft.com/office/drawing/2014/main" id="{91800B1E-C00C-F641-BAB2-AA66A8985332}"/>
              </a:ext>
            </a:extLst>
          </p:cNvPr>
          <p:cNvSpPr txBox="1"/>
          <p:nvPr/>
        </p:nvSpPr>
        <p:spPr>
          <a:xfrm>
            <a:off x="713767" y="3046058"/>
            <a:ext cx="718466" cy="461665"/>
          </a:xfrm>
          <a:prstGeom prst="rect">
            <a:avLst/>
          </a:prstGeom>
          <a:noFill/>
        </p:spPr>
        <p:txBody>
          <a:bodyPr wrap="none" rtlCol="0">
            <a:spAutoFit/>
          </a:bodyPr>
          <a:lstStyle/>
          <a:p>
            <a:r>
              <a:rPr lang="en-US" sz="2400" b="1" dirty="0">
                <a:solidFill>
                  <a:schemeClr val="accent1"/>
                </a:solidFill>
              </a:rPr>
              <a:t>2.5x</a:t>
            </a:r>
          </a:p>
        </p:txBody>
      </p:sp>
      <p:sp>
        <p:nvSpPr>
          <p:cNvPr id="6" name="TextBox 5">
            <a:extLst>
              <a:ext uri="{FF2B5EF4-FFF2-40B4-BE49-F238E27FC236}">
                <a16:creationId xmlns:a16="http://schemas.microsoft.com/office/drawing/2014/main" id="{7A49B7C2-D049-5E4C-8C4A-00B02A2B6D26}"/>
              </a:ext>
            </a:extLst>
          </p:cNvPr>
          <p:cNvSpPr txBox="1"/>
          <p:nvPr/>
        </p:nvSpPr>
        <p:spPr>
          <a:xfrm>
            <a:off x="10786601" y="3548717"/>
            <a:ext cx="718466" cy="461665"/>
          </a:xfrm>
          <a:prstGeom prst="rect">
            <a:avLst/>
          </a:prstGeom>
          <a:noFill/>
        </p:spPr>
        <p:txBody>
          <a:bodyPr wrap="none" rtlCol="0">
            <a:spAutoFit/>
          </a:bodyPr>
          <a:lstStyle/>
          <a:p>
            <a:r>
              <a:rPr lang="en-US" sz="2400" b="1" dirty="0">
                <a:solidFill>
                  <a:schemeClr val="accent1"/>
                </a:solidFill>
              </a:rPr>
              <a:t>4.4x</a:t>
            </a:r>
          </a:p>
        </p:txBody>
      </p:sp>
      <p:sp>
        <p:nvSpPr>
          <p:cNvPr id="7" name="TextBox 6">
            <a:extLst>
              <a:ext uri="{FF2B5EF4-FFF2-40B4-BE49-F238E27FC236}">
                <a16:creationId xmlns:a16="http://schemas.microsoft.com/office/drawing/2014/main" id="{36749127-446F-E24F-977E-37FE6DF535EB}"/>
              </a:ext>
            </a:extLst>
          </p:cNvPr>
          <p:cNvSpPr txBox="1"/>
          <p:nvPr/>
        </p:nvSpPr>
        <p:spPr>
          <a:xfrm>
            <a:off x="4844904" y="3276891"/>
            <a:ext cx="2529026" cy="461665"/>
          </a:xfrm>
          <a:prstGeom prst="rect">
            <a:avLst/>
          </a:prstGeom>
          <a:noFill/>
        </p:spPr>
        <p:txBody>
          <a:bodyPr wrap="none" rtlCol="0">
            <a:spAutoFit/>
          </a:bodyPr>
          <a:lstStyle/>
          <a:p>
            <a:r>
              <a:rPr lang="en-US" sz="2400" b="1" dirty="0"/>
              <a:t>21% Improvement</a:t>
            </a:r>
          </a:p>
        </p:txBody>
      </p:sp>
      <p:sp>
        <p:nvSpPr>
          <p:cNvPr id="8" name="Rectangle 7">
            <a:extLst>
              <a:ext uri="{FF2B5EF4-FFF2-40B4-BE49-F238E27FC236}">
                <a16:creationId xmlns:a16="http://schemas.microsoft.com/office/drawing/2014/main" id="{F1EE558F-2CCA-FF47-B476-EBA038935C92}"/>
              </a:ext>
            </a:extLst>
          </p:cNvPr>
          <p:cNvSpPr/>
          <p:nvPr/>
        </p:nvSpPr>
        <p:spPr>
          <a:xfrm>
            <a:off x="2084108" y="6371946"/>
            <a:ext cx="8645236" cy="523220"/>
          </a:xfrm>
          <a:prstGeom prst="rect">
            <a:avLst/>
          </a:prstGeom>
        </p:spPr>
        <p:txBody>
          <a:bodyPr wrap="square">
            <a:spAutoFit/>
          </a:bodyPr>
          <a:lstStyle/>
          <a:p>
            <a:r>
              <a:rPr lang="en-US" sz="1400" dirty="0">
                <a:solidFill>
                  <a:srgbClr val="1F497D"/>
                </a:solidFill>
                <a:latin typeface="Calibri" panose="020F0502020204030204" pitchFamily="34" charset="0"/>
              </a:rPr>
              <a:t>1995-2003 is Vital Statistics data &amp; 2004-present is from Child Fatality Review. Because we do not have racial breakdown by ethnicity (i.e., black non-Hispanic) for historical data, all data by race alone.</a:t>
            </a:r>
            <a:endParaRPr lang="en-US" sz="1400" dirty="0"/>
          </a:p>
        </p:txBody>
      </p:sp>
    </p:spTree>
    <p:extLst>
      <p:ext uri="{BB962C8B-B14F-4D97-AF65-F5344CB8AC3E}">
        <p14:creationId xmlns:p14="http://schemas.microsoft.com/office/powerpoint/2010/main" val="302762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a:xfrm>
            <a:off x="3167214" y="1425771"/>
            <a:ext cx="8664568" cy="991184"/>
          </a:xfrm>
        </p:spPr>
        <p:txBody>
          <a:bodyPr>
            <a:normAutofit/>
          </a:bodyPr>
          <a:lstStyle/>
          <a:p>
            <a:r>
              <a:rPr lang="en-US" b="1" dirty="0">
                <a:solidFill>
                  <a:schemeClr val="tx1"/>
                </a:solidFill>
              </a:rPr>
              <a:t>Transforming from the National Prematurity Collaborative</a:t>
            </a:r>
            <a:r>
              <a:rPr lang="en-US" dirty="0">
                <a:solidFill>
                  <a:schemeClr val="tx1"/>
                </a:solidFill>
              </a:rPr>
              <a:t>, which was launched by March of Dimes in 2016. </a:t>
            </a:r>
          </a:p>
        </p:txBody>
      </p:sp>
      <p:sp>
        <p:nvSpPr>
          <p:cNvPr id="8" name="Text Placeholder 7"/>
          <p:cNvSpPr>
            <a:spLocks noGrp="1"/>
          </p:cNvSpPr>
          <p:nvPr>
            <p:ph type="body" sz="quarter" idx="22"/>
          </p:nvPr>
        </p:nvSpPr>
        <p:spPr>
          <a:xfrm>
            <a:off x="3167214" y="2416955"/>
            <a:ext cx="8664568" cy="1069195"/>
          </a:xfrm>
        </p:spPr>
        <p:txBody>
          <a:bodyPr>
            <a:normAutofit/>
          </a:bodyPr>
          <a:lstStyle/>
          <a:p>
            <a:r>
              <a:rPr lang="en-US" dirty="0">
                <a:solidFill>
                  <a:schemeClr val="tx1"/>
                </a:solidFill>
              </a:rPr>
              <a:t>Engaging </a:t>
            </a:r>
            <a:r>
              <a:rPr lang="en-US" b="1" dirty="0">
                <a:solidFill>
                  <a:schemeClr val="tx1"/>
                </a:solidFill>
              </a:rPr>
              <a:t>cross-sector partners to invest in, influence, and leverage collective action</a:t>
            </a:r>
            <a:r>
              <a:rPr lang="en-US" dirty="0">
                <a:solidFill>
                  <a:schemeClr val="tx1"/>
                </a:solidFill>
              </a:rPr>
              <a:t> to address the </a:t>
            </a:r>
            <a:r>
              <a:rPr lang="en-US" b="1" dirty="0">
                <a:solidFill>
                  <a:schemeClr val="tx1"/>
                </a:solidFill>
              </a:rPr>
              <a:t>root causes of inequities </a:t>
            </a:r>
            <a:r>
              <a:rPr lang="en-US" dirty="0">
                <a:solidFill>
                  <a:schemeClr val="tx1"/>
                </a:solidFill>
              </a:rPr>
              <a:t>in maternal and infant health.</a:t>
            </a:r>
          </a:p>
        </p:txBody>
      </p:sp>
      <p:sp>
        <p:nvSpPr>
          <p:cNvPr id="9" name="Text Placeholder 8"/>
          <p:cNvSpPr>
            <a:spLocks noGrp="1"/>
          </p:cNvSpPr>
          <p:nvPr>
            <p:ph type="body" sz="quarter" idx="23"/>
          </p:nvPr>
        </p:nvSpPr>
        <p:spPr>
          <a:xfrm>
            <a:off x="3167214" y="3486150"/>
            <a:ext cx="8664568" cy="1047750"/>
          </a:xfrm>
        </p:spPr>
        <p:txBody>
          <a:bodyPr>
            <a:noAutofit/>
          </a:bodyPr>
          <a:lstStyle/>
          <a:p>
            <a:r>
              <a:rPr lang="en-US" b="1" dirty="0">
                <a:solidFill>
                  <a:schemeClr val="tx1"/>
                </a:solidFill>
              </a:rPr>
              <a:t>Addressing complex, systemic and multi-layered issues </a:t>
            </a:r>
            <a:r>
              <a:rPr lang="en-US" dirty="0">
                <a:solidFill>
                  <a:schemeClr val="tx1"/>
                </a:solidFill>
              </a:rPr>
              <a:t>with solutions that are carefully orchestrated to </a:t>
            </a:r>
            <a:r>
              <a:rPr lang="en-US" b="1" dirty="0">
                <a:solidFill>
                  <a:schemeClr val="tx1"/>
                </a:solidFill>
              </a:rPr>
              <a:t>ensure high alignment.</a:t>
            </a:r>
            <a:r>
              <a:rPr lang="en-US" dirty="0">
                <a:solidFill>
                  <a:schemeClr val="tx1"/>
                </a:solidFill>
              </a:rPr>
              <a:t> </a:t>
            </a:r>
          </a:p>
        </p:txBody>
      </p:sp>
      <p:sp>
        <p:nvSpPr>
          <p:cNvPr id="10" name="Text Placeholder 9"/>
          <p:cNvSpPr>
            <a:spLocks noGrp="1"/>
          </p:cNvSpPr>
          <p:nvPr>
            <p:ph type="body" sz="quarter" idx="24"/>
          </p:nvPr>
        </p:nvSpPr>
        <p:spPr>
          <a:xfrm>
            <a:off x="3167214" y="4670044"/>
            <a:ext cx="8664568" cy="967174"/>
          </a:xfrm>
        </p:spPr>
        <p:txBody>
          <a:bodyPr>
            <a:normAutofit/>
          </a:bodyPr>
          <a:lstStyle/>
          <a:p>
            <a:r>
              <a:rPr lang="en-US" dirty="0">
                <a:solidFill>
                  <a:schemeClr val="tx1"/>
                </a:solidFill>
              </a:rPr>
              <a:t>Leading broad </a:t>
            </a:r>
            <a:r>
              <a:rPr lang="en-US" b="1" dirty="0">
                <a:solidFill>
                  <a:schemeClr val="tx1"/>
                </a:solidFill>
              </a:rPr>
              <a:t>measurable changes in policy, research, funding and systems</a:t>
            </a:r>
            <a:r>
              <a:rPr lang="en-US" dirty="0">
                <a:solidFill>
                  <a:schemeClr val="tx1"/>
                </a:solidFill>
              </a:rPr>
              <a:t>. Together we can achieve what we cannot achieve alone. </a:t>
            </a:r>
          </a:p>
        </p:txBody>
      </p:sp>
      <p:sp>
        <p:nvSpPr>
          <p:cNvPr id="4" name="Date Placeholder 3"/>
          <p:cNvSpPr>
            <a:spLocks noGrp="1"/>
          </p:cNvSpPr>
          <p:nvPr>
            <p:ph type="dt" sz="half" idx="4294967295"/>
          </p:nvPr>
        </p:nvSpPr>
        <p:spPr>
          <a:xfrm>
            <a:off x="0" y="6356350"/>
            <a:ext cx="2743200" cy="365125"/>
          </a:xfrm>
        </p:spPr>
        <p:txBody>
          <a:bodyPr/>
          <a:lstStyle/>
          <a:p>
            <a:fld id="{464CF675-C2D2-4159-988A-31CC1C44D57D}" type="datetime1">
              <a:rPr lang="en-US" smtClean="0"/>
              <a:t>11/9/20</a:t>
            </a:fld>
            <a:endParaRPr lang="en-US"/>
          </a:p>
        </p:txBody>
      </p:sp>
      <p:sp>
        <p:nvSpPr>
          <p:cNvPr id="6" name="Slide Number Placeholder 5"/>
          <p:cNvSpPr>
            <a:spLocks noGrp="1"/>
          </p:cNvSpPr>
          <p:nvPr>
            <p:ph type="sldNum" sz="quarter" idx="4294967295"/>
          </p:nvPr>
        </p:nvSpPr>
        <p:spPr>
          <a:xfrm>
            <a:off x="9448800" y="6356350"/>
            <a:ext cx="2743200" cy="365125"/>
          </a:xfrm>
        </p:spPr>
        <p:txBody>
          <a:bodyPr/>
          <a:lstStyle/>
          <a:p>
            <a:fld id="{B2DC25EE-239B-4C5F-AAD1-255A7D5F1EE2}" type="slidenum">
              <a:rPr lang="en-US" smtClean="0"/>
              <a:t>4</a:t>
            </a:fld>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214" y="178999"/>
            <a:ext cx="3595907" cy="1055279"/>
          </a:xfrm>
          <a:prstGeom prst="rect">
            <a:avLst/>
          </a:prstGeom>
        </p:spPr>
      </p:pic>
      <p:pic>
        <p:nvPicPr>
          <p:cNvPr id="5" name="Picture 4"/>
          <p:cNvPicPr>
            <a:picLocks noChangeAspect="1"/>
          </p:cNvPicPr>
          <p:nvPr/>
        </p:nvPicPr>
        <p:blipFill>
          <a:blip r:embed="rId4"/>
          <a:stretch>
            <a:fillRect/>
          </a:stretch>
        </p:blipFill>
        <p:spPr>
          <a:xfrm>
            <a:off x="0" y="1591734"/>
            <a:ext cx="3110639" cy="4045484"/>
          </a:xfrm>
          <a:prstGeom prst="rect">
            <a:avLst/>
          </a:prstGeom>
        </p:spPr>
      </p:pic>
      <p:sp>
        <p:nvSpPr>
          <p:cNvPr id="2" name="TextBox 1"/>
          <p:cNvSpPr txBox="1"/>
          <p:nvPr/>
        </p:nvSpPr>
        <p:spPr>
          <a:xfrm>
            <a:off x="4398540" y="6105690"/>
            <a:ext cx="4729162" cy="369332"/>
          </a:xfrm>
          <a:prstGeom prst="rect">
            <a:avLst/>
          </a:prstGeom>
          <a:noFill/>
        </p:spPr>
        <p:txBody>
          <a:bodyPr wrap="square" rtlCol="0">
            <a:spAutoFit/>
          </a:bodyPr>
          <a:lstStyle/>
          <a:p>
            <a:r>
              <a:rPr lang="en-US" dirty="0">
                <a:hlinkClick r:id="rId5"/>
              </a:rPr>
              <a:t>https://www.marchofdimes.org/ActionNetwork</a:t>
            </a:r>
            <a:endParaRPr lang="en-US" dirty="0"/>
          </a:p>
        </p:txBody>
      </p:sp>
      <p:sp>
        <p:nvSpPr>
          <p:cNvPr id="3" name="TextBox 2"/>
          <p:cNvSpPr txBox="1"/>
          <p:nvPr/>
        </p:nvSpPr>
        <p:spPr>
          <a:xfrm>
            <a:off x="4569044" y="5812118"/>
            <a:ext cx="6561999" cy="369332"/>
          </a:xfrm>
          <a:prstGeom prst="rect">
            <a:avLst/>
          </a:prstGeom>
          <a:noFill/>
        </p:spPr>
        <p:txBody>
          <a:bodyPr wrap="square" rtlCol="0">
            <a:spAutoFit/>
          </a:bodyPr>
          <a:lstStyle/>
          <a:p>
            <a:r>
              <a:rPr lang="en-US" dirty="0">
                <a:solidFill>
                  <a:srgbClr val="0000FF"/>
                </a:solidFill>
              </a:rPr>
              <a:t>To Join the Mom and Baby Action Network </a:t>
            </a:r>
          </a:p>
        </p:txBody>
      </p:sp>
    </p:spTree>
    <p:extLst>
      <p:ext uri="{BB962C8B-B14F-4D97-AF65-F5344CB8AC3E}">
        <p14:creationId xmlns:p14="http://schemas.microsoft.com/office/powerpoint/2010/main" val="84322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1B64ED-DD62-2A4F-96EA-8C3C93E1BC6A}"/>
              </a:ext>
            </a:extLst>
          </p:cNvPr>
          <p:cNvSpPr txBox="1"/>
          <p:nvPr/>
        </p:nvSpPr>
        <p:spPr>
          <a:xfrm>
            <a:off x="2598649" y="102805"/>
            <a:ext cx="7027950" cy="830997"/>
          </a:xfrm>
          <a:prstGeom prst="rect">
            <a:avLst/>
          </a:prstGeom>
          <a:noFill/>
        </p:spPr>
        <p:txBody>
          <a:bodyPr wrap="none" rtlCol="0">
            <a:spAutoFit/>
          </a:bodyPr>
          <a:lstStyle/>
          <a:p>
            <a:pPr algn="ctr"/>
            <a:r>
              <a:rPr lang="en-US" sz="2400" b="1" dirty="0">
                <a:solidFill>
                  <a:srgbClr val="C00000"/>
                </a:solidFill>
              </a:rPr>
              <a:t>Cuyahoga County White and African American IMR: </a:t>
            </a:r>
          </a:p>
          <a:p>
            <a:pPr algn="ctr"/>
            <a:r>
              <a:rPr lang="en-US" sz="2400" b="1" dirty="0">
                <a:solidFill>
                  <a:srgbClr val="C00000"/>
                </a:solidFill>
              </a:rPr>
              <a:t>1995-2019  </a:t>
            </a:r>
            <a:r>
              <a:rPr lang="en-US" sz="1600" b="1" i="1" dirty="0">
                <a:solidFill>
                  <a:srgbClr val="C00000"/>
                </a:solidFill>
              </a:rPr>
              <a:t>(25-years)</a:t>
            </a:r>
          </a:p>
        </p:txBody>
      </p:sp>
      <p:graphicFrame>
        <p:nvGraphicFramePr>
          <p:cNvPr id="5" name="Chart 4">
            <a:extLst>
              <a:ext uri="{FF2B5EF4-FFF2-40B4-BE49-F238E27FC236}">
                <a16:creationId xmlns:a16="http://schemas.microsoft.com/office/drawing/2014/main" id="{A2928B94-C8CD-A946-B15F-A02A0DB620B3}"/>
              </a:ext>
            </a:extLst>
          </p:cNvPr>
          <p:cNvGraphicFramePr>
            <a:graphicFrameLocks/>
          </p:cNvGraphicFramePr>
          <p:nvPr/>
        </p:nvGraphicFramePr>
        <p:xfrm>
          <a:off x="342900" y="789834"/>
          <a:ext cx="11430000" cy="572608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5A90FD3-3BAC-714C-A12C-1B4F225590A2}"/>
              </a:ext>
            </a:extLst>
          </p:cNvPr>
          <p:cNvSpPr txBox="1"/>
          <p:nvPr/>
        </p:nvSpPr>
        <p:spPr>
          <a:xfrm>
            <a:off x="445936" y="1045975"/>
            <a:ext cx="2156681" cy="461665"/>
          </a:xfrm>
          <a:prstGeom prst="rect">
            <a:avLst/>
          </a:prstGeom>
          <a:noFill/>
        </p:spPr>
        <p:txBody>
          <a:bodyPr wrap="none" rtlCol="0">
            <a:spAutoFit/>
          </a:bodyPr>
          <a:lstStyle/>
          <a:p>
            <a:r>
              <a:rPr lang="en-US" sz="2400" b="1" dirty="0">
                <a:solidFill>
                  <a:schemeClr val="accent1"/>
                </a:solidFill>
              </a:rPr>
              <a:t>Disparity Ratio:</a:t>
            </a:r>
          </a:p>
        </p:txBody>
      </p:sp>
      <p:sp>
        <p:nvSpPr>
          <p:cNvPr id="7" name="TextBox 6">
            <a:extLst>
              <a:ext uri="{FF2B5EF4-FFF2-40B4-BE49-F238E27FC236}">
                <a16:creationId xmlns:a16="http://schemas.microsoft.com/office/drawing/2014/main" id="{36749127-446F-E24F-977E-37FE6DF535EB}"/>
              </a:ext>
            </a:extLst>
          </p:cNvPr>
          <p:cNvSpPr txBox="1"/>
          <p:nvPr/>
        </p:nvSpPr>
        <p:spPr>
          <a:xfrm>
            <a:off x="4844905" y="1507640"/>
            <a:ext cx="2529026" cy="461665"/>
          </a:xfrm>
          <a:prstGeom prst="rect">
            <a:avLst/>
          </a:prstGeom>
          <a:noFill/>
        </p:spPr>
        <p:txBody>
          <a:bodyPr wrap="none" rtlCol="0">
            <a:spAutoFit/>
          </a:bodyPr>
          <a:lstStyle/>
          <a:p>
            <a:r>
              <a:rPr lang="en-US" sz="2400" b="1" dirty="0"/>
              <a:t>21% Improvement</a:t>
            </a:r>
          </a:p>
        </p:txBody>
      </p:sp>
      <p:sp>
        <p:nvSpPr>
          <p:cNvPr id="6" name="Rectangle 5">
            <a:extLst>
              <a:ext uri="{FF2B5EF4-FFF2-40B4-BE49-F238E27FC236}">
                <a16:creationId xmlns:a16="http://schemas.microsoft.com/office/drawing/2014/main" id="{F88823C7-917C-4F46-A45B-1B853F35CE74}"/>
              </a:ext>
            </a:extLst>
          </p:cNvPr>
          <p:cNvSpPr/>
          <p:nvPr/>
        </p:nvSpPr>
        <p:spPr>
          <a:xfrm>
            <a:off x="2084108" y="6371946"/>
            <a:ext cx="8645236" cy="523220"/>
          </a:xfrm>
          <a:prstGeom prst="rect">
            <a:avLst/>
          </a:prstGeom>
        </p:spPr>
        <p:txBody>
          <a:bodyPr wrap="square">
            <a:spAutoFit/>
          </a:bodyPr>
          <a:lstStyle/>
          <a:p>
            <a:r>
              <a:rPr lang="en-US" sz="1400" dirty="0">
                <a:solidFill>
                  <a:srgbClr val="1F497D"/>
                </a:solidFill>
                <a:latin typeface="Calibri" panose="020F0502020204030204" pitchFamily="34" charset="0"/>
              </a:rPr>
              <a:t>1995-2003 is Vital Statistics data &amp; 2004-present is from Child Fatality Review. Because we do not have racial breakdown by ethnicity (i.e., black non-Hispanic) for historical data, all data by race alone.</a:t>
            </a:r>
            <a:endParaRPr lang="en-US" sz="1400" dirty="0"/>
          </a:p>
        </p:txBody>
      </p:sp>
    </p:spTree>
    <p:extLst>
      <p:ext uri="{BB962C8B-B14F-4D97-AF65-F5344CB8AC3E}">
        <p14:creationId xmlns:p14="http://schemas.microsoft.com/office/powerpoint/2010/main" val="3295523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4AB5-BAD9-0048-96FD-ED9DCFF0A1E1}"/>
              </a:ext>
            </a:extLst>
          </p:cNvPr>
          <p:cNvSpPr>
            <a:spLocks noGrp="1"/>
          </p:cNvSpPr>
          <p:nvPr>
            <p:ph type="title"/>
          </p:nvPr>
        </p:nvSpPr>
        <p:spPr/>
        <p:txBody>
          <a:bodyPr>
            <a:normAutofit/>
          </a:bodyPr>
          <a:lstStyle/>
          <a:p>
            <a:pPr algn="ctr"/>
            <a:r>
              <a:rPr lang="en-US" dirty="0">
                <a:latin typeface="+mn-lt"/>
              </a:rPr>
              <a:t>African American infants in the </a:t>
            </a:r>
            <a:r>
              <a:rPr lang="en-US" b="1" dirty="0">
                <a:solidFill>
                  <a:srgbClr val="C00000"/>
                </a:solidFill>
                <a:latin typeface="+mn-lt"/>
              </a:rPr>
              <a:t>USA</a:t>
            </a:r>
            <a:r>
              <a:rPr lang="en-US" dirty="0">
                <a:latin typeface="+mn-lt"/>
              </a:rPr>
              <a:t> die at a rate 2x that of White babies:</a:t>
            </a:r>
          </a:p>
        </p:txBody>
      </p:sp>
      <p:sp>
        <p:nvSpPr>
          <p:cNvPr id="3" name="TextBox 2">
            <a:extLst>
              <a:ext uri="{FF2B5EF4-FFF2-40B4-BE49-F238E27FC236}">
                <a16:creationId xmlns:a16="http://schemas.microsoft.com/office/drawing/2014/main" id="{593FFCC7-E3E1-1C46-82E9-A6DFE9641C6C}"/>
              </a:ext>
            </a:extLst>
          </p:cNvPr>
          <p:cNvSpPr txBox="1"/>
          <p:nvPr/>
        </p:nvSpPr>
        <p:spPr>
          <a:xfrm>
            <a:off x="5424984" y="2686051"/>
            <a:ext cx="2042547" cy="2400657"/>
          </a:xfrm>
          <a:prstGeom prst="rect">
            <a:avLst/>
          </a:prstGeom>
          <a:noFill/>
        </p:spPr>
        <p:txBody>
          <a:bodyPr wrap="none" rtlCol="0">
            <a:spAutoFit/>
          </a:bodyPr>
          <a:lstStyle/>
          <a:p>
            <a:r>
              <a:rPr lang="en-US" sz="15000" b="1" dirty="0">
                <a:solidFill>
                  <a:srgbClr val="C00000"/>
                </a:solidFill>
              </a:rPr>
              <a:t>2x</a:t>
            </a:r>
          </a:p>
        </p:txBody>
      </p:sp>
    </p:spTree>
    <p:extLst>
      <p:ext uri="{BB962C8B-B14F-4D97-AF65-F5344CB8AC3E}">
        <p14:creationId xmlns:p14="http://schemas.microsoft.com/office/powerpoint/2010/main" val="511087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4AB5-BAD9-0048-96FD-ED9DCFF0A1E1}"/>
              </a:ext>
            </a:extLst>
          </p:cNvPr>
          <p:cNvSpPr>
            <a:spLocks noGrp="1"/>
          </p:cNvSpPr>
          <p:nvPr>
            <p:ph type="title"/>
          </p:nvPr>
        </p:nvSpPr>
        <p:spPr/>
        <p:txBody>
          <a:bodyPr>
            <a:normAutofit/>
          </a:bodyPr>
          <a:lstStyle/>
          <a:p>
            <a:pPr algn="ctr"/>
            <a:r>
              <a:rPr lang="en-US" dirty="0">
                <a:latin typeface="+mn-lt"/>
              </a:rPr>
              <a:t>African American infants in the </a:t>
            </a:r>
            <a:r>
              <a:rPr lang="en-US" b="1" dirty="0">
                <a:solidFill>
                  <a:srgbClr val="C00000"/>
                </a:solidFill>
                <a:latin typeface="+mn-lt"/>
              </a:rPr>
              <a:t>Ohio</a:t>
            </a:r>
            <a:r>
              <a:rPr lang="en-US" dirty="0">
                <a:latin typeface="+mn-lt"/>
              </a:rPr>
              <a:t> die at a rate 3x that of White babies:</a:t>
            </a:r>
          </a:p>
        </p:txBody>
      </p:sp>
      <p:sp>
        <p:nvSpPr>
          <p:cNvPr id="3" name="TextBox 2">
            <a:extLst>
              <a:ext uri="{FF2B5EF4-FFF2-40B4-BE49-F238E27FC236}">
                <a16:creationId xmlns:a16="http://schemas.microsoft.com/office/drawing/2014/main" id="{593FFCC7-E3E1-1C46-82E9-A6DFE9641C6C}"/>
              </a:ext>
            </a:extLst>
          </p:cNvPr>
          <p:cNvSpPr txBox="1"/>
          <p:nvPr/>
        </p:nvSpPr>
        <p:spPr>
          <a:xfrm>
            <a:off x="5424984" y="2686051"/>
            <a:ext cx="2042547" cy="2400657"/>
          </a:xfrm>
          <a:prstGeom prst="rect">
            <a:avLst/>
          </a:prstGeom>
          <a:noFill/>
        </p:spPr>
        <p:txBody>
          <a:bodyPr wrap="none" rtlCol="0">
            <a:spAutoFit/>
          </a:bodyPr>
          <a:lstStyle/>
          <a:p>
            <a:r>
              <a:rPr lang="en-US" sz="15000" b="1" dirty="0">
                <a:solidFill>
                  <a:srgbClr val="C00000"/>
                </a:solidFill>
              </a:rPr>
              <a:t>3x</a:t>
            </a:r>
          </a:p>
        </p:txBody>
      </p:sp>
    </p:spTree>
    <p:extLst>
      <p:ext uri="{BB962C8B-B14F-4D97-AF65-F5344CB8AC3E}">
        <p14:creationId xmlns:p14="http://schemas.microsoft.com/office/powerpoint/2010/main" val="2382616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4AB5-BAD9-0048-96FD-ED9DCFF0A1E1}"/>
              </a:ext>
            </a:extLst>
          </p:cNvPr>
          <p:cNvSpPr>
            <a:spLocks noGrp="1"/>
          </p:cNvSpPr>
          <p:nvPr>
            <p:ph type="title"/>
          </p:nvPr>
        </p:nvSpPr>
        <p:spPr/>
        <p:txBody>
          <a:bodyPr>
            <a:normAutofit/>
          </a:bodyPr>
          <a:lstStyle/>
          <a:p>
            <a:pPr algn="ctr"/>
            <a:r>
              <a:rPr lang="en-US" dirty="0">
                <a:latin typeface="+mn-lt"/>
              </a:rPr>
              <a:t>African American infants in the </a:t>
            </a:r>
            <a:r>
              <a:rPr lang="en-US" b="1" dirty="0">
                <a:solidFill>
                  <a:srgbClr val="C00000"/>
                </a:solidFill>
                <a:latin typeface="+mn-lt"/>
              </a:rPr>
              <a:t>Cuyahoga County</a:t>
            </a:r>
            <a:r>
              <a:rPr lang="en-US" dirty="0">
                <a:latin typeface="+mn-lt"/>
              </a:rPr>
              <a:t> die at a rate 4x that of White babies:</a:t>
            </a:r>
          </a:p>
        </p:txBody>
      </p:sp>
      <p:sp>
        <p:nvSpPr>
          <p:cNvPr id="3" name="TextBox 2">
            <a:extLst>
              <a:ext uri="{FF2B5EF4-FFF2-40B4-BE49-F238E27FC236}">
                <a16:creationId xmlns:a16="http://schemas.microsoft.com/office/drawing/2014/main" id="{593FFCC7-E3E1-1C46-82E9-A6DFE9641C6C}"/>
              </a:ext>
            </a:extLst>
          </p:cNvPr>
          <p:cNvSpPr txBox="1"/>
          <p:nvPr/>
        </p:nvSpPr>
        <p:spPr>
          <a:xfrm>
            <a:off x="5424984" y="2686051"/>
            <a:ext cx="2042547" cy="2400657"/>
          </a:xfrm>
          <a:prstGeom prst="rect">
            <a:avLst/>
          </a:prstGeom>
          <a:noFill/>
        </p:spPr>
        <p:txBody>
          <a:bodyPr wrap="none" rtlCol="0">
            <a:spAutoFit/>
          </a:bodyPr>
          <a:lstStyle/>
          <a:p>
            <a:r>
              <a:rPr lang="en-US" sz="15000" b="1" dirty="0">
                <a:solidFill>
                  <a:srgbClr val="C00000"/>
                </a:solidFill>
              </a:rPr>
              <a:t>4x</a:t>
            </a:r>
          </a:p>
        </p:txBody>
      </p:sp>
    </p:spTree>
    <p:extLst>
      <p:ext uri="{BB962C8B-B14F-4D97-AF65-F5344CB8AC3E}">
        <p14:creationId xmlns:p14="http://schemas.microsoft.com/office/powerpoint/2010/main" val="2123755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4AB5-BAD9-0048-96FD-ED9DCFF0A1E1}"/>
              </a:ext>
            </a:extLst>
          </p:cNvPr>
          <p:cNvSpPr>
            <a:spLocks noGrp="1"/>
          </p:cNvSpPr>
          <p:nvPr>
            <p:ph type="title"/>
          </p:nvPr>
        </p:nvSpPr>
        <p:spPr/>
        <p:txBody>
          <a:bodyPr>
            <a:normAutofit fontScale="90000"/>
          </a:bodyPr>
          <a:lstStyle/>
          <a:p>
            <a:pPr algn="ctr"/>
            <a:r>
              <a:rPr lang="en-US" dirty="0">
                <a:latin typeface="+mn-lt"/>
              </a:rPr>
              <a:t>African American infants in the </a:t>
            </a:r>
            <a:r>
              <a:rPr lang="en-US" b="1" dirty="0">
                <a:solidFill>
                  <a:srgbClr val="C00000"/>
                </a:solidFill>
                <a:latin typeface="+mn-lt"/>
              </a:rPr>
              <a:t>City of Cleveland</a:t>
            </a:r>
            <a:r>
              <a:rPr lang="en-US" dirty="0">
                <a:latin typeface="+mn-lt"/>
              </a:rPr>
              <a:t> die at a rate 7x that of White babies:</a:t>
            </a:r>
          </a:p>
        </p:txBody>
      </p:sp>
      <p:sp>
        <p:nvSpPr>
          <p:cNvPr id="3" name="TextBox 2">
            <a:extLst>
              <a:ext uri="{FF2B5EF4-FFF2-40B4-BE49-F238E27FC236}">
                <a16:creationId xmlns:a16="http://schemas.microsoft.com/office/drawing/2014/main" id="{593FFCC7-E3E1-1C46-82E9-A6DFE9641C6C}"/>
              </a:ext>
            </a:extLst>
          </p:cNvPr>
          <p:cNvSpPr txBox="1"/>
          <p:nvPr/>
        </p:nvSpPr>
        <p:spPr>
          <a:xfrm>
            <a:off x="5424984" y="2686051"/>
            <a:ext cx="2042547" cy="2400657"/>
          </a:xfrm>
          <a:prstGeom prst="rect">
            <a:avLst/>
          </a:prstGeom>
          <a:noFill/>
        </p:spPr>
        <p:txBody>
          <a:bodyPr wrap="none" rtlCol="0">
            <a:spAutoFit/>
          </a:bodyPr>
          <a:lstStyle/>
          <a:p>
            <a:r>
              <a:rPr lang="en-US" sz="15000" b="1" dirty="0">
                <a:solidFill>
                  <a:srgbClr val="C00000"/>
                </a:solidFill>
              </a:rPr>
              <a:t>7x</a:t>
            </a:r>
          </a:p>
        </p:txBody>
      </p:sp>
    </p:spTree>
    <p:extLst>
      <p:ext uri="{BB962C8B-B14F-4D97-AF65-F5344CB8AC3E}">
        <p14:creationId xmlns:p14="http://schemas.microsoft.com/office/powerpoint/2010/main" val="3375266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F148DB00-6D4E-6740-9A26-A4467D515CFE}"/>
              </a:ext>
            </a:extLst>
          </p:cNvPr>
          <p:cNvSpPr txBox="1"/>
          <p:nvPr/>
        </p:nvSpPr>
        <p:spPr>
          <a:xfrm>
            <a:off x="446567" y="237937"/>
            <a:ext cx="11345123"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000" b="1" dirty="0">
                <a:solidFill>
                  <a:srgbClr val="C00000"/>
                </a:solidFill>
              </a:rPr>
              <a:t>The W-IMR in Cuyahoga County improved 2.7x faster than the AA-IMR</a:t>
            </a:r>
          </a:p>
        </p:txBody>
      </p:sp>
      <p:sp>
        <p:nvSpPr>
          <p:cNvPr id="3" name="TextBox 2">
            <a:extLst>
              <a:ext uri="{FF2B5EF4-FFF2-40B4-BE49-F238E27FC236}">
                <a16:creationId xmlns:a16="http://schemas.microsoft.com/office/drawing/2014/main" id="{C5C0C319-FE86-574B-B7B5-2A420BCC4485}"/>
              </a:ext>
            </a:extLst>
          </p:cNvPr>
          <p:cNvSpPr txBox="1"/>
          <p:nvPr/>
        </p:nvSpPr>
        <p:spPr>
          <a:xfrm>
            <a:off x="49252" y="1382233"/>
            <a:ext cx="12319142" cy="4401205"/>
          </a:xfrm>
          <a:prstGeom prst="rect">
            <a:avLst/>
          </a:prstGeom>
          <a:noFill/>
        </p:spPr>
        <p:txBody>
          <a:bodyPr wrap="none" rtlCol="0">
            <a:spAutoFit/>
          </a:bodyPr>
          <a:lstStyle/>
          <a:p>
            <a:r>
              <a:rPr lang="en-US" sz="2800" dirty="0"/>
              <a:t>This accelerated pace of improvement for one group relative to another group </a:t>
            </a:r>
          </a:p>
          <a:p>
            <a:r>
              <a:rPr lang="en-US" sz="2800" b="1" dirty="0">
                <a:solidFill>
                  <a:srgbClr val="C00000"/>
                </a:solidFill>
              </a:rPr>
              <a:t>IS NOT NATURAL</a:t>
            </a:r>
            <a:r>
              <a:rPr lang="en-US" sz="2800" dirty="0"/>
              <a:t>.  It occurs because of a historical mal-distribution of opportunity </a:t>
            </a:r>
          </a:p>
          <a:p>
            <a:r>
              <a:rPr lang="en-US" sz="2800" dirty="0"/>
              <a:t>on the basis of race.  Years and years of policies, practices and systems that have </a:t>
            </a:r>
          </a:p>
          <a:p>
            <a:r>
              <a:rPr lang="en-US" sz="2800" dirty="0"/>
              <a:t>provided “advantage” to one group while, simultaneously, subjecting other groups  </a:t>
            </a:r>
          </a:p>
          <a:p>
            <a:r>
              <a:rPr lang="en-US" sz="2800" dirty="0"/>
              <a:t>to disadvantage inevitably results in disparate outcomes. </a:t>
            </a:r>
          </a:p>
          <a:p>
            <a:endParaRPr lang="en-US" sz="2800" dirty="0"/>
          </a:p>
          <a:p>
            <a:r>
              <a:rPr lang="en-US" sz="2800" dirty="0"/>
              <a:t>To achieve </a:t>
            </a:r>
            <a:r>
              <a:rPr lang="en-US" sz="2800" b="1" dirty="0">
                <a:solidFill>
                  <a:srgbClr val="C00000"/>
                </a:solidFill>
              </a:rPr>
              <a:t>EQUITY</a:t>
            </a:r>
            <a:r>
              <a:rPr lang="en-US" sz="2800" dirty="0"/>
              <a:t> we have to reverse this trend…we have to accelerate the </a:t>
            </a:r>
          </a:p>
          <a:p>
            <a:r>
              <a:rPr lang="en-US" sz="2800" dirty="0"/>
              <a:t>pace of improvement of the BIMR  more rapidly  than we improve the WIMR…</a:t>
            </a:r>
          </a:p>
          <a:p>
            <a:r>
              <a:rPr lang="en-US" sz="2800" dirty="0"/>
              <a:t>AND we have to accomplish this accelerated pace without compromising our </a:t>
            </a:r>
          </a:p>
          <a:p>
            <a:r>
              <a:rPr lang="en-US" sz="2800" dirty="0"/>
              <a:t>efforts to improve the WIMR.</a:t>
            </a:r>
          </a:p>
        </p:txBody>
      </p:sp>
      <p:sp>
        <p:nvSpPr>
          <p:cNvPr id="4" name="TextBox 3">
            <a:extLst>
              <a:ext uri="{FF2B5EF4-FFF2-40B4-BE49-F238E27FC236}">
                <a16:creationId xmlns:a16="http://schemas.microsoft.com/office/drawing/2014/main" id="{39586497-FCDF-3B48-A23F-5EFC148CA80F}"/>
              </a:ext>
            </a:extLst>
          </p:cNvPr>
          <p:cNvSpPr txBox="1"/>
          <p:nvPr/>
        </p:nvSpPr>
        <p:spPr>
          <a:xfrm>
            <a:off x="10731784" y="6488668"/>
            <a:ext cx="1059906" cy="369332"/>
          </a:xfrm>
          <a:prstGeom prst="rect">
            <a:avLst/>
          </a:prstGeom>
          <a:noFill/>
        </p:spPr>
        <p:txBody>
          <a:bodyPr wrap="none" rtlCol="0">
            <a:spAutoFit/>
          </a:bodyPr>
          <a:lstStyle/>
          <a:p>
            <a:r>
              <a:rPr lang="en-US" dirty="0"/>
              <a:t>art </a:t>
            </a:r>
            <a:r>
              <a:rPr lang="en-US" dirty="0" err="1"/>
              <a:t>james</a:t>
            </a:r>
            <a:endParaRPr lang="en-US" dirty="0"/>
          </a:p>
        </p:txBody>
      </p:sp>
    </p:spTree>
    <p:extLst>
      <p:ext uri="{BB962C8B-B14F-4D97-AF65-F5344CB8AC3E}">
        <p14:creationId xmlns:p14="http://schemas.microsoft.com/office/powerpoint/2010/main" val="3796329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168879" y="52355"/>
            <a:ext cx="7772400" cy="754380"/>
          </a:xfrm>
        </p:spPr>
        <p:txBody>
          <a:bodyPr/>
          <a:lstStyle/>
          <a:p>
            <a:pPr eaLnBrk="1" hangingPunct="1"/>
            <a:r>
              <a:rPr lang="en-US" sz="4300" b="1" dirty="0">
                <a:solidFill>
                  <a:srgbClr val="C00000"/>
                </a:solidFill>
                <a:latin typeface="+mn-lt"/>
                <a:ea typeface="ヒラギノ角ゴ Pro W3" charset="0"/>
                <a:cs typeface="ヒラギノ角ゴ Pro W3" charset="0"/>
              </a:rPr>
              <a:t>Erasing the Gap(s):</a:t>
            </a:r>
          </a:p>
        </p:txBody>
      </p:sp>
      <p:pic>
        <p:nvPicPr>
          <p:cNvPr id="273410" name="Picture 3" descr="United%20States">
            <a:hlinkClick r:id="" action="ppaction://noaction"/>
          </p:cNvPr>
          <p:cNvPicPr>
            <a:picLocks noChangeAspect="1" noChangeArrowheads="1"/>
          </p:cNvPicPr>
          <p:nvPr/>
        </p:nvPicPr>
        <p:blipFill>
          <a:blip r:embed="rId3">
            <a:clrChange>
              <a:clrFrom>
                <a:srgbClr val="FFFFFF"/>
              </a:clrFrom>
              <a:clrTo>
                <a:srgbClr val="FFFFFF">
                  <a:alpha val="0"/>
                </a:srgbClr>
              </a:clrTo>
            </a:clrChange>
            <a:lum bright="70000"/>
            <a:grayscl/>
            <a:extLst>
              <a:ext uri="{28A0092B-C50C-407E-A947-70E740481C1C}">
                <a14:useLocalDpi xmlns:a14="http://schemas.microsoft.com/office/drawing/2010/main" val="0"/>
              </a:ext>
            </a:extLst>
          </a:blip>
          <a:srcRect/>
          <a:stretch>
            <a:fillRect/>
          </a:stretch>
        </p:blipFill>
        <p:spPr bwMode="auto">
          <a:xfrm>
            <a:off x="594360" y="1035335"/>
            <a:ext cx="10241280" cy="5752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AutoShape 5"/>
          <p:cNvSpPr>
            <a:spLocks noChangeArrowheads="1"/>
          </p:cNvSpPr>
          <p:nvPr/>
        </p:nvSpPr>
        <p:spPr bwMode="auto">
          <a:xfrm>
            <a:off x="3627120" y="3429000"/>
            <a:ext cx="2057400" cy="1218724"/>
          </a:xfrm>
          <a:prstGeom prst="leftRightArrow">
            <a:avLst>
              <a:gd name="adj1" fmla="val 50000"/>
              <a:gd name="adj2" fmla="val 33763"/>
            </a:avLst>
          </a:prstGeom>
          <a:noFill/>
          <a:ln w="5715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1437" tIns="45717" rIns="91437" bIns="45717" anchor="ctr"/>
          <a:lstStyle/>
          <a:p>
            <a:endParaRPr lang="en-US"/>
          </a:p>
        </p:txBody>
      </p:sp>
      <p:sp>
        <p:nvSpPr>
          <p:cNvPr id="273412" name="Text Box 6"/>
          <p:cNvSpPr txBox="1">
            <a:spLocks noChangeArrowheads="1"/>
          </p:cNvSpPr>
          <p:nvPr/>
        </p:nvSpPr>
        <p:spPr bwMode="auto">
          <a:xfrm>
            <a:off x="3627120" y="3703321"/>
            <a:ext cx="2133124" cy="584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7" tIns="45717" rIns="91437" bIns="45717">
            <a:spAutoFit/>
          </a:bodyPr>
          <a:lstStyle>
            <a:lvl1pPr eaLnBrk="0" hangingPunct="0">
              <a:defRPr sz="3200">
                <a:solidFill>
                  <a:srgbClr val="FFFFFF"/>
                </a:solidFill>
                <a:latin typeface="Chalkboard" charset="0"/>
                <a:ea typeface="ヒラギノ角ゴ Pro W3" charset="0"/>
                <a:cs typeface="ヒラギノ角ゴ Pro W3" charset="0"/>
                <a:sym typeface="Chalkboard" charset="0"/>
              </a:defRPr>
            </a:lvl1pPr>
            <a:lvl2pPr marL="742950" indent="-285750" eaLnBrk="0" hangingPunct="0">
              <a:defRPr sz="3200">
                <a:solidFill>
                  <a:srgbClr val="FFFFFF"/>
                </a:solidFill>
                <a:latin typeface="Chalkboard" charset="0"/>
                <a:ea typeface="ヒラギノ角ゴ Pro W3" charset="0"/>
                <a:cs typeface="ヒラギノ角ゴ Pro W3" charset="0"/>
                <a:sym typeface="Chalkboard" charset="0"/>
              </a:defRPr>
            </a:lvl2pPr>
            <a:lvl3pPr marL="1143000" indent="-228600" eaLnBrk="0" hangingPunct="0">
              <a:defRPr sz="3200">
                <a:solidFill>
                  <a:srgbClr val="FFFFFF"/>
                </a:solidFill>
                <a:latin typeface="Chalkboard" charset="0"/>
                <a:ea typeface="ヒラギノ角ゴ Pro W3" charset="0"/>
                <a:cs typeface="ヒラギノ角ゴ Pro W3" charset="0"/>
                <a:sym typeface="Chalkboard" charset="0"/>
              </a:defRPr>
            </a:lvl3pPr>
            <a:lvl4pPr marL="1600200" indent="-228600" eaLnBrk="0" hangingPunct="0">
              <a:defRPr sz="3200">
                <a:solidFill>
                  <a:srgbClr val="FFFFFF"/>
                </a:solidFill>
                <a:latin typeface="Chalkboard" charset="0"/>
                <a:ea typeface="ヒラギノ角ゴ Pro W3" charset="0"/>
                <a:cs typeface="ヒラギノ角ゴ Pro W3" charset="0"/>
                <a:sym typeface="Chalkboard" charset="0"/>
              </a:defRPr>
            </a:lvl4pPr>
            <a:lvl5pPr marL="2057400" indent="-228600" eaLnBrk="0" hangingPunct="0">
              <a:defRPr sz="3200">
                <a:solidFill>
                  <a:srgbClr val="FFFFFF"/>
                </a:solidFill>
                <a:latin typeface="Chalkboard" charset="0"/>
                <a:ea typeface="ヒラギノ角ゴ Pro W3" charset="0"/>
                <a:cs typeface="ヒラギノ角ゴ Pro W3" charset="0"/>
                <a:sym typeface="Chalkboard" charset="0"/>
              </a:defRPr>
            </a:lvl5pPr>
            <a:lvl6pPr marL="25146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6pPr>
            <a:lvl7pPr marL="29718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7pPr>
            <a:lvl8pPr marL="34290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8pPr>
            <a:lvl9pPr marL="38862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9pPr>
          </a:lstStyle>
          <a:p>
            <a:pPr eaLnBrk="1" hangingPunct="1">
              <a:spcBef>
                <a:spcPct val="50000"/>
              </a:spcBef>
            </a:pPr>
            <a:r>
              <a:rPr lang="en-US" b="1">
                <a:solidFill>
                  <a:srgbClr val="C00000"/>
                </a:solidFill>
                <a:latin typeface="Times New Roman" charset="0"/>
              </a:rPr>
              <a:t>  The Gap</a:t>
            </a:r>
          </a:p>
        </p:txBody>
      </p:sp>
      <p:pic>
        <p:nvPicPr>
          <p:cNvPr id="273413" name="Picture 7" descr="j01781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61260" y="3017520"/>
            <a:ext cx="1371600" cy="1577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4" name="Picture 8" descr="j017813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4520" y="3223260"/>
            <a:ext cx="1371600" cy="1577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5" name="Picture 9" descr="SEAL 200-61 jpeg  GRAY"/>
          <p:cNvPicPr>
            <a:picLocks noChangeAspect="1" noChangeArrowheads="1"/>
          </p:cNvPicPr>
          <p:nvPr/>
        </p:nvPicPr>
        <p:blipFill>
          <a:blip r:embed="rId5">
            <a:extLst>
              <a:ext uri="{28A0092B-C50C-407E-A947-70E740481C1C}">
                <a14:useLocalDpi xmlns:a14="http://schemas.microsoft.com/office/drawing/2010/main" val="0"/>
              </a:ext>
            </a:extLst>
          </a:blip>
          <a:srcRect t="22963"/>
          <a:stretch>
            <a:fillRect/>
          </a:stretch>
        </p:blipFill>
        <p:spPr bwMode="auto">
          <a:xfrm>
            <a:off x="9296401" y="5486401"/>
            <a:ext cx="1067277" cy="927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6" name="Text Box 10"/>
          <p:cNvSpPr txBox="1">
            <a:spLocks noChangeArrowheads="1"/>
          </p:cNvSpPr>
          <p:nvPr/>
        </p:nvSpPr>
        <p:spPr bwMode="auto">
          <a:xfrm>
            <a:off x="8111968" y="6583680"/>
            <a:ext cx="2590323" cy="277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7" tIns="45717" rIns="91437" bIns="45717">
            <a:spAutoFit/>
          </a:bodyPr>
          <a:lstStyle>
            <a:lvl1pPr eaLnBrk="0" hangingPunct="0">
              <a:defRPr sz="3200">
                <a:solidFill>
                  <a:srgbClr val="FFFFFF"/>
                </a:solidFill>
                <a:latin typeface="Chalkboard" charset="0"/>
                <a:ea typeface="ヒラギノ角ゴ Pro W3" charset="0"/>
                <a:cs typeface="ヒラギノ角ゴ Pro W3" charset="0"/>
                <a:sym typeface="Chalkboard" charset="0"/>
              </a:defRPr>
            </a:lvl1pPr>
            <a:lvl2pPr marL="742950" indent="-285750" eaLnBrk="0" hangingPunct="0">
              <a:defRPr sz="3200">
                <a:solidFill>
                  <a:srgbClr val="FFFFFF"/>
                </a:solidFill>
                <a:latin typeface="Chalkboard" charset="0"/>
                <a:ea typeface="ヒラギノ角ゴ Pro W3" charset="0"/>
                <a:cs typeface="ヒラギノ角ゴ Pro W3" charset="0"/>
                <a:sym typeface="Chalkboard" charset="0"/>
              </a:defRPr>
            </a:lvl2pPr>
            <a:lvl3pPr marL="1143000" indent="-228600" eaLnBrk="0" hangingPunct="0">
              <a:defRPr sz="3200">
                <a:solidFill>
                  <a:srgbClr val="FFFFFF"/>
                </a:solidFill>
                <a:latin typeface="Chalkboard" charset="0"/>
                <a:ea typeface="ヒラギノ角ゴ Pro W3" charset="0"/>
                <a:cs typeface="ヒラギノ角ゴ Pro W3" charset="0"/>
                <a:sym typeface="Chalkboard" charset="0"/>
              </a:defRPr>
            </a:lvl3pPr>
            <a:lvl4pPr marL="1600200" indent="-228600" eaLnBrk="0" hangingPunct="0">
              <a:defRPr sz="3200">
                <a:solidFill>
                  <a:srgbClr val="FFFFFF"/>
                </a:solidFill>
                <a:latin typeface="Chalkboard" charset="0"/>
                <a:ea typeface="ヒラギノ角ゴ Pro W3" charset="0"/>
                <a:cs typeface="ヒラギノ角ゴ Pro W3" charset="0"/>
                <a:sym typeface="Chalkboard" charset="0"/>
              </a:defRPr>
            </a:lvl4pPr>
            <a:lvl5pPr marL="2057400" indent="-228600" eaLnBrk="0" hangingPunct="0">
              <a:defRPr sz="3200">
                <a:solidFill>
                  <a:srgbClr val="FFFFFF"/>
                </a:solidFill>
                <a:latin typeface="Chalkboard" charset="0"/>
                <a:ea typeface="ヒラギノ角ゴ Pro W3" charset="0"/>
                <a:cs typeface="ヒラギノ角ゴ Pro W3" charset="0"/>
                <a:sym typeface="Chalkboard" charset="0"/>
              </a:defRPr>
            </a:lvl5pPr>
            <a:lvl6pPr marL="25146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6pPr>
            <a:lvl7pPr marL="29718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7pPr>
            <a:lvl8pPr marL="34290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8pPr>
            <a:lvl9pPr marL="3886200" indent="-228600" algn="ctr" eaLnBrk="0" fontAlgn="base" hangingPunct="0">
              <a:spcBef>
                <a:spcPct val="0"/>
              </a:spcBef>
              <a:spcAft>
                <a:spcPct val="0"/>
              </a:spcAft>
              <a:defRPr sz="3200">
                <a:solidFill>
                  <a:srgbClr val="FFFFFF"/>
                </a:solidFill>
                <a:latin typeface="Chalkboard" charset="0"/>
                <a:ea typeface="ヒラギノ角ゴ Pro W3" charset="0"/>
                <a:cs typeface="ヒラギノ角ゴ Pro W3" charset="0"/>
                <a:sym typeface="Chalkboard" charset="0"/>
              </a:defRPr>
            </a:lvl9pPr>
          </a:lstStyle>
          <a:p>
            <a:pPr eaLnBrk="1" hangingPunct="1"/>
            <a:r>
              <a:rPr lang="en-US" sz="1200"/>
              <a:t>Slide shared by Mrs. Cheryl Boyce</a:t>
            </a:r>
            <a:endParaRPr lang="en-US" sz="1400"/>
          </a:p>
        </p:txBody>
      </p:sp>
      <p:sp>
        <p:nvSpPr>
          <p:cNvPr id="2" name="TextBox 1"/>
          <p:cNvSpPr txBox="1"/>
          <p:nvPr/>
        </p:nvSpPr>
        <p:spPr>
          <a:xfrm>
            <a:off x="6334698" y="205231"/>
            <a:ext cx="4333302" cy="1477328"/>
          </a:xfrm>
          <a:prstGeom prst="rect">
            <a:avLst/>
          </a:prstGeom>
          <a:noFill/>
        </p:spPr>
        <p:txBody>
          <a:bodyPr wrap="none" rtlCol="0">
            <a:spAutoFit/>
          </a:bodyPr>
          <a:lstStyle/>
          <a:p>
            <a:r>
              <a:rPr lang="en-US" b="1"/>
              <a:t>To eliminate the disparity, we need to:</a:t>
            </a:r>
          </a:p>
          <a:p>
            <a:pPr marL="342900" indent="-342900">
              <a:buFont typeface="+mj-lt"/>
              <a:buAutoNum type="arabicPeriod"/>
            </a:pPr>
            <a:r>
              <a:rPr lang="en-US" b="1"/>
              <a:t>Improve the </a:t>
            </a:r>
            <a:r>
              <a:rPr lang="en-US" b="1" err="1"/>
              <a:t>bimr</a:t>
            </a:r>
            <a:r>
              <a:rPr lang="en-US" b="1"/>
              <a:t> at a faster pace </a:t>
            </a:r>
          </a:p>
          <a:p>
            <a:r>
              <a:rPr lang="en-US" b="1"/>
              <a:t>      than we improve the </a:t>
            </a:r>
            <a:r>
              <a:rPr lang="en-US" b="1" err="1"/>
              <a:t>wimr</a:t>
            </a:r>
            <a:endParaRPr lang="en-US" b="1"/>
          </a:p>
          <a:p>
            <a:pPr marL="342900" indent="-342900">
              <a:buFont typeface="+mj-lt"/>
              <a:buAutoNum type="arabicPeriod" startAt="2"/>
            </a:pPr>
            <a:r>
              <a:rPr lang="en-US" b="1"/>
              <a:t>Must accomplish  #1 w/o compromising</a:t>
            </a:r>
          </a:p>
          <a:p>
            <a:r>
              <a:rPr lang="en-US" b="1"/>
              <a:t>      the rate of improvement of </a:t>
            </a:r>
            <a:r>
              <a:rPr lang="en-US" b="1" err="1"/>
              <a:t>wimr</a:t>
            </a:r>
            <a:endParaRPr lang="en-US" b="1"/>
          </a:p>
        </p:txBody>
      </p:sp>
      <p:sp>
        <p:nvSpPr>
          <p:cNvPr id="3" name="TextBox 2">
            <a:extLst>
              <a:ext uri="{FF2B5EF4-FFF2-40B4-BE49-F238E27FC236}">
                <a16:creationId xmlns:a16="http://schemas.microsoft.com/office/drawing/2014/main" id="{57D23774-F1B9-4C4E-91F8-198683E41F18}"/>
              </a:ext>
            </a:extLst>
          </p:cNvPr>
          <p:cNvSpPr txBox="1"/>
          <p:nvPr/>
        </p:nvSpPr>
        <p:spPr>
          <a:xfrm>
            <a:off x="7056120" y="6444140"/>
            <a:ext cx="4933274" cy="369332"/>
          </a:xfrm>
          <a:prstGeom prst="rect">
            <a:avLst/>
          </a:prstGeom>
          <a:noFill/>
        </p:spPr>
        <p:txBody>
          <a:bodyPr wrap="none" rtlCol="0">
            <a:spAutoFit/>
          </a:bodyPr>
          <a:lstStyle/>
          <a:p>
            <a:r>
              <a:rPr lang="en-US" dirty="0"/>
              <a:t>Slide used with permission from Mrs. Cheryl Boyce</a:t>
            </a:r>
          </a:p>
        </p:txBody>
      </p:sp>
    </p:spTree>
    <p:extLst>
      <p:ext uri="{BB962C8B-B14F-4D97-AF65-F5344CB8AC3E}">
        <p14:creationId xmlns:p14="http://schemas.microsoft.com/office/powerpoint/2010/main" val="4149606559"/>
      </p:ext>
    </p:extLst>
  </p:cSld>
  <p:clrMapOvr>
    <a:masterClrMapping/>
  </p:clrMapOvr>
  <p:transition>
    <p:blinds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nd_the_target_500_clr_153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720" y="1301787"/>
            <a:ext cx="7788541" cy="5134639"/>
          </a:xfrm>
          <a:prstGeom prst="rect">
            <a:avLst/>
          </a:prstGeom>
        </p:spPr>
      </p:pic>
      <p:sp>
        <p:nvSpPr>
          <p:cNvPr id="3" name="TextBox 2"/>
          <p:cNvSpPr txBox="1"/>
          <p:nvPr/>
        </p:nvSpPr>
        <p:spPr>
          <a:xfrm>
            <a:off x="284493" y="137678"/>
            <a:ext cx="3493905" cy="646331"/>
          </a:xfrm>
          <a:prstGeom prst="rect">
            <a:avLst/>
          </a:prstGeom>
          <a:noFill/>
        </p:spPr>
        <p:txBody>
          <a:bodyPr wrap="none" rtlCol="0">
            <a:spAutoFit/>
          </a:bodyPr>
          <a:lstStyle/>
          <a:p>
            <a:r>
              <a:rPr lang="en-US" sz="3600" b="1" dirty="0">
                <a:solidFill>
                  <a:srgbClr val="C00000"/>
                </a:solidFill>
              </a:rPr>
              <a:t>What’s our Goal?</a:t>
            </a:r>
          </a:p>
        </p:txBody>
      </p:sp>
      <p:sp>
        <p:nvSpPr>
          <p:cNvPr id="4" name="TextBox 3"/>
          <p:cNvSpPr txBox="1"/>
          <p:nvPr/>
        </p:nvSpPr>
        <p:spPr>
          <a:xfrm>
            <a:off x="99216" y="6473432"/>
            <a:ext cx="867545" cy="307777"/>
          </a:xfrm>
          <a:prstGeom prst="rect">
            <a:avLst/>
          </a:prstGeom>
          <a:noFill/>
        </p:spPr>
        <p:txBody>
          <a:bodyPr wrap="none" rtlCol="0">
            <a:spAutoFit/>
          </a:bodyPr>
          <a:lstStyle/>
          <a:p>
            <a:r>
              <a:rPr lang="en-US" sz="1400" dirty="0"/>
              <a:t>art </a:t>
            </a:r>
            <a:r>
              <a:rPr lang="en-US" sz="1400" dirty="0" err="1"/>
              <a:t>james</a:t>
            </a:r>
            <a:endParaRPr lang="en-US" sz="1400" dirty="0"/>
          </a:p>
        </p:txBody>
      </p:sp>
      <p:sp>
        <p:nvSpPr>
          <p:cNvPr id="5" name="TextBox 4"/>
          <p:cNvSpPr txBox="1"/>
          <p:nvPr/>
        </p:nvSpPr>
        <p:spPr>
          <a:xfrm rot="20013012">
            <a:off x="7900615" y="4427818"/>
            <a:ext cx="1845377" cy="646331"/>
          </a:xfrm>
          <a:prstGeom prst="rect">
            <a:avLst/>
          </a:prstGeom>
          <a:noFill/>
        </p:spPr>
        <p:txBody>
          <a:bodyPr wrap="none" rtlCol="0">
            <a:spAutoFit/>
          </a:bodyPr>
          <a:lstStyle/>
          <a:p>
            <a:r>
              <a:rPr lang="en-US" dirty="0"/>
              <a:t>Decrease </a:t>
            </a:r>
          </a:p>
          <a:p>
            <a:r>
              <a:rPr lang="en-US" dirty="0"/>
              <a:t>Health Disparities</a:t>
            </a:r>
          </a:p>
        </p:txBody>
      </p:sp>
      <p:sp>
        <p:nvSpPr>
          <p:cNvPr id="6" name="TextBox 5"/>
          <p:cNvSpPr txBox="1"/>
          <p:nvPr/>
        </p:nvSpPr>
        <p:spPr>
          <a:xfrm rot="5400000">
            <a:off x="10626451" y="3182272"/>
            <a:ext cx="1902829" cy="369332"/>
          </a:xfrm>
          <a:prstGeom prst="rect">
            <a:avLst/>
          </a:prstGeom>
          <a:noFill/>
        </p:spPr>
        <p:txBody>
          <a:bodyPr wrap="none" rtlCol="0">
            <a:spAutoFit/>
          </a:bodyPr>
          <a:lstStyle/>
          <a:p>
            <a:r>
              <a:rPr lang="en-US" dirty="0"/>
              <a:t>Poverty Reduction</a:t>
            </a:r>
          </a:p>
        </p:txBody>
      </p:sp>
      <p:sp>
        <p:nvSpPr>
          <p:cNvPr id="7" name="TextBox 6"/>
          <p:cNvSpPr txBox="1"/>
          <p:nvPr/>
        </p:nvSpPr>
        <p:spPr>
          <a:xfrm rot="5400000">
            <a:off x="9619315" y="2818443"/>
            <a:ext cx="1537344" cy="369332"/>
          </a:xfrm>
          <a:prstGeom prst="rect">
            <a:avLst/>
          </a:prstGeom>
          <a:noFill/>
        </p:spPr>
        <p:txBody>
          <a:bodyPr wrap="none" rtlCol="0">
            <a:spAutoFit/>
          </a:bodyPr>
          <a:lstStyle/>
          <a:p>
            <a:r>
              <a:rPr lang="en-US" dirty="0"/>
              <a:t>Access to Care</a:t>
            </a:r>
          </a:p>
        </p:txBody>
      </p:sp>
      <p:sp>
        <p:nvSpPr>
          <p:cNvPr id="8" name="TextBox 7"/>
          <p:cNvSpPr txBox="1"/>
          <p:nvPr/>
        </p:nvSpPr>
        <p:spPr>
          <a:xfrm>
            <a:off x="9900606" y="5691990"/>
            <a:ext cx="2046907" cy="369332"/>
          </a:xfrm>
          <a:prstGeom prst="rect">
            <a:avLst/>
          </a:prstGeom>
          <a:noFill/>
        </p:spPr>
        <p:txBody>
          <a:bodyPr wrap="none" rtlCol="0">
            <a:spAutoFit/>
          </a:bodyPr>
          <a:lstStyle/>
          <a:p>
            <a:r>
              <a:rPr lang="en-US" dirty="0"/>
              <a:t>Immigrant Inclusion</a:t>
            </a:r>
          </a:p>
        </p:txBody>
      </p:sp>
      <p:sp>
        <p:nvSpPr>
          <p:cNvPr id="9" name="TextBox 8"/>
          <p:cNvSpPr txBox="1"/>
          <p:nvPr/>
        </p:nvSpPr>
        <p:spPr>
          <a:xfrm rot="1017599">
            <a:off x="8818589" y="1332254"/>
            <a:ext cx="2694007" cy="369332"/>
          </a:xfrm>
          <a:prstGeom prst="rect">
            <a:avLst/>
          </a:prstGeom>
          <a:noFill/>
        </p:spPr>
        <p:txBody>
          <a:bodyPr wrap="none" rtlCol="0">
            <a:spAutoFit/>
          </a:bodyPr>
          <a:lstStyle/>
          <a:p>
            <a:r>
              <a:rPr lang="en-US" dirty="0"/>
              <a:t>Universal Health Insurance</a:t>
            </a:r>
          </a:p>
        </p:txBody>
      </p:sp>
      <p:sp>
        <p:nvSpPr>
          <p:cNvPr id="10" name="TextBox 9"/>
          <p:cNvSpPr txBox="1"/>
          <p:nvPr/>
        </p:nvSpPr>
        <p:spPr>
          <a:xfrm rot="20207646">
            <a:off x="9126776" y="4727610"/>
            <a:ext cx="2153090" cy="369332"/>
          </a:xfrm>
          <a:prstGeom prst="rect">
            <a:avLst/>
          </a:prstGeom>
          <a:noFill/>
        </p:spPr>
        <p:txBody>
          <a:bodyPr wrap="none" rtlCol="0">
            <a:spAutoFit/>
          </a:bodyPr>
          <a:lstStyle/>
          <a:p>
            <a:r>
              <a:rPr lang="en-US" dirty="0"/>
              <a:t>Cultural Competency</a:t>
            </a:r>
          </a:p>
        </p:txBody>
      </p:sp>
      <p:sp>
        <p:nvSpPr>
          <p:cNvPr id="11" name="TextBox 10"/>
          <p:cNvSpPr txBox="1"/>
          <p:nvPr/>
        </p:nvSpPr>
        <p:spPr>
          <a:xfrm>
            <a:off x="13580533" y="4605867"/>
            <a:ext cx="184731" cy="369332"/>
          </a:xfrm>
          <a:prstGeom prst="rect">
            <a:avLst/>
          </a:prstGeom>
          <a:noFill/>
        </p:spPr>
        <p:txBody>
          <a:bodyPr wrap="none" rtlCol="0">
            <a:spAutoFit/>
          </a:bodyPr>
          <a:lstStyle/>
          <a:p>
            <a:endParaRPr lang="en-US"/>
          </a:p>
        </p:txBody>
      </p:sp>
      <p:sp>
        <p:nvSpPr>
          <p:cNvPr id="12" name="TextBox 11"/>
          <p:cNvSpPr txBox="1"/>
          <p:nvPr/>
        </p:nvSpPr>
        <p:spPr>
          <a:xfrm>
            <a:off x="5854732" y="931117"/>
            <a:ext cx="1596912" cy="646331"/>
          </a:xfrm>
          <a:prstGeom prst="rect">
            <a:avLst/>
          </a:prstGeom>
          <a:noFill/>
        </p:spPr>
        <p:txBody>
          <a:bodyPr wrap="none" rtlCol="0">
            <a:spAutoFit/>
          </a:bodyPr>
          <a:lstStyle/>
          <a:p>
            <a:r>
              <a:rPr lang="en-US"/>
              <a:t>Neighborhood </a:t>
            </a:r>
          </a:p>
          <a:p>
            <a:r>
              <a:rPr lang="en-US"/>
              <a:t>Revitalization</a:t>
            </a:r>
          </a:p>
        </p:txBody>
      </p:sp>
      <p:sp>
        <p:nvSpPr>
          <p:cNvPr id="13" name="TextBox 12"/>
          <p:cNvSpPr txBox="1"/>
          <p:nvPr/>
        </p:nvSpPr>
        <p:spPr>
          <a:xfrm rot="1668252">
            <a:off x="10041598" y="700284"/>
            <a:ext cx="1908408" cy="461665"/>
          </a:xfrm>
          <a:prstGeom prst="rect">
            <a:avLst/>
          </a:prstGeom>
          <a:noFill/>
        </p:spPr>
        <p:txBody>
          <a:bodyPr wrap="none" rtlCol="0">
            <a:spAutoFit/>
          </a:bodyPr>
          <a:lstStyle/>
          <a:p>
            <a:r>
              <a:rPr lang="en-US" sz="2400" b="1" dirty="0">
                <a:solidFill>
                  <a:srgbClr val="C00000"/>
                </a:solidFill>
              </a:rPr>
              <a:t>Health Equity</a:t>
            </a:r>
          </a:p>
        </p:txBody>
      </p:sp>
    </p:spTree>
    <p:extLst>
      <p:ext uri="{BB962C8B-B14F-4D97-AF65-F5344CB8AC3E}">
        <p14:creationId xmlns:p14="http://schemas.microsoft.com/office/powerpoint/2010/main" val="3112190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 y="1311031"/>
            <a:ext cx="11506200" cy="4647426"/>
          </a:xfrm>
          <a:prstGeom prst="rect">
            <a:avLst/>
          </a:prstGeom>
          <a:noFill/>
        </p:spPr>
        <p:txBody>
          <a:bodyPr wrap="square" rtlCol="0">
            <a:spAutoFit/>
          </a:bodyPr>
          <a:lstStyle/>
          <a:p>
            <a:r>
              <a:rPr lang="en-US" sz="2800" dirty="0"/>
              <a:t>“ </a:t>
            </a:r>
            <a:r>
              <a:rPr lang="en-US" sz="3600" b="1" dirty="0">
                <a:solidFill>
                  <a:srgbClr val="C00000"/>
                </a:solidFill>
              </a:rPr>
              <a:t>Social inequality kills.  </a:t>
            </a:r>
            <a:r>
              <a:rPr lang="en-US" sz="2800" dirty="0"/>
              <a:t>It  deprives individuals and communities of a healthy start in life, increases their burden of disability and disease, and brings early death.  </a:t>
            </a:r>
          </a:p>
          <a:p>
            <a:pPr marL="914400" lvl="1" indent="-457200">
              <a:buFont typeface="Arial" charset="0"/>
              <a:buChar char="•"/>
            </a:pPr>
            <a:r>
              <a:rPr lang="en-US" sz="2800" dirty="0"/>
              <a:t>Poverty and discrimination, </a:t>
            </a:r>
          </a:p>
          <a:p>
            <a:pPr marL="914400" lvl="1" indent="-457200">
              <a:buFont typeface="Arial" charset="0"/>
              <a:buChar char="•"/>
            </a:pPr>
            <a:r>
              <a:rPr lang="en-US" sz="2800" dirty="0"/>
              <a:t>Inadequate medical care, </a:t>
            </a:r>
          </a:p>
          <a:p>
            <a:pPr marL="914400" lvl="1" indent="-457200">
              <a:buFont typeface="Arial" charset="0"/>
              <a:buChar char="•"/>
            </a:pPr>
            <a:r>
              <a:rPr lang="en-US" sz="2800" dirty="0"/>
              <a:t>and violation of human rights </a:t>
            </a:r>
          </a:p>
          <a:p>
            <a:r>
              <a:rPr lang="en-US" sz="2800" dirty="0"/>
              <a:t>all act as powerful social determinants of who lives and who dies, at what age, and with what degree of suffering.”  </a:t>
            </a:r>
          </a:p>
          <a:p>
            <a:endParaRPr lang="en-US" sz="2800" dirty="0"/>
          </a:p>
          <a:p>
            <a:endParaRPr lang="en-US" dirty="0"/>
          </a:p>
          <a:p>
            <a:endParaRPr lang="en-US" dirty="0"/>
          </a:p>
        </p:txBody>
      </p:sp>
      <p:sp>
        <p:nvSpPr>
          <p:cNvPr id="3" name="TextBox 2">
            <a:extLst>
              <a:ext uri="{FF2B5EF4-FFF2-40B4-BE49-F238E27FC236}">
                <a16:creationId xmlns:a16="http://schemas.microsoft.com/office/drawing/2014/main" id="{5FAE93FC-CCB0-974C-A3D8-B9FC8BE1700C}"/>
              </a:ext>
            </a:extLst>
          </p:cNvPr>
          <p:cNvSpPr txBox="1"/>
          <p:nvPr/>
        </p:nvSpPr>
        <p:spPr>
          <a:xfrm>
            <a:off x="3185160" y="6534834"/>
            <a:ext cx="9149171" cy="646331"/>
          </a:xfrm>
          <a:prstGeom prst="rect">
            <a:avLst/>
          </a:prstGeom>
          <a:noFill/>
        </p:spPr>
        <p:txBody>
          <a:bodyPr wrap="none" rtlCol="0">
            <a:spAutoFit/>
          </a:bodyPr>
          <a:lstStyle/>
          <a:p>
            <a:r>
              <a:rPr lang="en-US" dirty="0"/>
              <a:t>Nancy Krieger (2005).  Health Disparities and the body.  Boston: Harvard School of Public Health</a:t>
            </a:r>
            <a:endParaRPr lang="en-US" sz="2800" dirty="0"/>
          </a:p>
          <a:p>
            <a:endParaRPr lang="en-US" dirty="0"/>
          </a:p>
        </p:txBody>
      </p:sp>
    </p:spTree>
    <p:extLst>
      <p:ext uri="{BB962C8B-B14F-4D97-AF65-F5344CB8AC3E}">
        <p14:creationId xmlns:p14="http://schemas.microsoft.com/office/powerpoint/2010/main" val="2796118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rget_text_101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17378"/>
            <a:ext cx="12192000" cy="6140622"/>
          </a:xfrm>
          <a:prstGeom prst="rect">
            <a:avLst/>
          </a:prstGeom>
        </p:spPr>
      </p:pic>
      <p:sp>
        <p:nvSpPr>
          <p:cNvPr id="3" name="TextBox 2"/>
          <p:cNvSpPr txBox="1"/>
          <p:nvPr/>
        </p:nvSpPr>
        <p:spPr>
          <a:xfrm>
            <a:off x="1815052" y="0"/>
            <a:ext cx="8561896" cy="523220"/>
          </a:xfrm>
          <a:prstGeom prst="rect">
            <a:avLst/>
          </a:prstGeom>
          <a:noFill/>
        </p:spPr>
        <p:txBody>
          <a:bodyPr wrap="none" rtlCol="0">
            <a:spAutoFit/>
          </a:bodyPr>
          <a:lstStyle/>
          <a:p>
            <a:r>
              <a:rPr lang="en-US" sz="2800" b="1" dirty="0">
                <a:solidFill>
                  <a:srgbClr val="C00000"/>
                </a:solidFill>
              </a:rPr>
              <a:t>EQUITY should be our primary goal</a:t>
            </a:r>
            <a:r>
              <a:rPr lang="is-IS" sz="2800" b="1" dirty="0">
                <a:solidFill>
                  <a:srgbClr val="C00000"/>
                </a:solidFill>
              </a:rPr>
              <a:t>…all else is derivative</a:t>
            </a:r>
            <a:endParaRPr lang="en-US" sz="2800" b="1" dirty="0">
              <a:solidFill>
                <a:srgbClr val="C00000"/>
              </a:solidFill>
            </a:endParaRPr>
          </a:p>
        </p:txBody>
      </p:sp>
      <p:sp>
        <p:nvSpPr>
          <p:cNvPr id="4" name="TextBox 3"/>
          <p:cNvSpPr txBox="1"/>
          <p:nvPr/>
        </p:nvSpPr>
        <p:spPr>
          <a:xfrm>
            <a:off x="11213795" y="6550223"/>
            <a:ext cx="867545" cy="307777"/>
          </a:xfrm>
          <a:prstGeom prst="rect">
            <a:avLst/>
          </a:prstGeom>
          <a:noFill/>
        </p:spPr>
        <p:txBody>
          <a:bodyPr wrap="none" rtlCol="0">
            <a:spAutoFit/>
          </a:bodyPr>
          <a:lstStyle/>
          <a:p>
            <a:r>
              <a:rPr lang="en-US" sz="1400" dirty="0"/>
              <a:t>art </a:t>
            </a:r>
            <a:r>
              <a:rPr lang="en-US" sz="1400" dirty="0" err="1"/>
              <a:t>james</a:t>
            </a:r>
            <a:endParaRPr lang="en-US" sz="1400" dirty="0"/>
          </a:p>
        </p:txBody>
      </p:sp>
    </p:spTree>
    <p:extLst>
      <p:ext uri="{BB962C8B-B14F-4D97-AF65-F5344CB8AC3E}">
        <p14:creationId xmlns:p14="http://schemas.microsoft.com/office/powerpoint/2010/main" val="3306835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965123" y="4073323"/>
            <a:ext cx="1955761" cy="1049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0516" y="379107"/>
            <a:ext cx="11353800" cy="1325563"/>
          </a:xfrm>
        </p:spPr>
        <p:txBody>
          <a:bodyPr>
            <a:normAutofit/>
          </a:bodyPr>
          <a:lstStyle/>
          <a:p>
            <a:r>
              <a:rPr lang="en-US" sz="2800" dirty="0"/>
              <a:t>NATIONAL Equity FRAMEWORK = COMMON AGENDA</a:t>
            </a:r>
          </a:p>
        </p:txBody>
      </p:sp>
      <p:sp>
        <p:nvSpPr>
          <p:cNvPr id="6" name="Slide Number Placeholder 5"/>
          <p:cNvSpPr>
            <a:spLocks noGrp="1"/>
          </p:cNvSpPr>
          <p:nvPr>
            <p:ph type="sldNum" sz="quarter" idx="40"/>
          </p:nvPr>
        </p:nvSpPr>
        <p:spPr/>
        <p:txBody>
          <a:bodyPr/>
          <a:lstStyle/>
          <a:p>
            <a:fld id="{74E668D2-7E3A-1C49-BA1B-833A750388D4}" type="slidenum">
              <a:rPr lang="en-US" smtClean="0"/>
              <a:pPr/>
              <a:t>5</a:t>
            </a:fld>
            <a:endParaRPr lang="en-US" dirty="0"/>
          </a:p>
        </p:txBody>
      </p:sp>
      <p:sp>
        <p:nvSpPr>
          <p:cNvPr id="7" name="TextBox 6"/>
          <p:cNvSpPr txBox="1"/>
          <p:nvPr/>
        </p:nvSpPr>
        <p:spPr>
          <a:xfrm>
            <a:off x="3335046" y="1488393"/>
            <a:ext cx="468016" cy="400110"/>
          </a:xfrm>
          <a:prstGeom prst="rect">
            <a:avLst/>
          </a:prstGeom>
          <a:solidFill>
            <a:srgbClr val="00B050"/>
          </a:solidFill>
        </p:spPr>
        <p:txBody>
          <a:bodyPr wrap="square" rtlCol="0">
            <a:spAutoFit/>
          </a:bodyPr>
          <a:lstStyle/>
          <a:p>
            <a:pPr algn="ctr"/>
            <a:r>
              <a:rPr lang="en-US" sz="2000" b="1" dirty="0">
                <a:solidFill>
                  <a:schemeClr val="bg1"/>
                </a:solidFill>
              </a:rPr>
              <a:t>R</a:t>
            </a:r>
          </a:p>
        </p:txBody>
      </p:sp>
      <p:sp>
        <p:nvSpPr>
          <p:cNvPr id="8" name="TextBox 7"/>
          <p:cNvSpPr txBox="1"/>
          <p:nvPr/>
        </p:nvSpPr>
        <p:spPr>
          <a:xfrm flipH="1">
            <a:off x="3886187" y="1324593"/>
            <a:ext cx="5316694" cy="923330"/>
          </a:xfrm>
          <a:prstGeom prst="rect">
            <a:avLst/>
          </a:prstGeom>
          <a:noFill/>
        </p:spPr>
        <p:txBody>
          <a:bodyPr wrap="square" rtlCol="0">
            <a:spAutoFit/>
          </a:bodyPr>
          <a:lstStyle/>
          <a:p>
            <a:pPr lvl="0"/>
            <a:r>
              <a:rPr lang="en-US" dirty="0">
                <a:solidFill>
                  <a:srgbClr val="000000"/>
                </a:solidFill>
              </a:rPr>
              <a:t>All people are healthy before during and after pregnancy and if they give birth, they have healthy outcomes.</a:t>
            </a:r>
          </a:p>
        </p:txBody>
      </p:sp>
      <p:sp>
        <p:nvSpPr>
          <p:cNvPr id="9" name="TextBox 8"/>
          <p:cNvSpPr txBox="1"/>
          <p:nvPr/>
        </p:nvSpPr>
        <p:spPr>
          <a:xfrm>
            <a:off x="909211" y="2548987"/>
            <a:ext cx="468016" cy="400110"/>
          </a:xfrm>
          <a:prstGeom prst="rect">
            <a:avLst/>
          </a:prstGeom>
          <a:solidFill>
            <a:srgbClr val="FFD54F"/>
          </a:solidFill>
        </p:spPr>
        <p:txBody>
          <a:bodyPr wrap="square" rtlCol="0">
            <a:spAutoFit/>
          </a:bodyPr>
          <a:lstStyle/>
          <a:p>
            <a:pPr algn="ctr"/>
            <a:r>
              <a:rPr lang="en-US" sz="2000" b="1" dirty="0">
                <a:solidFill>
                  <a:schemeClr val="bg1"/>
                </a:solidFill>
              </a:rPr>
              <a:t>I</a:t>
            </a:r>
          </a:p>
        </p:txBody>
      </p:sp>
      <p:sp>
        <p:nvSpPr>
          <p:cNvPr id="10" name="TextBox 9"/>
          <p:cNvSpPr txBox="1"/>
          <p:nvPr/>
        </p:nvSpPr>
        <p:spPr>
          <a:xfrm flipH="1">
            <a:off x="1739177" y="2335363"/>
            <a:ext cx="1935676" cy="923330"/>
          </a:xfrm>
          <a:prstGeom prst="rect">
            <a:avLst/>
          </a:prstGeom>
          <a:noFill/>
        </p:spPr>
        <p:txBody>
          <a:bodyPr wrap="square" rtlCol="0">
            <a:spAutoFit/>
          </a:bodyPr>
          <a:lstStyle/>
          <a:p>
            <a:r>
              <a:rPr lang="en-US" dirty="0">
                <a:solidFill>
                  <a:srgbClr val="000000"/>
                </a:solidFill>
              </a:rPr>
              <a:t>% of live births born preterm (before 37 weeks)</a:t>
            </a:r>
          </a:p>
        </p:txBody>
      </p:sp>
      <p:sp>
        <p:nvSpPr>
          <p:cNvPr id="11" name="TextBox 10"/>
          <p:cNvSpPr txBox="1"/>
          <p:nvPr/>
        </p:nvSpPr>
        <p:spPr>
          <a:xfrm flipH="1">
            <a:off x="3674853" y="2335363"/>
            <a:ext cx="1897811" cy="923330"/>
          </a:xfrm>
          <a:prstGeom prst="rect">
            <a:avLst/>
          </a:prstGeom>
          <a:noFill/>
        </p:spPr>
        <p:txBody>
          <a:bodyPr wrap="square" rtlCol="0">
            <a:spAutoFit/>
          </a:bodyPr>
          <a:lstStyle/>
          <a:p>
            <a:r>
              <a:rPr lang="en-US" dirty="0">
                <a:solidFill>
                  <a:srgbClr val="000000"/>
                </a:solidFill>
              </a:rPr>
              <a:t>Preterm birth disparity ratio for United States</a:t>
            </a:r>
          </a:p>
        </p:txBody>
      </p:sp>
      <p:sp>
        <p:nvSpPr>
          <p:cNvPr id="12" name="TextBox 11"/>
          <p:cNvSpPr txBox="1"/>
          <p:nvPr/>
        </p:nvSpPr>
        <p:spPr>
          <a:xfrm flipH="1">
            <a:off x="5550949" y="2319506"/>
            <a:ext cx="1578733" cy="646331"/>
          </a:xfrm>
          <a:prstGeom prst="rect">
            <a:avLst/>
          </a:prstGeom>
          <a:noFill/>
        </p:spPr>
        <p:txBody>
          <a:bodyPr wrap="square" rtlCol="0">
            <a:spAutoFit/>
          </a:bodyPr>
          <a:lstStyle/>
          <a:p>
            <a:r>
              <a:rPr lang="en-US" dirty="0">
                <a:solidFill>
                  <a:srgbClr val="000000"/>
                </a:solidFill>
              </a:rPr>
              <a:t>Maternal mortality rate</a:t>
            </a:r>
          </a:p>
        </p:txBody>
      </p:sp>
      <p:sp>
        <p:nvSpPr>
          <p:cNvPr id="13" name="TextBox 12"/>
          <p:cNvSpPr txBox="1"/>
          <p:nvPr/>
        </p:nvSpPr>
        <p:spPr>
          <a:xfrm flipH="1">
            <a:off x="8267793" y="2247923"/>
            <a:ext cx="1575875" cy="1200329"/>
          </a:xfrm>
          <a:prstGeom prst="rect">
            <a:avLst/>
          </a:prstGeom>
          <a:noFill/>
        </p:spPr>
        <p:txBody>
          <a:bodyPr wrap="square" rtlCol="0">
            <a:spAutoFit/>
          </a:bodyPr>
          <a:lstStyle/>
          <a:p>
            <a:r>
              <a:rPr lang="en-US" dirty="0">
                <a:solidFill>
                  <a:srgbClr val="000000"/>
                </a:solidFill>
              </a:rPr>
              <a:t>Chronic hypertension in women aged 15-44</a:t>
            </a:r>
          </a:p>
        </p:txBody>
      </p:sp>
      <p:sp>
        <p:nvSpPr>
          <p:cNvPr id="14" name="Right Brace 13"/>
          <p:cNvSpPr/>
          <p:nvPr/>
        </p:nvSpPr>
        <p:spPr>
          <a:xfrm rot="16200000">
            <a:off x="5855137" y="-2146817"/>
            <a:ext cx="455386" cy="11515243"/>
          </a:xfrm>
          <a:prstGeom prst="righ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5" name="TextBox 14"/>
          <p:cNvSpPr txBox="1"/>
          <p:nvPr/>
        </p:nvSpPr>
        <p:spPr>
          <a:xfrm>
            <a:off x="91200" y="3570013"/>
            <a:ext cx="468016" cy="400110"/>
          </a:xfrm>
          <a:prstGeom prst="rect">
            <a:avLst/>
          </a:prstGeom>
          <a:solidFill>
            <a:srgbClr val="C00000"/>
          </a:solidFill>
        </p:spPr>
        <p:txBody>
          <a:bodyPr wrap="square" rtlCol="0">
            <a:spAutoFit/>
          </a:bodyPr>
          <a:lstStyle/>
          <a:p>
            <a:pPr algn="ctr"/>
            <a:r>
              <a:rPr lang="en-US" sz="2000" b="1" dirty="0">
                <a:solidFill>
                  <a:schemeClr val="bg1"/>
                </a:solidFill>
              </a:rPr>
              <a:t>S</a:t>
            </a:r>
          </a:p>
        </p:txBody>
      </p:sp>
      <p:grpSp>
        <p:nvGrpSpPr>
          <p:cNvPr id="32" name="Group 31"/>
          <p:cNvGrpSpPr/>
          <p:nvPr/>
        </p:nvGrpSpPr>
        <p:grpSpPr>
          <a:xfrm>
            <a:off x="438266" y="4073321"/>
            <a:ext cx="1993129" cy="1086579"/>
            <a:chOff x="800832" y="5191134"/>
            <a:chExt cx="1993129" cy="941495"/>
          </a:xfrm>
        </p:grpSpPr>
        <p:sp>
          <p:nvSpPr>
            <p:cNvPr id="27" name="Rectangle 26"/>
            <p:cNvSpPr/>
            <p:nvPr/>
          </p:nvSpPr>
          <p:spPr>
            <a:xfrm>
              <a:off x="838200" y="5191134"/>
              <a:ext cx="1955761" cy="86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00832" y="5209299"/>
              <a:ext cx="1951250" cy="923330"/>
            </a:xfrm>
            <a:prstGeom prst="rect">
              <a:avLst/>
            </a:prstGeom>
            <a:noFill/>
            <a:ln>
              <a:noFill/>
            </a:ln>
          </p:spPr>
          <p:txBody>
            <a:bodyPr wrap="square" rtlCol="0">
              <a:spAutoFit/>
            </a:bodyPr>
            <a:lstStyle/>
            <a:p>
              <a:pPr algn="ctr"/>
              <a:r>
                <a:rPr lang="en-US" dirty="0">
                  <a:solidFill>
                    <a:schemeClr val="bg1"/>
                  </a:solidFill>
                </a:rPr>
                <a:t>Dismantle racism and address unequal treatment</a:t>
              </a:r>
            </a:p>
          </p:txBody>
        </p:sp>
      </p:grpSp>
      <p:grpSp>
        <p:nvGrpSpPr>
          <p:cNvPr id="33" name="Group 32"/>
          <p:cNvGrpSpPr/>
          <p:nvPr/>
        </p:nvGrpSpPr>
        <p:grpSpPr>
          <a:xfrm>
            <a:off x="2838879" y="4064364"/>
            <a:ext cx="1955761" cy="1095538"/>
            <a:chOff x="2838879" y="4226631"/>
            <a:chExt cx="1955761" cy="927518"/>
          </a:xfrm>
        </p:grpSpPr>
        <p:sp>
          <p:nvSpPr>
            <p:cNvPr id="28" name="Rectangle 27"/>
            <p:cNvSpPr/>
            <p:nvPr/>
          </p:nvSpPr>
          <p:spPr>
            <a:xfrm>
              <a:off x="2838879" y="4226631"/>
              <a:ext cx="1955761" cy="86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80758" y="4230819"/>
              <a:ext cx="1820031" cy="923330"/>
            </a:xfrm>
            <a:prstGeom prst="rect">
              <a:avLst/>
            </a:prstGeom>
            <a:noFill/>
            <a:ln>
              <a:noFill/>
            </a:ln>
          </p:spPr>
          <p:txBody>
            <a:bodyPr wrap="square" rtlCol="0">
              <a:spAutoFit/>
            </a:bodyPr>
            <a:lstStyle/>
            <a:p>
              <a:pPr lvl="0" algn="ctr"/>
              <a:r>
                <a:rPr lang="en-US" dirty="0">
                  <a:solidFill>
                    <a:schemeClr val="bg1"/>
                  </a:solidFill>
                </a:rPr>
                <a:t>Increase access to high quality, healthcare</a:t>
              </a:r>
            </a:p>
          </p:txBody>
        </p:sp>
      </p:grpSp>
      <p:grpSp>
        <p:nvGrpSpPr>
          <p:cNvPr id="34" name="Group 33"/>
          <p:cNvGrpSpPr/>
          <p:nvPr/>
        </p:nvGrpSpPr>
        <p:grpSpPr>
          <a:xfrm>
            <a:off x="5244003" y="4074973"/>
            <a:ext cx="1955761" cy="1115885"/>
            <a:chOff x="5244003" y="4239451"/>
            <a:chExt cx="1955761" cy="939199"/>
          </a:xfrm>
        </p:grpSpPr>
        <p:sp>
          <p:nvSpPr>
            <p:cNvPr id="29" name="Rectangle 28"/>
            <p:cNvSpPr/>
            <p:nvPr/>
          </p:nvSpPr>
          <p:spPr>
            <a:xfrm>
              <a:off x="5244003" y="4239451"/>
              <a:ext cx="1955761" cy="86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59462" y="4255320"/>
              <a:ext cx="1677800" cy="923330"/>
            </a:xfrm>
            <a:prstGeom prst="rect">
              <a:avLst/>
            </a:prstGeom>
            <a:noFill/>
            <a:ln>
              <a:noFill/>
            </a:ln>
          </p:spPr>
          <p:txBody>
            <a:bodyPr wrap="square" rtlCol="0">
              <a:spAutoFit/>
            </a:bodyPr>
            <a:lstStyle/>
            <a:p>
              <a:pPr algn="ctr"/>
              <a:r>
                <a:rPr lang="en-US" dirty="0">
                  <a:solidFill>
                    <a:schemeClr val="bg1"/>
                  </a:solidFill>
                </a:rPr>
                <a:t>Promote environmental justice</a:t>
              </a:r>
            </a:p>
          </p:txBody>
        </p:sp>
      </p:grpSp>
      <p:grpSp>
        <p:nvGrpSpPr>
          <p:cNvPr id="35" name="Group 34"/>
          <p:cNvGrpSpPr/>
          <p:nvPr/>
        </p:nvGrpSpPr>
        <p:grpSpPr>
          <a:xfrm>
            <a:off x="7604563" y="4085147"/>
            <a:ext cx="1955761" cy="1040330"/>
            <a:chOff x="7604563" y="4085147"/>
            <a:chExt cx="1955761" cy="1040330"/>
          </a:xfrm>
        </p:grpSpPr>
        <p:sp>
          <p:nvSpPr>
            <p:cNvPr id="30" name="Rectangle 29"/>
            <p:cNvSpPr/>
            <p:nvPr/>
          </p:nvSpPr>
          <p:spPr>
            <a:xfrm>
              <a:off x="7604563" y="4085147"/>
              <a:ext cx="1955761" cy="1040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741245" y="4103482"/>
              <a:ext cx="1682393" cy="923330"/>
            </a:xfrm>
            <a:prstGeom prst="rect">
              <a:avLst/>
            </a:prstGeom>
            <a:noFill/>
            <a:ln>
              <a:noFill/>
            </a:ln>
          </p:spPr>
          <p:txBody>
            <a:bodyPr wrap="square" rtlCol="0">
              <a:spAutoFit/>
            </a:bodyPr>
            <a:lstStyle/>
            <a:p>
              <a:pPr algn="ctr"/>
              <a:r>
                <a:rPr lang="en-US" dirty="0">
                  <a:solidFill>
                    <a:schemeClr val="bg1"/>
                  </a:solidFill>
                </a:rPr>
                <a:t>Disrupt lifelong economic insecurity</a:t>
              </a:r>
            </a:p>
          </p:txBody>
        </p:sp>
      </p:grpSp>
      <p:sp>
        <p:nvSpPr>
          <p:cNvPr id="20" name="TextBox 19"/>
          <p:cNvSpPr txBox="1"/>
          <p:nvPr/>
        </p:nvSpPr>
        <p:spPr>
          <a:xfrm>
            <a:off x="10016724" y="4149117"/>
            <a:ext cx="1823728" cy="923330"/>
          </a:xfrm>
          <a:prstGeom prst="rect">
            <a:avLst/>
          </a:prstGeom>
          <a:noFill/>
          <a:ln>
            <a:noFill/>
          </a:ln>
        </p:spPr>
        <p:txBody>
          <a:bodyPr wrap="square" rtlCol="0">
            <a:spAutoFit/>
          </a:bodyPr>
          <a:lstStyle/>
          <a:p>
            <a:pPr algn="ctr"/>
            <a:r>
              <a:rPr lang="en-US" dirty="0">
                <a:solidFill>
                  <a:schemeClr val="bg1"/>
                </a:solidFill>
              </a:rPr>
              <a:t>Build safe &amp; connected communities</a:t>
            </a:r>
          </a:p>
        </p:txBody>
      </p:sp>
      <p:sp>
        <p:nvSpPr>
          <p:cNvPr id="21" name="TextBox 20"/>
          <p:cNvSpPr txBox="1"/>
          <p:nvPr/>
        </p:nvSpPr>
        <p:spPr>
          <a:xfrm flipH="1">
            <a:off x="7129682" y="2281564"/>
            <a:ext cx="1575875" cy="923330"/>
          </a:xfrm>
          <a:prstGeom prst="rect">
            <a:avLst/>
          </a:prstGeom>
          <a:noFill/>
        </p:spPr>
        <p:txBody>
          <a:bodyPr wrap="square" rtlCol="0">
            <a:spAutoFit/>
          </a:bodyPr>
          <a:lstStyle/>
          <a:p>
            <a:r>
              <a:rPr lang="en-US" dirty="0">
                <a:solidFill>
                  <a:srgbClr val="000000"/>
                </a:solidFill>
              </a:rPr>
              <a:t>Severe maternal morbidity</a:t>
            </a:r>
          </a:p>
        </p:txBody>
      </p:sp>
      <p:sp>
        <p:nvSpPr>
          <p:cNvPr id="22" name="TextBox 21"/>
          <p:cNvSpPr txBox="1"/>
          <p:nvPr/>
        </p:nvSpPr>
        <p:spPr>
          <a:xfrm flipH="1">
            <a:off x="9824811" y="2247923"/>
            <a:ext cx="1575875" cy="1200329"/>
          </a:xfrm>
          <a:prstGeom prst="rect">
            <a:avLst/>
          </a:prstGeom>
          <a:noFill/>
        </p:spPr>
        <p:txBody>
          <a:bodyPr wrap="square" rtlCol="0">
            <a:spAutoFit/>
          </a:bodyPr>
          <a:lstStyle/>
          <a:p>
            <a:r>
              <a:rPr lang="en-US" dirty="0">
                <a:solidFill>
                  <a:srgbClr val="000000"/>
                </a:solidFill>
              </a:rPr>
              <a:t>Chronic diabetes in women aged 15-44</a:t>
            </a:r>
          </a:p>
        </p:txBody>
      </p:sp>
      <p:sp>
        <p:nvSpPr>
          <p:cNvPr id="3" name="Rectangle 2"/>
          <p:cNvSpPr/>
          <p:nvPr/>
        </p:nvSpPr>
        <p:spPr>
          <a:xfrm>
            <a:off x="1168357" y="5133821"/>
            <a:ext cx="491067" cy="423333"/>
          </a:xfrm>
          <a:prstGeom prst="rect">
            <a:avLst/>
          </a:prstGeom>
          <a:solidFill>
            <a:srgbClr val="F862B8"/>
          </a:solidFill>
          <a:ln>
            <a:solidFill>
              <a:srgbClr val="EF634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A</a:t>
            </a:r>
          </a:p>
        </p:txBody>
      </p:sp>
      <p:sp>
        <p:nvSpPr>
          <p:cNvPr id="23" name="Rectangle 22"/>
          <p:cNvSpPr/>
          <p:nvPr/>
        </p:nvSpPr>
        <p:spPr>
          <a:xfrm>
            <a:off x="3557528" y="5159901"/>
            <a:ext cx="491067" cy="423333"/>
          </a:xfrm>
          <a:prstGeom prst="rect">
            <a:avLst/>
          </a:prstGeom>
          <a:solidFill>
            <a:schemeClr val="accent2"/>
          </a:solidFill>
          <a:ln>
            <a:solidFill>
              <a:srgbClr val="3399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a:t>
            </a:r>
          </a:p>
        </p:txBody>
      </p:sp>
      <p:sp>
        <p:nvSpPr>
          <p:cNvPr id="24" name="Rectangle 23"/>
          <p:cNvSpPr/>
          <p:nvPr/>
        </p:nvSpPr>
        <p:spPr>
          <a:xfrm>
            <a:off x="8336909" y="5197964"/>
            <a:ext cx="491067" cy="423333"/>
          </a:xfrm>
          <a:prstGeom prst="rect">
            <a:avLst/>
          </a:prstGeom>
          <a:solidFill>
            <a:srgbClr val="EC8C56"/>
          </a:solidFill>
          <a:ln>
            <a:solidFill>
              <a:srgbClr val="EC8C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a:t>
            </a:r>
          </a:p>
        </p:txBody>
      </p:sp>
      <p:sp>
        <p:nvSpPr>
          <p:cNvPr id="25" name="Rectangle 24"/>
          <p:cNvSpPr/>
          <p:nvPr/>
        </p:nvSpPr>
        <p:spPr>
          <a:xfrm>
            <a:off x="5976349" y="5172280"/>
            <a:ext cx="491067" cy="423333"/>
          </a:xfrm>
          <a:prstGeom prst="rect">
            <a:avLst/>
          </a:prstGeom>
          <a:solidFill>
            <a:srgbClr val="339999"/>
          </a:solidFill>
          <a:ln>
            <a:solidFill>
              <a:srgbClr val="3399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C</a:t>
            </a:r>
          </a:p>
        </p:txBody>
      </p:sp>
      <p:sp>
        <p:nvSpPr>
          <p:cNvPr id="26" name="Rectangle 25"/>
          <p:cNvSpPr/>
          <p:nvPr/>
        </p:nvSpPr>
        <p:spPr>
          <a:xfrm>
            <a:off x="10697469" y="5213515"/>
            <a:ext cx="491067" cy="423333"/>
          </a:xfrm>
          <a:prstGeom prst="rect">
            <a:avLst/>
          </a:prstGeom>
          <a:solidFill>
            <a:schemeClr val="accent1">
              <a:lumMod val="40000"/>
              <a:lumOff val="60000"/>
            </a:schemeClr>
          </a:solidFill>
          <a:ln>
            <a:solidFill>
              <a:schemeClr val="tx1">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a:t>
            </a:r>
          </a:p>
        </p:txBody>
      </p:sp>
      <p:sp>
        <p:nvSpPr>
          <p:cNvPr id="36" name="TextBox 35"/>
          <p:cNvSpPr txBox="1"/>
          <p:nvPr/>
        </p:nvSpPr>
        <p:spPr>
          <a:xfrm>
            <a:off x="4135470" y="5879404"/>
            <a:ext cx="6561999" cy="369332"/>
          </a:xfrm>
          <a:prstGeom prst="rect">
            <a:avLst/>
          </a:prstGeom>
          <a:noFill/>
        </p:spPr>
        <p:txBody>
          <a:bodyPr wrap="square" rtlCol="0">
            <a:spAutoFit/>
          </a:bodyPr>
          <a:lstStyle/>
          <a:p>
            <a:r>
              <a:rPr lang="en-US" dirty="0">
                <a:solidFill>
                  <a:srgbClr val="0000FF"/>
                </a:solidFill>
              </a:rPr>
              <a:t>To Join the Mom and Baby Action Network </a:t>
            </a:r>
          </a:p>
        </p:txBody>
      </p:sp>
      <p:sp>
        <p:nvSpPr>
          <p:cNvPr id="37" name="TextBox 36"/>
          <p:cNvSpPr txBox="1"/>
          <p:nvPr/>
        </p:nvSpPr>
        <p:spPr>
          <a:xfrm>
            <a:off x="3900611" y="6209522"/>
            <a:ext cx="4729162" cy="369332"/>
          </a:xfrm>
          <a:prstGeom prst="rect">
            <a:avLst/>
          </a:prstGeom>
          <a:noFill/>
        </p:spPr>
        <p:txBody>
          <a:bodyPr wrap="square" rtlCol="0">
            <a:spAutoFit/>
          </a:bodyPr>
          <a:lstStyle/>
          <a:p>
            <a:r>
              <a:rPr lang="en-US" dirty="0">
                <a:hlinkClick r:id="rId3"/>
              </a:rPr>
              <a:t>https://www.marchofdimes.org/ActionNetwork</a:t>
            </a:r>
            <a:endParaRPr lang="en-US" dirty="0"/>
          </a:p>
        </p:txBody>
      </p:sp>
    </p:spTree>
    <p:extLst>
      <p:ext uri="{BB962C8B-B14F-4D97-AF65-F5344CB8AC3E}">
        <p14:creationId xmlns:p14="http://schemas.microsoft.com/office/powerpoint/2010/main" val="2292566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7151371" y="0"/>
            <a:ext cx="4830763" cy="6858000"/>
          </a:xfrm>
          <a:prstGeom prst="rect">
            <a:avLst/>
          </a:prstGeom>
          <a:noFill/>
          <a:ln w="9525">
            <a:noFill/>
            <a:miter lim="800000"/>
            <a:headEnd/>
            <a:tailEnd/>
          </a:ln>
        </p:spPr>
      </p:pic>
      <p:sp>
        <p:nvSpPr>
          <p:cNvPr id="36867" name="Rectangle 3"/>
          <p:cNvSpPr>
            <a:spLocks noChangeArrowheads="1"/>
          </p:cNvSpPr>
          <p:nvPr/>
        </p:nvSpPr>
        <p:spPr bwMode="auto">
          <a:xfrm>
            <a:off x="0" y="6460455"/>
            <a:ext cx="3679855" cy="397545"/>
          </a:xfrm>
          <a:prstGeom prst="rect">
            <a:avLst/>
          </a:prstGeom>
          <a:noFill/>
          <a:ln w="12700">
            <a:noFill/>
            <a:miter lim="800000"/>
            <a:headEnd/>
            <a:tailEnd/>
          </a:ln>
        </p:spPr>
        <p:txBody>
          <a:bodyPr wrap="none" lIns="90488" tIns="44450" rIns="90488" bIns="44450">
            <a:spAutoFit/>
          </a:bodyPr>
          <a:lstStyle/>
          <a:p>
            <a:pPr eaLnBrk="0" hangingPunct="0"/>
            <a:r>
              <a:rPr lang="en-GB" sz="2000" dirty="0">
                <a:latin typeface="Times New Roman" pitchFamily="18" charset="0"/>
              </a:rPr>
              <a:t>www.who.int/social_determinants</a:t>
            </a:r>
          </a:p>
        </p:txBody>
      </p:sp>
      <p:sp>
        <p:nvSpPr>
          <p:cNvPr id="128004" name="Rectangle 4"/>
          <p:cNvSpPr>
            <a:spLocks noGrp="1" noChangeArrowheads="1"/>
          </p:cNvSpPr>
          <p:nvPr>
            <p:ph type="title"/>
          </p:nvPr>
        </p:nvSpPr>
        <p:spPr>
          <a:xfrm>
            <a:off x="436563" y="2606675"/>
            <a:ext cx="3602037" cy="1143000"/>
          </a:xfrm>
        </p:spPr>
        <p:txBody>
          <a:bodyPr>
            <a:noAutofit/>
          </a:bodyPr>
          <a:lstStyle/>
          <a:p>
            <a:pPr>
              <a:defRPr/>
            </a:pPr>
            <a:r>
              <a:rPr lang="en-GB" sz="3200" b="1" i="1" dirty="0">
                <a:solidFill>
                  <a:srgbClr val="C00000"/>
                </a:solidFill>
                <a:latin typeface="+mn-lt"/>
              </a:rPr>
              <a:t>Social justice </a:t>
            </a:r>
            <a:r>
              <a:rPr lang="en-GB" sz="3200" b="1" i="1" dirty="0">
                <a:latin typeface="+mn-lt"/>
              </a:rPr>
              <a:t>is a matter of </a:t>
            </a:r>
            <a:r>
              <a:rPr lang="en-GB" sz="3200" b="1" i="1" dirty="0">
                <a:solidFill>
                  <a:srgbClr val="C00000"/>
                </a:solidFill>
                <a:latin typeface="+mn-lt"/>
              </a:rPr>
              <a:t>life and death. </a:t>
            </a:r>
            <a:r>
              <a:rPr lang="en-GB" sz="3200" b="1" i="1" dirty="0">
                <a:latin typeface="+mn-lt"/>
              </a:rPr>
              <a:t>It affects the way people live, their consequent chance of illness, and their </a:t>
            </a:r>
            <a:r>
              <a:rPr lang="en-GB" sz="3200" b="1" i="1" dirty="0">
                <a:solidFill>
                  <a:srgbClr val="C00000"/>
                </a:solidFill>
                <a:latin typeface="+mn-lt"/>
              </a:rPr>
              <a:t>risk of premature death…</a:t>
            </a:r>
            <a:r>
              <a:rPr lang="en-US" sz="3200" b="1" dirty="0">
                <a:solidFill>
                  <a:srgbClr val="C00000"/>
                </a:solidFill>
                <a:latin typeface="+mn-lt"/>
              </a:rPr>
              <a:t> </a:t>
            </a:r>
            <a:endParaRPr lang="en-GB" sz="3200" b="1" dirty="0">
              <a:solidFill>
                <a:srgbClr val="C00000"/>
              </a:solidFill>
              <a:latin typeface="+mn-lt"/>
            </a:endParaRPr>
          </a:p>
        </p:txBody>
      </p:sp>
    </p:spTree>
    <p:extLst>
      <p:ext uri="{BB962C8B-B14F-4D97-AF65-F5344CB8AC3E}">
        <p14:creationId xmlns:p14="http://schemas.microsoft.com/office/powerpoint/2010/main" val="227973845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D787C-1661-3A45-B659-076BB85C087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CC6D52A-257C-5347-839A-488688F54BFE}"/>
              </a:ext>
            </a:extLst>
          </p:cNvPr>
          <p:cNvSpPr txBox="1"/>
          <p:nvPr/>
        </p:nvSpPr>
        <p:spPr>
          <a:xfrm>
            <a:off x="860720" y="726053"/>
            <a:ext cx="1989647" cy="1077218"/>
          </a:xfrm>
          <a:prstGeom prst="rect">
            <a:avLst/>
          </a:prstGeom>
          <a:noFill/>
        </p:spPr>
        <p:txBody>
          <a:bodyPr wrap="none" rtlCol="0">
            <a:spAutoFit/>
          </a:bodyPr>
          <a:lstStyle/>
          <a:p>
            <a:pPr algn="ctr"/>
            <a:r>
              <a:rPr lang="en-US" sz="3200" b="1" dirty="0">
                <a:solidFill>
                  <a:schemeClr val="bg1"/>
                </a:solidFill>
              </a:rPr>
              <a:t>Persistent </a:t>
            </a:r>
          </a:p>
          <a:p>
            <a:pPr algn="ctr"/>
            <a:r>
              <a:rPr lang="en-US" sz="3200" b="1" dirty="0">
                <a:solidFill>
                  <a:schemeClr val="bg1"/>
                </a:solidFill>
              </a:rPr>
              <a:t>Disparities</a:t>
            </a:r>
          </a:p>
        </p:txBody>
      </p:sp>
      <p:sp>
        <p:nvSpPr>
          <p:cNvPr id="4" name="TextBox 3">
            <a:extLst>
              <a:ext uri="{FF2B5EF4-FFF2-40B4-BE49-F238E27FC236}">
                <a16:creationId xmlns:a16="http://schemas.microsoft.com/office/drawing/2014/main" id="{1DC31EB7-DA24-BC41-9D34-C4CCD837298A}"/>
              </a:ext>
            </a:extLst>
          </p:cNvPr>
          <p:cNvSpPr txBox="1"/>
          <p:nvPr/>
        </p:nvSpPr>
        <p:spPr>
          <a:xfrm>
            <a:off x="8167158" y="2228671"/>
            <a:ext cx="3038268" cy="1200329"/>
          </a:xfrm>
          <a:prstGeom prst="rect">
            <a:avLst/>
          </a:prstGeom>
          <a:noFill/>
        </p:spPr>
        <p:txBody>
          <a:bodyPr wrap="none" rtlCol="0">
            <a:spAutoFit/>
          </a:bodyPr>
          <a:lstStyle/>
          <a:p>
            <a:r>
              <a:rPr lang="en-US" sz="7200" b="1" dirty="0">
                <a:solidFill>
                  <a:schemeClr val="bg1"/>
                </a:solidFill>
              </a:rPr>
              <a:t>EQUITY</a:t>
            </a:r>
          </a:p>
        </p:txBody>
      </p:sp>
    </p:spTree>
    <p:extLst>
      <p:ext uri="{BB962C8B-B14F-4D97-AF65-F5344CB8AC3E}">
        <p14:creationId xmlns:p14="http://schemas.microsoft.com/office/powerpoint/2010/main" val="6489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6657" y="2085749"/>
            <a:ext cx="9144000" cy="2387600"/>
          </a:xfrm>
        </p:spPr>
        <p:txBody>
          <a:bodyPr>
            <a:normAutofit fontScale="90000"/>
          </a:bodyPr>
          <a:lstStyle/>
          <a:p>
            <a:r>
              <a:rPr lang="en-US" b="1" dirty="0">
                <a:solidFill>
                  <a:srgbClr val="C00000"/>
                </a:solidFill>
                <a:latin typeface="+mn-lt"/>
                <a:cs typeface="Arial" panose="020B0604020202020204" pitchFamily="34" charset="0"/>
              </a:rPr>
              <a:t>What will it take to achieve HP 2030 goals in infant mortality rates in Ohio by 2030?</a:t>
            </a:r>
          </a:p>
        </p:txBody>
      </p:sp>
      <p:sp>
        <p:nvSpPr>
          <p:cNvPr id="3" name="Slide Number Placeholder 3"/>
          <p:cNvSpPr txBox="1">
            <a:spLocks/>
          </p:cNvSpPr>
          <p:nvPr/>
        </p:nvSpPr>
        <p:spPr>
          <a:xfrm>
            <a:off x="9448800" y="6492875"/>
            <a:ext cx="2743200" cy="381000"/>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ECA865-404D-4A57-9AC1-FD3038CC100D}" type="slidenum">
              <a:rPr lang="en-US" smtClean="0">
                <a:solidFill>
                  <a:prstClr val="white"/>
                </a:solidFill>
                <a:latin typeface="Arial" panose="020B0604020202020204" pitchFamily="34" charset="0"/>
                <a:cs typeface="Arial" panose="020B0604020202020204" pitchFamily="34" charset="0"/>
              </a:rPr>
              <a:pPr/>
              <a:t>52</a:t>
            </a:fld>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076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37ADF31-EB6C-1645-ABEA-B32436F8ECB5}"/>
              </a:ext>
            </a:extLst>
          </p:cNvPr>
          <p:cNvGraphicFramePr>
            <a:graphicFrameLocks/>
          </p:cNvGraphicFramePr>
          <p:nvPr/>
        </p:nvGraphicFramePr>
        <p:xfrm>
          <a:off x="276447" y="680483"/>
          <a:ext cx="11589488" cy="593296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D636A38-8D8D-BD4C-9FEA-C3D2CB383C0A}"/>
              </a:ext>
            </a:extLst>
          </p:cNvPr>
          <p:cNvSpPr txBox="1"/>
          <p:nvPr/>
        </p:nvSpPr>
        <p:spPr>
          <a:xfrm>
            <a:off x="3072389" y="157262"/>
            <a:ext cx="5997604" cy="523220"/>
          </a:xfrm>
          <a:prstGeom prst="rect">
            <a:avLst/>
          </a:prstGeom>
          <a:noFill/>
        </p:spPr>
        <p:txBody>
          <a:bodyPr wrap="none" rtlCol="0">
            <a:spAutoFit/>
          </a:bodyPr>
          <a:lstStyle/>
          <a:p>
            <a:r>
              <a:rPr lang="en-US" sz="2800" b="1" dirty="0">
                <a:solidFill>
                  <a:srgbClr val="C00000"/>
                </a:solidFill>
              </a:rPr>
              <a:t>Ohio White and Black IMRs: 1990-2018</a:t>
            </a:r>
          </a:p>
        </p:txBody>
      </p:sp>
      <p:sp>
        <p:nvSpPr>
          <p:cNvPr id="4" name="TextBox 3">
            <a:extLst>
              <a:ext uri="{FF2B5EF4-FFF2-40B4-BE49-F238E27FC236}">
                <a16:creationId xmlns:a16="http://schemas.microsoft.com/office/drawing/2014/main" id="{4387F65D-8388-1543-BFBF-FDF5B575FBBB}"/>
              </a:ext>
            </a:extLst>
          </p:cNvPr>
          <p:cNvSpPr txBox="1"/>
          <p:nvPr/>
        </p:nvSpPr>
        <p:spPr>
          <a:xfrm>
            <a:off x="10813289" y="6488668"/>
            <a:ext cx="1378711" cy="369332"/>
          </a:xfrm>
          <a:prstGeom prst="rect">
            <a:avLst/>
          </a:prstGeom>
          <a:noFill/>
        </p:spPr>
        <p:txBody>
          <a:bodyPr wrap="none" rtlCol="0">
            <a:spAutoFit/>
          </a:bodyPr>
          <a:lstStyle/>
          <a:p>
            <a:r>
              <a:rPr lang="en-US" dirty="0"/>
              <a:t>Source: ODH</a:t>
            </a:r>
          </a:p>
        </p:txBody>
      </p:sp>
      <p:sp>
        <p:nvSpPr>
          <p:cNvPr id="5" name="TextBox 4">
            <a:extLst>
              <a:ext uri="{FF2B5EF4-FFF2-40B4-BE49-F238E27FC236}">
                <a16:creationId xmlns:a16="http://schemas.microsoft.com/office/drawing/2014/main" id="{557CB9C6-23B6-B149-A1AA-B6B76CD02E47}"/>
              </a:ext>
            </a:extLst>
          </p:cNvPr>
          <p:cNvSpPr txBox="1"/>
          <p:nvPr/>
        </p:nvSpPr>
        <p:spPr>
          <a:xfrm>
            <a:off x="4688056" y="5072331"/>
            <a:ext cx="2766270" cy="461665"/>
          </a:xfrm>
          <a:prstGeom prst="rect">
            <a:avLst/>
          </a:prstGeom>
          <a:noFill/>
        </p:spPr>
        <p:txBody>
          <a:bodyPr wrap="none" rtlCol="0">
            <a:spAutoFit/>
          </a:bodyPr>
          <a:lstStyle/>
          <a:p>
            <a:r>
              <a:rPr lang="en-US" sz="2400" b="1" dirty="0">
                <a:solidFill>
                  <a:srgbClr val="C00000"/>
                </a:solidFill>
              </a:rPr>
              <a:t>32.5% improvement</a:t>
            </a:r>
          </a:p>
        </p:txBody>
      </p:sp>
      <p:sp>
        <p:nvSpPr>
          <p:cNvPr id="7" name="TextBox 6">
            <a:extLst>
              <a:ext uri="{FF2B5EF4-FFF2-40B4-BE49-F238E27FC236}">
                <a16:creationId xmlns:a16="http://schemas.microsoft.com/office/drawing/2014/main" id="{D234E1CE-393B-7340-99AE-9EBFFF61BEA4}"/>
              </a:ext>
            </a:extLst>
          </p:cNvPr>
          <p:cNvSpPr txBox="1"/>
          <p:nvPr/>
        </p:nvSpPr>
        <p:spPr>
          <a:xfrm>
            <a:off x="4688056" y="1442692"/>
            <a:ext cx="2766270" cy="461665"/>
          </a:xfrm>
          <a:prstGeom prst="rect">
            <a:avLst/>
          </a:prstGeom>
          <a:noFill/>
        </p:spPr>
        <p:txBody>
          <a:bodyPr wrap="none" rtlCol="0">
            <a:spAutoFit/>
          </a:bodyPr>
          <a:lstStyle/>
          <a:p>
            <a:r>
              <a:rPr lang="en-US" sz="2400" b="1" dirty="0"/>
              <a:t>28.7% improvement</a:t>
            </a:r>
          </a:p>
        </p:txBody>
      </p:sp>
      <p:sp>
        <p:nvSpPr>
          <p:cNvPr id="12" name="TextBox 11">
            <a:extLst>
              <a:ext uri="{FF2B5EF4-FFF2-40B4-BE49-F238E27FC236}">
                <a16:creationId xmlns:a16="http://schemas.microsoft.com/office/drawing/2014/main" id="{AA691C36-2ED5-C646-93B1-30B0A9550C37}"/>
              </a:ext>
            </a:extLst>
          </p:cNvPr>
          <p:cNvSpPr txBox="1"/>
          <p:nvPr/>
        </p:nvSpPr>
        <p:spPr>
          <a:xfrm>
            <a:off x="483079" y="1535025"/>
            <a:ext cx="593432" cy="369332"/>
          </a:xfrm>
          <a:prstGeom prst="rect">
            <a:avLst/>
          </a:prstGeom>
          <a:noFill/>
        </p:spPr>
        <p:txBody>
          <a:bodyPr wrap="none" rtlCol="0">
            <a:spAutoFit/>
          </a:bodyPr>
          <a:lstStyle/>
          <a:p>
            <a:r>
              <a:rPr lang="en-US" dirty="0"/>
              <a:t>19.5</a:t>
            </a:r>
          </a:p>
        </p:txBody>
      </p:sp>
      <p:sp>
        <p:nvSpPr>
          <p:cNvPr id="13" name="TextBox 12">
            <a:extLst>
              <a:ext uri="{FF2B5EF4-FFF2-40B4-BE49-F238E27FC236}">
                <a16:creationId xmlns:a16="http://schemas.microsoft.com/office/drawing/2014/main" id="{C7AF6BA6-237D-DD4B-880A-8B828D738F4F}"/>
              </a:ext>
            </a:extLst>
          </p:cNvPr>
          <p:cNvSpPr txBox="1"/>
          <p:nvPr/>
        </p:nvSpPr>
        <p:spPr>
          <a:xfrm>
            <a:off x="11272503" y="3129934"/>
            <a:ext cx="593432" cy="369332"/>
          </a:xfrm>
          <a:prstGeom prst="rect">
            <a:avLst/>
          </a:prstGeom>
          <a:noFill/>
        </p:spPr>
        <p:txBody>
          <a:bodyPr wrap="none" rtlCol="0">
            <a:spAutoFit/>
          </a:bodyPr>
          <a:lstStyle/>
          <a:p>
            <a:r>
              <a:rPr lang="en-US" dirty="0"/>
              <a:t>13.9</a:t>
            </a:r>
          </a:p>
        </p:txBody>
      </p:sp>
      <p:sp>
        <p:nvSpPr>
          <p:cNvPr id="16" name="TextBox 15">
            <a:extLst>
              <a:ext uri="{FF2B5EF4-FFF2-40B4-BE49-F238E27FC236}">
                <a16:creationId xmlns:a16="http://schemas.microsoft.com/office/drawing/2014/main" id="{83525127-BEC2-3849-9679-A441522C160C}"/>
              </a:ext>
            </a:extLst>
          </p:cNvPr>
          <p:cNvSpPr txBox="1"/>
          <p:nvPr/>
        </p:nvSpPr>
        <p:spPr>
          <a:xfrm>
            <a:off x="11264438" y="4933831"/>
            <a:ext cx="476412" cy="369332"/>
          </a:xfrm>
          <a:prstGeom prst="rect">
            <a:avLst/>
          </a:prstGeom>
          <a:noFill/>
        </p:spPr>
        <p:txBody>
          <a:bodyPr wrap="none" rtlCol="0">
            <a:spAutoFit/>
          </a:bodyPr>
          <a:lstStyle/>
          <a:p>
            <a:r>
              <a:rPr lang="en-US" dirty="0">
                <a:solidFill>
                  <a:srgbClr val="C00000"/>
                </a:solidFill>
              </a:rPr>
              <a:t>5.4</a:t>
            </a:r>
          </a:p>
        </p:txBody>
      </p:sp>
      <p:sp>
        <p:nvSpPr>
          <p:cNvPr id="18" name="TextBox 17">
            <a:extLst>
              <a:ext uri="{FF2B5EF4-FFF2-40B4-BE49-F238E27FC236}">
                <a16:creationId xmlns:a16="http://schemas.microsoft.com/office/drawing/2014/main" id="{BEA5FD00-AD92-A340-A7ED-0E367AE1E41A}"/>
              </a:ext>
            </a:extLst>
          </p:cNvPr>
          <p:cNvSpPr txBox="1"/>
          <p:nvPr/>
        </p:nvSpPr>
        <p:spPr>
          <a:xfrm>
            <a:off x="483079" y="4074237"/>
            <a:ext cx="301686" cy="369332"/>
          </a:xfrm>
          <a:prstGeom prst="rect">
            <a:avLst/>
          </a:prstGeom>
          <a:noFill/>
        </p:spPr>
        <p:txBody>
          <a:bodyPr wrap="none" rtlCol="0">
            <a:spAutoFit/>
          </a:bodyPr>
          <a:lstStyle/>
          <a:p>
            <a:r>
              <a:rPr lang="en-US" dirty="0">
                <a:solidFill>
                  <a:srgbClr val="C00000"/>
                </a:solidFill>
              </a:rPr>
              <a:t>8</a:t>
            </a:r>
          </a:p>
        </p:txBody>
      </p:sp>
      <p:sp>
        <p:nvSpPr>
          <p:cNvPr id="6" name="TextBox 5">
            <a:extLst>
              <a:ext uri="{FF2B5EF4-FFF2-40B4-BE49-F238E27FC236}">
                <a16:creationId xmlns:a16="http://schemas.microsoft.com/office/drawing/2014/main" id="{58FB5995-5E54-434A-A4BB-09A7EAFFB994}"/>
              </a:ext>
            </a:extLst>
          </p:cNvPr>
          <p:cNvSpPr txBox="1"/>
          <p:nvPr/>
        </p:nvSpPr>
        <p:spPr>
          <a:xfrm>
            <a:off x="-1242204" y="2829464"/>
            <a:ext cx="593432" cy="369332"/>
          </a:xfrm>
          <a:prstGeom prst="rect">
            <a:avLst/>
          </a:prstGeom>
          <a:noFill/>
        </p:spPr>
        <p:txBody>
          <a:bodyPr wrap="none" rtlCol="0">
            <a:spAutoFit/>
          </a:bodyPr>
          <a:lstStyle/>
          <a:p>
            <a:r>
              <a:rPr lang="en-US" dirty="0"/>
              <a:t>2.43</a:t>
            </a:r>
          </a:p>
        </p:txBody>
      </p:sp>
      <p:sp>
        <p:nvSpPr>
          <p:cNvPr id="8" name="TextBox 7">
            <a:extLst>
              <a:ext uri="{FF2B5EF4-FFF2-40B4-BE49-F238E27FC236}">
                <a16:creationId xmlns:a16="http://schemas.microsoft.com/office/drawing/2014/main" id="{48564AFA-3535-0B41-8EDA-AB702075A0D5}"/>
              </a:ext>
            </a:extLst>
          </p:cNvPr>
          <p:cNvSpPr txBox="1"/>
          <p:nvPr/>
        </p:nvSpPr>
        <p:spPr>
          <a:xfrm>
            <a:off x="12791154" y="3646966"/>
            <a:ext cx="593432" cy="369332"/>
          </a:xfrm>
          <a:prstGeom prst="rect">
            <a:avLst/>
          </a:prstGeom>
          <a:noFill/>
        </p:spPr>
        <p:txBody>
          <a:bodyPr wrap="none" rtlCol="0">
            <a:spAutoFit/>
          </a:bodyPr>
          <a:lstStyle/>
          <a:p>
            <a:r>
              <a:rPr lang="en-US" dirty="0"/>
              <a:t>2.57</a:t>
            </a:r>
          </a:p>
        </p:txBody>
      </p:sp>
    </p:spTree>
    <p:extLst>
      <p:ext uri="{BB962C8B-B14F-4D97-AF65-F5344CB8AC3E}">
        <p14:creationId xmlns:p14="http://schemas.microsoft.com/office/powerpoint/2010/main" val="3215808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63D1784-F3EA-274C-829D-44A41CFFB763}"/>
              </a:ext>
            </a:extLst>
          </p:cNvPr>
          <p:cNvGraphicFramePr>
            <a:graphicFrameLocks/>
          </p:cNvGraphicFramePr>
          <p:nvPr/>
        </p:nvGraphicFramePr>
        <p:xfrm>
          <a:off x="435857" y="709127"/>
          <a:ext cx="11036932" cy="58834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8F53BC0-ECC4-554B-B1A9-5E3011961DA5}"/>
              </a:ext>
            </a:extLst>
          </p:cNvPr>
          <p:cNvSpPr txBox="1"/>
          <p:nvPr/>
        </p:nvSpPr>
        <p:spPr>
          <a:xfrm>
            <a:off x="11515094" y="4815027"/>
            <a:ext cx="330540" cy="369332"/>
          </a:xfrm>
          <a:prstGeom prst="rect">
            <a:avLst/>
          </a:prstGeom>
          <a:noFill/>
        </p:spPr>
        <p:txBody>
          <a:bodyPr wrap="none" rtlCol="0">
            <a:spAutoFit/>
          </a:bodyPr>
          <a:lstStyle/>
          <a:p>
            <a:r>
              <a:rPr lang="en-US" dirty="0"/>
              <a:t>G</a:t>
            </a:r>
          </a:p>
        </p:txBody>
      </p:sp>
      <p:cxnSp>
        <p:nvCxnSpPr>
          <p:cNvPr id="5" name="Straight Connector 4">
            <a:extLst>
              <a:ext uri="{FF2B5EF4-FFF2-40B4-BE49-F238E27FC236}">
                <a16:creationId xmlns:a16="http://schemas.microsoft.com/office/drawing/2014/main" id="{899F6EF0-11D5-E846-9740-7676834A4552}"/>
              </a:ext>
            </a:extLst>
          </p:cNvPr>
          <p:cNvCxnSpPr>
            <a:cxnSpLocks/>
          </p:cNvCxnSpPr>
          <p:nvPr/>
        </p:nvCxnSpPr>
        <p:spPr>
          <a:xfrm>
            <a:off x="11472790" y="1846385"/>
            <a:ext cx="0" cy="321501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DC18AF-D0E3-5544-A8C2-6C6D2E7942CA}"/>
              </a:ext>
            </a:extLst>
          </p:cNvPr>
          <p:cNvSpPr txBox="1"/>
          <p:nvPr/>
        </p:nvSpPr>
        <p:spPr>
          <a:xfrm rot="20737605">
            <a:off x="10988522" y="1207515"/>
            <a:ext cx="968535" cy="369332"/>
          </a:xfrm>
          <a:prstGeom prst="rect">
            <a:avLst/>
          </a:prstGeom>
          <a:noFill/>
        </p:spPr>
        <p:txBody>
          <a:bodyPr wrap="none" rtlCol="0">
            <a:spAutoFit/>
          </a:bodyPr>
          <a:lstStyle/>
          <a:p>
            <a:r>
              <a:rPr lang="en-US" b="1" dirty="0"/>
              <a:t>HP 2030</a:t>
            </a:r>
          </a:p>
        </p:txBody>
      </p:sp>
      <p:sp>
        <p:nvSpPr>
          <p:cNvPr id="12" name="TextBox 11">
            <a:extLst>
              <a:ext uri="{FF2B5EF4-FFF2-40B4-BE49-F238E27FC236}">
                <a16:creationId xmlns:a16="http://schemas.microsoft.com/office/drawing/2014/main" id="{80995D1B-8AFB-AB4D-83FB-BD1621935792}"/>
              </a:ext>
            </a:extLst>
          </p:cNvPr>
          <p:cNvSpPr txBox="1"/>
          <p:nvPr/>
        </p:nvSpPr>
        <p:spPr>
          <a:xfrm>
            <a:off x="487474" y="5333252"/>
            <a:ext cx="4119141" cy="646331"/>
          </a:xfrm>
          <a:prstGeom prst="rect">
            <a:avLst/>
          </a:prstGeom>
          <a:noFill/>
        </p:spPr>
        <p:txBody>
          <a:bodyPr wrap="none" rtlCol="0">
            <a:spAutoFit/>
          </a:bodyPr>
          <a:lstStyle/>
          <a:p>
            <a:r>
              <a:rPr lang="en-US" dirty="0"/>
              <a:t>G: Healthy People 2030 Goal is an IMR = 5</a:t>
            </a:r>
          </a:p>
          <a:p>
            <a:endParaRPr lang="en-US" dirty="0"/>
          </a:p>
        </p:txBody>
      </p:sp>
      <p:cxnSp>
        <p:nvCxnSpPr>
          <p:cNvPr id="15" name="Straight Connector 14">
            <a:extLst>
              <a:ext uri="{FF2B5EF4-FFF2-40B4-BE49-F238E27FC236}">
                <a16:creationId xmlns:a16="http://schemas.microsoft.com/office/drawing/2014/main" id="{1714C7CB-C69C-2042-BD9E-69AE1165DF69}"/>
              </a:ext>
            </a:extLst>
          </p:cNvPr>
          <p:cNvCxnSpPr>
            <a:cxnSpLocks/>
          </p:cNvCxnSpPr>
          <p:nvPr/>
        </p:nvCxnSpPr>
        <p:spPr>
          <a:xfrm>
            <a:off x="8176323" y="3235700"/>
            <a:ext cx="3296466" cy="171317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89D9F36-AF60-7440-8E4A-840CB222D7DF}"/>
              </a:ext>
            </a:extLst>
          </p:cNvPr>
          <p:cNvCxnSpPr>
            <a:cxnSpLocks/>
          </p:cNvCxnSpPr>
          <p:nvPr/>
        </p:nvCxnSpPr>
        <p:spPr>
          <a:xfrm>
            <a:off x="8176322" y="4898050"/>
            <a:ext cx="3296467" cy="10164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142272-3CD6-BE4E-8426-7F2C5D9E38E6}"/>
              </a:ext>
            </a:extLst>
          </p:cNvPr>
          <p:cNvSpPr txBox="1"/>
          <p:nvPr/>
        </p:nvSpPr>
        <p:spPr>
          <a:xfrm>
            <a:off x="2404377" y="138974"/>
            <a:ext cx="7099892" cy="954107"/>
          </a:xfrm>
          <a:prstGeom prst="rect">
            <a:avLst/>
          </a:prstGeom>
          <a:noFill/>
        </p:spPr>
        <p:txBody>
          <a:bodyPr wrap="none" rtlCol="0">
            <a:spAutoFit/>
          </a:bodyPr>
          <a:lstStyle/>
          <a:p>
            <a:pPr algn="ctr"/>
            <a:r>
              <a:rPr lang="en-US" sz="2800" b="1" dirty="0">
                <a:solidFill>
                  <a:srgbClr val="C00000"/>
                </a:solidFill>
              </a:rPr>
              <a:t>Ohio White and Black IMRs: 1990-2018</a:t>
            </a:r>
          </a:p>
          <a:p>
            <a:pPr algn="ctr"/>
            <a:r>
              <a:rPr lang="en-US" sz="2800" b="1" dirty="0">
                <a:solidFill>
                  <a:srgbClr val="C00000"/>
                </a:solidFill>
              </a:rPr>
              <a:t>Projections necessary to achieve HP 2030 Goal</a:t>
            </a:r>
          </a:p>
        </p:txBody>
      </p:sp>
      <p:sp>
        <p:nvSpPr>
          <p:cNvPr id="26" name="TextBox 25">
            <a:extLst>
              <a:ext uri="{FF2B5EF4-FFF2-40B4-BE49-F238E27FC236}">
                <a16:creationId xmlns:a16="http://schemas.microsoft.com/office/drawing/2014/main" id="{C6CE9B4F-0373-DF45-A81A-B82E2A8C51A0}"/>
              </a:ext>
            </a:extLst>
          </p:cNvPr>
          <p:cNvSpPr txBox="1"/>
          <p:nvPr/>
        </p:nvSpPr>
        <p:spPr>
          <a:xfrm>
            <a:off x="8042987" y="2637500"/>
            <a:ext cx="593432" cy="369332"/>
          </a:xfrm>
          <a:prstGeom prst="rect">
            <a:avLst/>
          </a:prstGeom>
          <a:noFill/>
        </p:spPr>
        <p:txBody>
          <a:bodyPr wrap="none" rtlCol="0">
            <a:spAutoFit/>
          </a:bodyPr>
          <a:lstStyle/>
          <a:p>
            <a:r>
              <a:rPr lang="en-US" b="1" dirty="0"/>
              <a:t>13.9</a:t>
            </a:r>
          </a:p>
        </p:txBody>
      </p:sp>
      <p:sp>
        <p:nvSpPr>
          <p:cNvPr id="27" name="TextBox 26">
            <a:extLst>
              <a:ext uri="{FF2B5EF4-FFF2-40B4-BE49-F238E27FC236}">
                <a16:creationId xmlns:a16="http://schemas.microsoft.com/office/drawing/2014/main" id="{A54ED110-1D6A-DC4F-90AA-9750379A8C99}"/>
              </a:ext>
            </a:extLst>
          </p:cNvPr>
          <p:cNvSpPr txBox="1"/>
          <p:nvPr/>
        </p:nvSpPr>
        <p:spPr>
          <a:xfrm>
            <a:off x="7804781" y="4924564"/>
            <a:ext cx="476412" cy="369332"/>
          </a:xfrm>
          <a:prstGeom prst="rect">
            <a:avLst/>
          </a:prstGeom>
          <a:noFill/>
        </p:spPr>
        <p:txBody>
          <a:bodyPr wrap="none" rtlCol="0">
            <a:spAutoFit/>
          </a:bodyPr>
          <a:lstStyle/>
          <a:p>
            <a:r>
              <a:rPr lang="en-US" b="1" dirty="0">
                <a:solidFill>
                  <a:srgbClr val="C00000"/>
                </a:solidFill>
              </a:rPr>
              <a:t>5.4</a:t>
            </a:r>
          </a:p>
        </p:txBody>
      </p:sp>
      <p:sp>
        <p:nvSpPr>
          <p:cNvPr id="28" name="TextBox 27">
            <a:extLst>
              <a:ext uri="{FF2B5EF4-FFF2-40B4-BE49-F238E27FC236}">
                <a16:creationId xmlns:a16="http://schemas.microsoft.com/office/drawing/2014/main" id="{1A5F0211-B1B9-1C46-9259-54B116DD53F1}"/>
              </a:ext>
            </a:extLst>
          </p:cNvPr>
          <p:cNvSpPr txBox="1"/>
          <p:nvPr/>
        </p:nvSpPr>
        <p:spPr>
          <a:xfrm rot="1764100">
            <a:off x="9083173" y="3524864"/>
            <a:ext cx="1906804" cy="369332"/>
          </a:xfrm>
          <a:prstGeom prst="rect">
            <a:avLst/>
          </a:prstGeom>
          <a:noFill/>
        </p:spPr>
        <p:txBody>
          <a:bodyPr wrap="none" rtlCol="0">
            <a:spAutoFit/>
          </a:bodyPr>
          <a:lstStyle/>
          <a:p>
            <a:r>
              <a:rPr lang="en-US" dirty="0"/>
              <a:t>64% improvement</a:t>
            </a:r>
          </a:p>
        </p:txBody>
      </p:sp>
      <p:sp>
        <p:nvSpPr>
          <p:cNvPr id="29" name="TextBox 28">
            <a:extLst>
              <a:ext uri="{FF2B5EF4-FFF2-40B4-BE49-F238E27FC236}">
                <a16:creationId xmlns:a16="http://schemas.microsoft.com/office/drawing/2014/main" id="{FD3CB9A2-2D11-D645-81E6-3961091A7E58}"/>
              </a:ext>
            </a:extLst>
          </p:cNvPr>
          <p:cNvSpPr txBox="1"/>
          <p:nvPr/>
        </p:nvSpPr>
        <p:spPr>
          <a:xfrm>
            <a:off x="8736264" y="5148586"/>
            <a:ext cx="1964512" cy="369332"/>
          </a:xfrm>
          <a:prstGeom prst="rect">
            <a:avLst/>
          </a:prstGeom>
          <a:noFill/>
        </p:spPr>
        <p:txBody>
          <a:bodyPr wrap="none" rtlCol="0">
            <a:spAutoFit/>
          </a:bodyPr>
          <a:lstStyle/>
          <a:p>
            <a:r>
              <a:rPr lang="en-US" dirty="0"/>
              <a:t>7.4% improvement</a:t>
            </a:r>
          </a:p>
        </p:txBody>
      </p:sp>
    </p:spTree>
    <p:extLst>
      <p:ext uri="{BB962C8B-B14F-4D97-AF65-F5344CB8AC3E}">
        <p14:creationId xmlns:p14="http://schemas.microsoft.com/office/powerpoint/2010/main" val="2206580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13F6-0032-2C4B-9C27-668752AA1C44}"/>
              </a:ext>
            </a:extLst>
          </p:cNvPr>
          <p:cNvSpPr>
            <a:spLocks noGrp="1"/>
          </p:cNvSpPr>
          <p:nvPr>
            <p:ph type="title"/>
          </p:nvPr>
        </p:nvSpPr>
        <p:spPr>
          <a:xfrm>
            <a:off x="976223" y="2176673"/>
            <a:ext cx="10515600" cy="1325563"/>
          </a:xfrm>
        </p:spPr>
        <p:txBody>
          <a:bodyPr/>
          <a:lstStyle/>
          <a:p>
            <a:r>
              <a:rPr lang="en-US" b="1" dirty="0">
                <a:latin typeface="+mn-lt"/>
              </a:rPr>
              <a:t>What will it take to achieve EQUITY?</a:t>
            </a:r>
          </a:p>
        </p:txBody>
      </p:sp>
    </p:spTree>
    <p:extLst>
      <p:ext uri="{BB962C8B-B14F-4D97-AF65-F5344CB8AC3E}">
        <p14:creationId xmlns:p14="http://schemas.microsoft.com/office/powerpoint/2010/main" val="1429907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63D1784-F3EA-274C-829D-44A41CFFB763}"/>
              </a:ext>
            </a:extLst>
          </p:cNvPr>
          <p:cNvGraphicFramePr>
            <a:graphicFrameLocks/>
          </p:cNvGraphicFramePr>
          <p:nvPr/>
        </p:nvGraphicFramePr>
        <p:xfrm>
          <a:off x="435857" y="709127"/>
          <a:ext cx="11036932" cy="5883416"/>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899F6EF0-11D5-E846-9740-7676834A4552}"/>
              </a:ext>
            </a:extLst>
          </p:cNvPr>
          <p:cNvCxnSpPr>
            <a:cxnSpLocks/>
          </p:cNvCxnSpPr>
          <p:nvPr/>
        </p:nvCxnSpPr>
        <p:spPr>
          <a:xfrm>
            <a:off x="11472790" y="1846385"/>
            <a:ext cx="0" cy="344751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DC18AF-D0E3-5544-A8C2-6C6D2E7942CA}"/>
              </a:ext>
            </a:extLst>
          </p:cNvPr>
          <p:cNvSpPr txBox="1"/>
          <p:nvPr/>
        </p:nvSpPr>
        <p:spPr>
          <a:xfrm rot="20737605">
            <a:off x="10988522" y="1207515"/>
            <a:ext cx="968535" cy="369332"/>
          </a:xfrm>
          <a:prstGeom prst="rect">
            <a:avLst/>
          </a:prstGeom>
          <a:noFill/>
        </p:spPr>
        <p:txBody>
          <a:bodyPr wrap="none" rtlCol="0">
            <a:spAutoFit/>
          </a:bodyPr>
          <a:lstStyle/>
          <a:p>
            <a:r>
              <a:rPr lang="en-US" b="1" dirty="0"/>
              <a:t>HP 2030</a:t>
            </a:r>
          </a:p>
        </p:txBody>
      </p:sp>
      <p:sp>
        <p:nvSpPr>
          <p:cNvPr id="11" name="TextBox 10">
            <a:extLst>
              <a:ext uri="{FF2B5EF4-FFF2-40B4-BE49-F238E27FC236}">
                <a16:creationId xmlns:a16="http://schemas.microsoft.com/office/drawing/2014/main" id="{BA23A4E9-7F0C-B449-9974-F254B197EE16}"/>
              </a:ext>
            </a:extLst>
          </p:cNvPr>
          <p:cNvSpPr txBox="1"/>
          <p:nvPr/>
        </p:nvSpPr>
        <p:spPr>
          <a:xfrm>
            <a:off x="11324357" y="4551602"/>
            <a:ext cx="518091" cy="707886"/>
          </a:xfrm>
          <a:prstGeom prst="rect">
            <a:avLst/>
          </a:prstGeom>
          <a:noFill/>
        </p:spPr>
        <p:txBody>
          <a:bodyPr wrap="none" rtlCol="0">
            <a:spAutoFit/>
          </a:bodyPr>
          <a:lstStyle/>
          <a:p>
            <a:r>
              <a:rPr lang="en-US" sz="4000" b="1" dirty="0"/>
              <a:t>.</a:t>
            </a:r>
            <a:r>
              <a:rPr lang="en-US" dirty="0"/>
              <a:t> H</a:t>
            </a:r>
          </a:p>
        </p:txBody>
      </p:sp>
      <p:sp>
        <p:nvSpPr>
          <p:cNvPr id="12" name="TextBox 11">
            <a:extLst>
              <a:ext uri="{FF2B5EF4-FFF2-40B4-BE49-F238E27FC236}">
                <a16:creationId xmlns:a16="http://schemas.microsoft.com/office/drawing/2014/main" id="{80995D1B-8AFB-AB4D-83FB-BD1621935792}"/>
              </a:ext>
            </a:extLst>
          </p:cNvPr>
          <p:cNvSpPr txBox="1"/>
          <p:nvPr/>
        </p:nvSpPr>
        <p:spPr>
          <a:xfrm>
            <a:off x="427280" y="5067251"/>
            <a:ext cx="3604641" cy="369332"/>
          </a:xfrm>
          <a:prstGeom prst="rect">
            <a:avLst/>
          </a:prstGeom>
          <a:noFill/>
        </p:spPr>
        <p:txBody>
          <a:bodyPr wrap="none" rtlCol="0">
            <a:spAutoFit/>
          </a:bodyPr>
          <a:lstStyle/>
          <a:p>
            <a:r>
              <a:rPr lang="en-US" dirty="0"/>
              <a:t>H: </a:t>
            </a:r>
            <a:r>
              <a:rPr lang="en-US" b="1" dirty="0"/>
              <a:t>EQUITY</a:t>
            </a:r>
            <a:r>
              <a:rPr lang="en-US" dirty="0"/>
              <a:t> Goal for Ohio is IMR = 4.8</a:t>
            </a:r>
          </a:p>
        </p:txBody>
      </p:sp>
      <p:cxnSp>
        <p:nvCxnSpPr>
          <p:cNvPr id="15" name="Straight Connector 14">
            <a:extLst>
              <a:ext uri="{FF2B5EF4-FFF2-40B4-BE49-F238E27FC236}">
                <a16:creationId xmlns:a16="http://schemas.microsoft.com/office/drawing/2014/main" id="{1714C7CB-C69C-2042-BD9E-69AE1165DF69}"/>
              </a:ext>
            </a:extLst>
          </p:cNvPr>
          <p:cNvCxnSpPr>
            <a:cxnSpLocks/>
          </p:cNvCxnSpPr>
          <p:nvPr/>
        </p:nvCxnSpPr>
        <p:spPr>
          <a:xfrm>
            <a:off x="8176323" y="3235700"/>
            <a:ext cx="3224522" cy="177691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89D9F36-AF60-7440-8E4A-840CB222D7DF}"/>
              </a:ext>
            </a:extLst>
          </p:cNvPr>
          <p:cNvCxnSpPr>
            <a:cxnSpLocks/>
          </p:cNvCxnSpPr>
          <p:nvPr/>
        </p:nvCxnSpPr>
        <p:spPr>
          <a:xfrm>
            <a:off x="8176322" y="4898050"/>
            <a:ext cx="3305044" cy="12664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3142272-3CD6-BE4E-8426-7F2C5D9E38E6}"/>
              </a:ext>
            </a:extLst>
          </p:cNvPr>
          <p:cNvSpPr txBox="1"/>
          <p:nvPr/>
        </p:nvSpPr>
        <p:spPr>
          <a:xfrm>
            <a:off x="2849081" y="138974"/>
            <a:ext cx="6210483" cy="954107"/>
          </a:xfrm>
          <a:prstGeom prst="rect">
            <a:avLst/>
          </a:prstGeom>
          <a:noFill/>
        </p:spPr>
        <p:txBody>
          <a:bodyPr wrap="none" rtlCol="0">
            <a:spAutoFit/>
          </a:bodyPr>
          <a:lstStyle/>
          <a:p>
            <a:pPr algn="ctr"/>
            <a:r>
              <a:rPr lang="en-US" sz="2800" b="1" dirty="0">
                <a:solidFill>
                  <a:srgbClr val="C00000"/>
                </a:solidFill>
              </a:rPr>
              <a:t>Ohio White and Black IMRs: 1990-2018</a:t>
            </a:r>
          </a:p>
          <a:p>
            <a:pPr algn="ctr"/>
            <a:r>
              <a:rPr lang="en-US" sz="2800" b="1" dirty="0">
                <a:solidFill>
                  <a:srgbClr val="C00000"/>
                </a:solidFill>
              </a:rPr>
              <a:t>Projections necessary to achieve EQUITY</a:t>
            </a:r>
          </a:p>
        </p:txBody>
      </p:sp>
      <p:sp>
        <p:nvSpPr>
          <p:cNvPr id="26" name="TextBox 25">
            <a:extLst>
              <a:ext uri="{FF2B5EF4-FFF2-40B4-BE49-F238E27FC236}">
                <a16:creationId xmlns:a16="http://schemas.microsoft.com/office/drawing/2014/main" id="{C6CE9B4F-0373-DF45-A81A-B82E2A8C51A0}"/>
              </a:ext>
            </a:extLst>
          </p:cNvPr>
          <p:cNvSpPr txBox="1"/>
          <p:nvPr/>
        </p:nvSpPr>
        <p:spPr>
          <a:xfrm>
            <a:off x="8042987" y="2637500"/>
            <a:ext cx="593432" cy="369332"/>
          </a:xfrm>
          <a:prstGeom prst="rect">
            <a:avLst/>
          </a:prstGeom>
          <a:noFill/>
        </p:spPr>
        <p:txBody>
          <a:bodyPr wrap="none" rtlCol="0">
            <a:spAutoFit/>
          </a:bodyPr>
          <a:lstStyle/>
          <a:p>
            <a:r>
              <a:rPr lang="en-US" b="1" dirty="0"/>
              <a:t>13.9</a:t>
            </a:r>
          </a:p>
        </p:txBody>
      </p:sp>
      <p:sp>
        <p:nvSpPr>
          <p:cNvPr id="27" name="TextBox 26">
            <a:extLst>
              <a:ext uri="{FF2B5EF4-FFF2-40B4-BE49-F238E27FC236}">
                <a16:creationId xmlns:a16="http://schemas.microsoft.com/office/drawing/2014/main" id="{A54ED110-1D6A-DC4F-90AA-9750379A8C99}"/>
              </a:ext>
            </a:extLst>
          </p:cNvPr>
          <p:cNvSpPr txBox="1"/>
          <p:nvPr/>
        </p:nvSpPr>
        <p:spPr>
          <a:xfrm>
            <a:off x="7804781" y="4924564"/>
            <a:ext cx="476412" cy="369332"/>
          </a:xfrm>
          <a:prstGeom prst="rect">
            <a:avLst/>
          </a:prstGeom>
          <a:noFill/>
        </p:spPr>
        <p:txBody>
          <a:bodyPr wrap="none" rtlCol="0">
            <a:spAutoFit/>
          </a:bodyPr>
          <a:lstStyle/>
          <a:p>
            <a:r>
              <a:rPr lang="en-US" b="1" dirty="0">
                <a:solidFill>
                  <a:srgbClr val="C00000"/>
                </a:solidFill>
              </a:rPr>
              <a:t>5.4</a:t>
            </a:r>
          </a:p>
        </p:txBody>
      </p:sp>
      <p:sp>
        <p:nvSpPr>
          <p:cNvPr id="8" name="TextBox 7">
            <a:extLst>
              <a:ext uri="{FF2B5EF4-FFF2-40B4-BE49-F238E27FC236}">
                <a16:creationId xmlns:a16="http://schemas.microsoft.com/office/drawing/2014/main" id="{6A1F17FD-282D-2141-B0F3-1675CBC71C67}"/>
              </a:ext>
            </a:extLst>
          </p:cNvPr>
          <p:cNvSpPr txBox="1"/>
          <p:nvPr/>
        </p:nvSpPr>
        <p:spPr>
          <a:xfrm rot="1944563">
            <a:off x="8881750" y="3581091"/>
            <a:ext cx="2081532" cy="369332"/>
          </a:xfrm>
          <a:prstGeom prst="rect">
            <a:avLst/>
          </a:prstGeom>
          <a:noFill/>
        </p:spPr>
        <p:txBody>
          <a:bodyPr wrap="none" rtlCol="0">
            <a:spAutoFit/>
          </a:bodyPr>
          <a:lstStyle/>
          <a:p>
            <a:r>
              <a:rPr lang="en-US" dirty="0"/>
              <a:t>65.5% improvement</a:t>
            </a:r>
          </a:p>
        </p:txBody>
      </p:sp>
      <p:sp>
        <p:nvSpPr>
          <p:cNvPr id="10" name="TextBox 9">
            <a:extLst>
              <a:ext uri="{FF2B5EF4-FFF2-40B4-BE49-F238E27FC236}">
                <a16:creationId xmlns:a16="http://schemas.microsoft.com/office/drawing/2014/main" id="{12B0354D-8BAD-6148-825F-E452AF286966}"/>
              </a:ext>
            </a:extLst>
          </p:cNvPr>
          <p:cNvSpPr txBox="1"/>
          <p:nvPr/>
        </p:nvSpPr>
        <p:spPr>
          <a:xfrm rot="227437">
            <a:off x="8798707" y="5016593"/>
            <a:ext cx="1906804" cy="369332"/>
          </a:xfrm>
          <a:prstGeom prst="rect">
            <a:avLst/>
          </a:prstGeom>
          <a:noFill/>
        </p:spPr>
        <p:txBody>
          <a:bodyPr wrap="none" rtlCol="0">
            <a:spAutoFit/>
          </a:bodyPr>
          <a:lstStyle/>
          <a:p>
            <a:r>
              <a:rPr lang="en-US" dirty="0"/>
              <a:t>11% improvement</a:t>
            </a:r>
          </a:p>
        </p:txBody>
      </p:sp>
      <p:sp>
        <p:nvSpPr>
          <p:cNvPr id="3" name="TextBox 2">
            <a:extLst>
              <a:ext uri="{FF2B5EF4-FFF2-40B4-BE49-F238E27FC236}">
                <a16:creationId xmlns:a16="http://schemas.microsoft.com/office/drawing/2014/main" id="{2A0B1C35-B248-B843-82FA-100E2FDBC548}"/>
              </a:ext>
            </a:extLst>
          </p:cNvPr>
          <p:cNvSpPr txBox="1"/>
          <p:nvPr/>
        </p:nvSpPr>
        <p:spPr>
          <a:xfrm>
            <a:off x="1270988" y="6488668"/>
            <a:ext cx="9719327" cy="369332"/>
          </a:xfrm>
          <a:prstGeom prst="rect">
            <a:avLst/>
          </a:prstGeom>
          <a:noFill/>
        </p:spPr>
        <p:txBody>
          <a:bodyPr wrap="none" rtlCol="0">
            <a:spAutoFit/>
          </a:bodyPr>
          <a:lstStyle/>
          <a:p>
            <a:r>
              <a:rPr lang="en-US" dirty="0"/>
              <a:t>Speculates that by 2030 the Ohio WIMR will be “4.8”, so what will it take for the BIMR to also be “4.8”</a:t>
            </a:r>
          </a:p>
        </p:txBody>
      </p:sp>
    </p:spTree>
    <p:extLst>
      <p:ext uri="{BB962C8B-B14F-4D97-AF65-F5344CB8AC3E}">
        <p14:creationId xmlns:p14="http://schemas.microsoft.com/office/powerpoint/2010/main" val="4090082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C1358-23C4-F74B-A105-5D3E81A086B4}"/>
              </a:ext>
            </a:extLst>
          </p:cNvPr>
          <p:cNvPicPr>
            <a:picLocks noChangeAspect="1"/>
          </p:cNvPicPr>
          <p:nvPr/>
        </p:nvPicPr>
        <p:blipFill>
          <a:blip r:embed="rId3"/>
          <a:stretch>
            <a:fillRect/>
          </a:stretch>
        </p:blipFill>
        <p:spPr>
          <a:xfrm>
            <a:off x="445785" y="1165445"/>
            <a:ext cx="11264900" cy="5588000"/>
          </a:xfrm>
          <a:prstGeom prst="rect">
            <a:avLst/>
          </a:prstGeom>
        </p:spPr>
      </p:pic>
      <p:sp>
        <p:nvSpPr>
          <p:cNvPr id="4" name="TextBox 3">
            <a:extLst>
              <a:ext uri="{FF2B5EF4-FFF2-40B4-BE49-F238E27FC236}">
                <a16:creationId xmlns:a16="http://schemas.microsoft.com/office/drawing/2014/main" id="{0C32163B-69A3-C042-90E2-01BAD8814BD6}"/>
              </a:ext>
            </a:extLst>
          </p:cNvPr>
          <p:cNvSpPr txBox="1"/>
          <p:nvPr/>
        </p:nvSpPr>
        <p:spPr>
          <a:xfrm>
            <a:off x="532176" y="99578"/>
            <a:ext cx="11178509" cy="954107"/>
          </a:xfrm>
          <a:prstGeom prst="rect">
            <a:avLst/>
          </a:prstGeom>
          <a:noFill/>
        </p:spPr>
        <p:txBody>
          <a:bodyPr wrap="none" rtlCol="0">
            <a:spAutoFit/>
          </a:bodyPr>
          <a:lstStyle/>
          <a:p>
            <a:pPr algn="ctr"/>
            <a:r>
              <a:rPr lang="en-US" sz="2800" b="1" dirty="0">
                <a:solidFill>
                  <a:srgbClr val="C00000"/>
                </a:solidFill>
              </a:rPr>
              <a:t>What would it take for Ohio and OEI** communities to achieve HP 2030 </a:t>
            </a:r>
          </a:p>
          <a:p>
            <a:pPr algn="ctr"/>
            <a:r>
              <a:rPr lang="en-US" sz="2800" b="1" dirty="0">
                <a:solidFill>
                  <a:srgbClr val="C00000"/>
                </a:solidFill>
              </a:rPr>
              <a:t>IMR Goals AND to achieve EQUITY in birth outcomes by the end of 2030?</a:t>
            </a:r>
          </a:p>
        </p:txBody>
      </p:sp>
      <p:sp>
        <p:nvSpPr>
          <p:cNvPr id="5" name="TextBox 4">
            <a:extLst>
              <a:ext uri="{FF2B5EF4-FFF2-40B4-BE49-F238E27FC236}">
                <a16:creationId xmlns:a16="http://schemas.microsoft.com/office/drawing/2014/main" id="{FDA51A7B-E021-F04A-9857-14FC77D9B992}"/>
              </a:ext>
            </a:extLst>
          </p:cNvPr>
          <p:cNvSpPr txBox="1"/>
          <p:nvPr/>
        </p:nvSpPr>
        <p:spPr>
          <a:xfrm>
            <a:off x="7198197" y="6488668"/>
            <a:ext cx="4993803" cy="369332"/>
          </a:xfrm>
          <a:prstGeom prst="rect">
            <a:avLst/>
          </a:prstGeom>
          <a:noFill/>
        </p:spPr>
        <p:txBody>
          <a:bodyPr wrap="none" rtlCol="0">
            <a:spAutoFit/>
          </a:bodyPr>
          <a:lstStyle/>
          <a:p>
            <a:r>
              <a:rPr lang="en-US" dirty="0"/>
              <a:t>Analysis by Dr. Ashley Hirai, Epidemiologist @ HRSA</a:t>
            </a:r>
          </a:p>
        </p:txBody>
      </p:sp>
      <p:sp>
        <p:nvSpPr>
          <p:cNvPr id="6" name="TextBox 5">
            <a:extLst>
              <a:ext uri="{FF2B5EF4-FFF2-40B4-BE49-F238E27FC236}">
                <a16:creationId xmlns:a16="http://schemas.microsoft.com/office/drawing/2014/main" id="{9708B624-604A-6949-9034-2D1968F43B9A}"/>
              </a:ext>
            </a:extLst>
          </p:cNvPr>
          <p:cNvSpPr txBox="1"/>
          <p:nvPr/>
        </p:nvSpPr>
        <p:spPr>
          <a:xfrm>
            <a:off x="1036320" y="5445760"/>
            <a:ext cx="338554" cy="461665"/>
          </a:xfrm>
          <a:prstGeom prst="rect">
            <a:avLst/>
          </a:prstGeom>
          <a:noFill/>
        </p:spPr>
        <p:txBody>
          <a:bodyPr wrap="none" rtlCol="0">
            <a:spAutoFit/>
          </a:bodyPr>
          <a:lstStyle/>
          <a:p>
            <a:r>
              <a:rPr lang="en-US" sz="2400" dirty="0">
                <a:solidFill>
                  <a:srgbClr val="C00000"/>
                </a:solidFill>
              </a:rPr>
              <a:t>*</a:t>
            </a:r>
          </a:p>
        </p:txBody>
      </p:sp>
      <p:sp>
        <p:nvSpPr>
          <p:cNvPr id="7" name="TextBox 6">
            <a:extLst>
              <a:ext uri="{FF2B5EF4-FFF2-40B4-BE49-F238E27FC236}">
                <a16:creationId xmlns:a16="http://schemas.microsoft.com/office/drawing/2014/main" id="{4FC93E71-7770-A44C-A00E-838A74637BEE}"/>
              </a:ext>
            </a:extLst>
          </p:cNvPr>
          <p:cNvSpPr txBox="1"/>
          <p:nvPr/>
        </p:nvSpPr>
        <p:spPr>
          <a:xfrm>
            <a:off x="343948" y="6557428"/>
            <a:ext cx="4874348" cy="307777"/>
          </a:xfrm>
          <a:prstGeom prst="rect">
            <a:avLst/>
          </a:prstGeom>
          <a:noFill/>
        </p:spPr>
        <p:txBody>
          <a:bodyPr wrap="none" rtlCol="0">
            <a:spAutoFit/>
          </a:bodyPr>
          <a:lstStyle/>
          <a:p>
            <a:r>
              <a:rPr lang="en-US" sz="1400" dirty="0">
                <a:solidFill>
                  <a:srgbClr val="C00000"/>
                </a:solidFill>
              </a:rPr>
              <a:t>* </a:t>
            </a:r>
            <a:r>
              <a:rPr lang="en-US" sz="1400" dirty="0"/>
              <a:t>Lorain is not officially part of OEI,   </a:t>
            </a:r>
            <a:r>
              <a:rPr lang="en-US" sz="1400" dirty="0">
                <a:solidFill>
                  <a:srgbClr val="C00000"/>
                </a:solidFill>
              </a:rPr>
              <a:t>**</a:t>
            </a:r>
            <a:r>
              <a:rPr lang="en-US" sz="1400" dirty="0"/>
              <a:t>OEI: Ohio Equity Institute</a:t>
            </a:r>
            <a:endParaRPr lang="en-US" sz="1400" dirty="0">
              <a:solidFill>
                <a:srgbClr val="C00000"/>
              </a:solidFill>
            </a:endParaRPr>
          </a:p>
        </p:txBody>
      </p:sp>
    </p:spTree>
    <p:extLst>
      <p:ext uri="{BB962C8B-B14F-4D97-AF65-F5344CB8AC3E}">
        <p14:creationId xmlns:p14="http://schemas.microsoft.com/office/powerpoint/2010/main" val="1383705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2059-8AD7-2A4D-906D-97B8D155F88A}"/>
              </a:ext>
            </a:extLst>
          </p:cNvPr>
          <p:cNvSpPr>
            <a:spLocks noGrp="1"/>
          </p:cNvSpPr>
          <p:nvPr>
            <p:ph type="title"/>
          </p:nvPr>
        </p:nvSpPr>
        <p:spPr>
          <a:xfrm>
            <a:off x="293298" y="0"/>
            <a:ext cx="11821244" cy="1325563"/>
          </a:xfrm>
        </p:spPr>
        <p:txBody>
          <a:bodyPr/>
          <a:lstStyle/>
          <a:p>
            <a:r>
              <a:rPr lang="en-US" b="1" dirty="0">
                <a:solidFill>
                  <a:srgbClr val="C00000"/>
                </a:solidFill>
                <a:latin typeface="+mn-lt"/>
              </a:rPr>
              <a:t>These will be incredibly difficult goals to achieve…</a:t>
            </a:r>
          </a:p>
        </p:txBody>
      </p:sp>
      <p:sp>
        <p:nvSpPr>
          <p:cNvPr id="3" name="TextBox 2">
            <a:extLst>
              <a:ext uri="{FF2B5EF4-FFF2-40B4-BE49-F238E27FC236}">
                <a16:creationId xmlns:a16="http://schemas.microsoft.com/office/drawing/2014/main" id="{A8333F10-D53D-ED4B-B3BC-8EDF63B965A9}"/>
              </a:ext>
            </a:extLst>
          </p:cNvPr>
          <p:cNvSpPr txBox="1"/>
          <p:nvPr/>
        </p:nvSpPr>
        <p:spPr>
          <a:xfrm>
            <a:off x="424867" y="1155851"/>
            <a:ext cx="11689675" cy="6001643"/>
          </a:xfrm>
          <a:prstGeom prst="rect">
            <a:avLst/>
          </a:prstGeom>
          <a:noFill/>
        </p:spPr>
        <p:txBody>
          <a:bodyPr wrap="none" rtlCol="0">
            <a:spAutoFit/>
          </a:bodyPr>
          <a:lstStyle/>
          <a:p>
            <a:pPr marL="285750" indent="-285750">
              <a:buFont typeface="Arial" panose="020B0604020202020204" pitchFamily="34" charset="0"/>
              <a:buChar char="•"/>
            </a:pPr>
            <a:r>
              <a:rPr lang="en-US" sz="2400" dirty="0"/>
              <a:t>Whether Ohio strives to achieve HP 2030 IMR Goal of “5” or accepts the goal of achieving </a:t>
            </a:r>
          </a:p>
          <a:p>
            <a:r>
              <a:rPr lang="en-US" sz="2400" dirty="0"/>
              <a:t>	EQUITY in the opportunity to survive the 1</a:t>
            </a:r>
            <a:r>
              <a:rPr lang="en-US" sz="2400" baseline="30000" dirty="0"/>
              <a:t>st</a:t>
            </a:r>
            <a:r>
              <a:rPr lang="en-US" sz="2400" dirty="0"/>
              <a:t> year of life…it will take a great deal of </a:t>
            </a:r>
          </a:p>
          <a:p>
            <a:r>
              <a:rPr lang="en-US" sz="2400" dirty="0"/>
              <a:t>	work AND a significant paradigm shift in our City, County and State approaches</a:t>
            </a:r>
          </a:p>
          <a:p>
            <a:r>
              <a:rPr lang="en-US" sz="2400" dirty="0"/>
              <a:t>	to give all groups the best AND EQUITABLE chance of surviving the first year of life.</a:t>
            </a:r>
          </a:p>
          <a:p>
            <a:pPr marL="285750" indent="-285750">
              <a:buFont typeface="Arial" panose="020B0604020202020204" pitchFamily="34" charset="0"/>
              <a:buChar char="•"/>
            </a:pPr>
            <a:r>
              <a:rPr lang="en-US" sz="2400" dirty="0"/>
              <a:t>Aiming to ELIMINATE Racial disparities is an essential element to achieving these goals…</a:t>
            </a:r>
          </a:p>
          <a:p>
            <a:pPr marL="742950" lvl="1" indent="-285750">
              <a:buFont typeface="Courier New" panose="02070309020205020404" pitchFamily="49" charset="0"/>
              <a:buChar char="o"/>
            </a:pPr>
            <a:r>
              <a:rPr lang="en-US" sz="2400" dirty="0"/>
              <a:t>Will require a targeted universal approach</a:t>
            </a:r>
          </a:p>
          <a:p>
            <a:pPr marL="285750" indent="-285750">
              <a:buFont typeface="Arial" panose="020B0604020202020204" pitchFamily="34" charset="0"/>
              <a:buChar char="•"/>
            </a:pPr>
            <a:r>
              <a:rPr lang="en-US" sz="2400" dirty="0"/>
              <a:t>We know that if we do not begin PLANNING NOW for what we need to do to achieve </a:t>
            </a:r>
          </a:p>
          <a:p>
            <a:r>
              <a:rPr lang="en-US" sz="2400" dirty="0"/>
              <a:t>	EQUITY by 2030…it will not happen</a:t>
            </a:r>
          </a:p>
          <a:p>
            <a:pPr marL="742950" lvl="1" indent="-285750">
              <a:buFont typeface="Courier New" panose="02070309020205020404" pitchFamily="49" charset="0"/>
              <a:buChar char="o"/>
            </a:pPr>
            <a:r>
              <a:rPr lang="en-US" sz="2400" dirty="0"/>
              <a:t>Planning that includes:</a:t>
            </a:r>
          </a:p>
          <a:p>
            <a:pPr marL="1200150" lvl="2" indent="-285750">
              <a:buFont typeface="Wingdings" pitchFamily="2" charset="2"/>
              <a:buChar char="ü"/>
            </a:pPr>
            <a:r>
              <a:rPr lang="en-US" sz="2400" dirty="0"/>
              <a:t>Local (Neighborhood, City level)</a:t>
            </a:r>
          </a:p>
          <a:p>
            <a:pPr marL="1657350" lvl="3" indent="-285750">
              <a:buFont typeface="Arial" panose="020B0604020202020204" pitchFamily="34" charset="0"/>
              <a:buChar char="•"/>
            </a:pPr>
            <a:r>
              <a:rPr lang="en-US" sz="2400" dirty="0"/>
              <a:t>Including representation from communities most adversely effected</a:t>
            </a:r>
          </a:p>
          <a:p>
            <a:pPr marL="1200150" lvl="2" indent="-285750">
              <a:buFont typeface="Wingdings" pitchFamily="2" charset="2"/>
              <a:buChar char="ü"/>
            </a:pPr>
            <a:r>
              <a:rPr lang="en-US" sz="2400" dirty="0"/>
              <a:t>County leadership</a:t>
            </a:r>
          </a:p>
          <a:p>
            <a:pPr marL="1200150" lvl="2" indent="-285750">
              <a:buFont typeface="Wingdings" pitchFamily="2" charset="2"/>
              <a:buChar char="ü"/>
            </a:pPr>
            <a:r>
              <a:rPr lang="en-US" sz="2400" dirty="0"/>
              <a:t>State leadership</a:t>
            </a:r>
          </a:p>
          <a:p>
            <a:pPr marL="1200150" lvl="2" indent="-285750">
              <a:buFont typeface="Wingdings" pitchFamily="2" charset="2"/>
              <a:buChar char="ü"/>
            </a:pPr>
            <a:r>
              <a:rPr lang="en-US" sz="2400" dirty="0"/>
              <a:t>Business</a:t>
            </a:r>
          </a:p>
          <a:p>
            <a:pPr marL="1200150" lvl="2" indent="-285750">
              <a:buFont typeface="Wingdings" pitchFamily="2" charset="2"/>
              <a:buChar char="ü"/>
            </a:pPr>
            <a:r>
              <a:rPr lang="en-US" sz="2400" dirty="0"/>
              <a:t>Philanthropy</a:t>
            </a:r>
          </a:p>
          <a:p>
            <a:pPr marL="1200150" lvl="2" indent="-285750">
              <a:buFont typeface="Wingdings" pitchFamily="2" charset="2"/>
              <a:buChar char="ü"/>
            </a:pPr>
            <a:endParaRPr lang="en-US" sz="2400" dirty="0"/>
          </a:p>
        </p:txBody>
      </p:sp>
    </p:spTree>
    <p:extLst>
      <p:ext uri="{BB962C8B-B14F-4D97-AF65-F5344CB8AC3E}">
        <p14:creationId xmlns:p14="http://schemas.microsoft.com/office/powerpoint/2010/main" val="631677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FBCA-D368-7540-BFF9-B9E98942B826}"/>
              </a:ext>
            </a:extLst>
          </p:cNvPr>
          <p:cNvSpPr>
            <a:spLocks noGrp="1"/>
          </p:cNvSpPr>
          <p:nvPr>
            <p:ph type="title"/>
          </p:nvPr>
        </p:nvSpPr>
        <p:spPr/>
        <p:txBody>
          <a:bodyPr/>
          <a:lstStyle/>
          <a:p>
            <a:r>
              <a:rPr lang="en-US" b="1" dirty="0">
                <a:solidFill>
                  <a:srgbClr val="C00000"/>
                </a:solidFill>
                <a:latin typeface="+mn-lt"/>
              </a:rPr>
              <a:t>Why NOW?</a:t>
            </a:r>
          </a:p>
        </p:txBody>
      </p:sp>
      <p:sp>
        <p:nvSpPr>
          <p:cNvPr id="3" name="TextBox 2">
            <a:extLst>
              <a:ext uri="{FF2B5EF4-FFF2-40B4-BE49-F238E27FC236}">
                <a16:creationId xmlns:a16="http://schemas.microsoft.com/office/drawing/2014/main" id="{AC9BDCD0-A17B-E942-BBDE-CD7A9F82FC10}"/>
              </a:ext>
            </a:extLst>
          </p:cNvPr>
          <p:cNvSpPr txBox="1"/>
          <p:nvPr/>
        </p:nvSpPr>
        <p:spPr>
          <a:xfrm>
            <a:off x="575094" y="2294625"/>
            <a:ext cx="11041811" cy="3108543"/>
          </a:xfrm>
          <a:prstGeom prst="rect">
            <a:avLst/>
          </a:prstGeom>
          <a:noFill/>
        </p:spPr>
        <p:txBody>
          <a:bodyPr wrap="square" rtlCol="0">
            <a:spAutoFit/>
          </a:bodyPr>
          <a:lstStyle/>
          <a:p>
            <a:r>
              <a:rPr lang="en-US" sz="2800" b="1" dirty="0"/>
              <a:t>The Nation, State, Counties, and Cities  clearly have other more urgent priorities:</a:t>
            </a:r>
          </a:p>
          <a:p>
            <a:pPr marL="742950" lvl="1" indent="-285750">
              <a:buFont typeface="Arial" panose="020B0604020202020204" pitchFamily="34" charset="0"/>
              <a:buChar char="•"/>
            </a:pPr>
            <a:r>
              <a:rPr lang="en-US" sz="2800" b="1" dirty="0"/>
              <a:t>COVID-19 Pandemic</a:t>
            </a:r>
          </a:p>
          <a:p>
            <a:pPr marL="742950" lvl="1" indent="-285750">
              <a:buFont typeface="Arial" panose="020B0604020202020204" pitchFamily="34" charset="0"/>
              <a:buChar char="•"/>
            </a:pPr>
            <a:r>
              <a:rPr lang="en-US" sz="2800" b="1" dirty="0"/>
              <a:t>Opioid Epidemic</a:t>
            </a:r>
          </a:p>
          <a:p>
            <a:pPr marL="742950" lvl="1" indent="-285750">
              <a:buFont typeface="Arial" panose="020B0604020202020204" pitchFamily="34" charset="0"/>
              <a:buChar char="•"/>
            </a:pPr>
            <a:r>
              <a:rPr lang="en-US" sz="2800" b="1" dirty="0"/>
              <a:t>Economic Recovery</a:t>
            </a:r>
          </a:p>
          <a:p>
            <a:pPr marL="742950" lvl="1" indent="-285750">
              <a:buFont typeface="Arial" panose="020B0604020202020204" pitchFamily="34" charset="0"/>
              <a:buChar char="•"/>
            </a:pPr>
            <a:r>
              <a:rPr lang="en-US" sz="2800" b="1" dirty="0"/>
              <a:t>Racial unrest</a:t>
            </a:r>
          </a:p>
          <a:p>
            <a:pPr marL="742950" lvl="1" indent="-285750">
              <a:buFont typeface="Arial" panose="020B0604020202020204" pitchFamily="34" charset="0"/>
              <a:buChar char="•"/>
            </a:pPr>
            <a:r>
              <a:rPr lang="en-US" sz="2800" b="1" dirty="0"/>
              <a:t>Community Policing </a:t>
            </a:r>
          </a:p>
        </p:txBody>
      </p:sp>
    </p:spTree>
    <p:extLst>
      <p:ext uri="{BB962C8B-B14F-4D97-AF65-F5344CB8AC3E}">
        <p14:creationId xmlns:p14="http://schemas.microsoft.com/office/powerpoint/2010/main" val="229659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929560" y="2652129"/>
          <a:ext cx="2526671" cy="356057"/>
        </p:xfrm>
        <a:graphic>
          <a:graphicData uri="http://schemas.openxmlformats.org/drawingml/2006/table">
            <a:tbl>
              <a:tblPr firstRow="1" bandRow="1">
                <a:tableStyleId>{2D5ABB26-0587-4C30-8999-92F81FD0307C}</a:tableStyleId>
              </a:tblPr>
              <a:tblGrid>
                <a:gridCol w="2526671">
                  <a:extLst>
                    <a:ext uri="{9D8B030D-6E8A-4147-A177-3AD203B41FA5}">
                      <a16:colId xmlns:a16="http://schemas.microsoft.com/office/drawing/2014/main" val="20000"/>
                    </a:ext>
                  </a:extLst>
                </a:gridCol>
              </a:tblGrid>
              <a:tr h="356057">
                <a:tc>
                  <a:txBody>
                    <a:bodyPr/>
                    <a:lstStyle/>
                    <a:p>
                      <a:r>
                        <a:rPr lang="en-US" sz="1200" b="0">
                          <a:solidFill>
                            <a:srgbClr val="FFFFFF"/>
                          </a:solidFill>
                          <a:latin typeface="Graphik"/>
                        </a:rPr>
                        <a:t>Hispanic</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825303"/>
            <a:ext cx="12192000" cy="461665"/>
          </a:xfrm>
          <a:prstGeom prst="rect">
            <a:avLst/>
          </a:prstGeom>
          <a:noFill/>
        </p:spPr>
        <p:txBody>
          <a:bodyPr wrap="square" rtlCol="0">
            <a:spAutoFit/>
          </a:bodyPr>
          <a:lstStyle/>
          <a:p>
            <a:pPr lvl="0" algn="ctr" defTabSz="457200">
              <a:spcBef>
                <a:spcPct val="20000"/>
              </a:spcBef>
            </a:pPr>
            <a:r>
              <a:rPr lang="en-US" sz="2400">
                <a:latin typeface="Arial Black" panose="020B0604020202020204" pitchFamily="34" charset="0"/>
              </a:rPr>
              <a:t>PRETERM BIRTH RATES AND GRADES BY STATE</a:t>
            </a:r>
          </a:p>
        </p:txBody>
      </p:sp>
      <p:sp>
        <p:nvSpPr>
          <p:cNvPr id="19" name="txtHeader"/>
          <p:cNvSpPr>
            <a:spLocks noGrp="1" noSelect="1" noTextEdit="1"/>
          </p:cNvSpPr>
          <p:nvPr>
            <p:ph type="title"/>
          </p:nvPr>
        </p:nvSpPr>
        <p:spPr>
          <a:xfrm>
            <a:off x="0" y="178803"/>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a:t>
            </a:r>
            <a:r>
              <a:rPr lang="en-US" b="0">
                <a:solidFill>
                  <a:schemeClr val="tx1"/>
                </a:solidFill>
                <a:latin typeface="Arial Black" panose="020B0604020202020204" pitchFamily="34" charset="0"/>
                <a:cs typeface="Arial" panose="020B0604020202020204" pitchFamily="34" charset="0"/>
              </a:rPr>
              <a:t>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13" name="txtMODURL"/>
          <p:cNvSpPr txBox="1">
            <a:spLocks noSelect="1" noTextEdit="1"/>
          </p:cNvSpPr>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graphicFrame>
        <p:nvGraphicFramePr>
          <p:cNvPr id="9" name="Table 14">
            <a:extLst>
              <a:ext uri="{FF2B5EF4-FFF2-40B4-BE49-F238E27FC236}">
                <a16:creationId xmlns:a16="http://schemas.microsoft.com/office/drawing/2014/main" id="{031C0A15-6CA0-CA45-B873-2375C9E3199F}"/>
              </a:ext>
            </a:extLst>
          </p:cNvPr>
          <p:cNvGraphicFramePr>
            <a:graphicFrameLocks noGrp="1"/>
          </p:cNvGraphicFramePr>
          <p:nvPr/>
        </p:nvGraphicFramePr>
        <p:xfrm>
          <a:off x="9753367" y="3287636"/>
          <a:ext cx="1785678" cy="2225040"/>
        </p:xfrm>
        <a:graphic>
          <a:graphicData uri="http://schemas.openxmlformats.org/drawingml/2006/table">
            <a:tbl>
              <a:tblPr firstRow="1">
                <a:tableStyleId>{5C22544A-7EE6-4342-B048-85BDC9FD1C3A}</a:tableStyleId>
              </a:tblPr>
              <a:tblGrid>
                <a:gridCol w="239785">
                  <a:extLst>
                    <a:ext uri="{9D8B030D-6E8A-4147-A177-3AD203B41FA5}">
                      <a16:colId xmlns:a16="http://schemas.microsoft.com/office/drawing/2014/main" val="3895029485"/>
                    </a:ext>
                  </a:extLst>
                </a:gridCol>
                <a:gridCol w="1545893">
                  <a:extLst>
                    <a:ext uri="{9D8B030D-6E8A-4147-A177-3AD203B41FA5}">
                      <a16:colId xmlns:a16="http://schemas.microsoft.com/office/drawing/2014/main" val="3959626847"/>
                    </a:ext>
                  </a:extLst>
                </a:gridCol>
              </a:tblGrid>
              <a:tr h="0">
                <a:tc>
                  <a:txBody>
                    <a:bodyPr/>
                    <a:lstStyle/>
                    <a:p>
                      <a:pPr algn="ctr"/>
                      <a:r>
                        <a:rPr lang="en-US" sz="400" b="0">
                          <a:latin typeface="Arial Black" panose="020B0604020202020204" pitchFamily="34" charset="0"/>
                        </a:rPr>
                        <a:t>GRADE</a:t>
                      </a:r>
                    </a:p>
                  </a:txBody>
                  <a:tcPr marL="0" marR="0" anchor="b">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rgbClr val="5B3DB2"/>
                    </a:solidFill>
                  </a:tcPr>
                </a:tc>
                <a:tc>
                  <a:txBody>
                    <a:bodyPr/>
                    <a:lstStyle/>
                    <a:p>
                      <a:r>
                        <a:rPr lang="en-US" sz="400" b="0">
                          <a:latin typeface="Arial Black" panose="020B0604020202020204" pitchFamily="34" charset="0"/>
                        </a:rPr>
                        <a:t>PRETERM BIRTH RATE RANGE</a:t>
                      </a:r>
                    </a:p>
                    <a:p>
                      <a:r>
                        <a:rPr lang="en-US" sz="400" b="0">
                          <a:solidFill>
                            <a:srgbClr val="B0BCFF"/>
                          </a:solidFill>
                          <a:latin typeface="Arial Black" panose="020B0604020202020204" pitchFamily="34" charset="0"/>
                        </a:rPr>
                        <a:t>SCORING CRITERIA</a:t>
                      </a:r>
                    </a:p>
                  </a:txBody>
                  <a:tcPr marL="45720" anchor="b">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rgbClr val="5B3DB2"/>
                    </a:solidFill>
                  </a:tcPr>
                </a:tc>
                <a:extLst>
                  <a:ext uri="{0D108BD9-81ED-4DB2-BD59-A6C34878D82A}">
                    <a16:rowId xmlns:a16="http://schemas.microsoft.com/office/drawing/2014/main" val="594690052"/>
                  </a:ext>
                </a:extLst>
              </a:tr>
              <a:tr h="167410">
                <a:tc>
                  <a:txBody>
                    <a:bodyPr/>
                    <a:lstStyle/>
                    <a:p>
                      <a:pPr algn="l"/>
                      <a:r>
                        <a:rPr lang="en-US" sz="900" b="0">
                          <a:solidFill>
                            <a:srgbClr val="7029EC"/>
                          </a:solidFill>
                          <a:latin typeface="Arial Black" panose="020B0604020202020204" pitchFamily="34" charset="0"/>
                        </a:rPr>
                        <a:t>A</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b="0" kern="1200">
                          <a:solidFill>
                            <a:srgbClr val="000000"/>
                          </a:solidFill>
                          <a:effectLst/>
                          <a:latin typeface="Arial" panose="020B0604020202020204" pitchFamily="34" charset="0"/>
                          <a:ea typeface="+mn-ea"/>
                          <a:cs typeface="Arial" panose="020B0604020202020204" pitchFamily="34" charset="0"/>
                        </a:rPr>
                        <a:t>Less than or equal to 7.7%.</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8627869"/>
                  </a:ext>
                </a:extLst>
              </a:tr>
              <a:tr h="167410">
                <a:tc>
                  <a:txBody>
                    <a:bodyPr/>
                    <a:lstStyle/>
                    <a:p>
                      <a:pPr algn="l"/>
                      <a:r>
                        <a:rPr lang="en-US" sz="900" b="0">
                          <a:solidFill>
                            <a:srgbClr val="7029EC"/>
                          </a:solidFill>
                          <a:latin typeface="Arial Black" panose="020B0604020202020204" pitchFamily="34" charset="0"/>
                        </a:rPr>
                        <a:t>A-</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7.8 to 8.1%.</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6155881"/>
                  </a:ext>
                </a:extLst>
              </a:tr>
              <a:tr h="167410">
                <a:tc>
                  <a:txBody>
                    <a:bodyPr/>
                    <a:lstStyle/>
                    <a:p>
                      <a:pPr algn="l"/>
                      <a:r>
                        <a:rPr lang="en-US" sz="900" b="0">
                          <a:solidFill>
                            <a:srgbClr val="00AB9F"/>
                          </a:solidFill>
                          <a:latin typeface="Arial Black" panose="020B0604020202020204" pitchFamily="34" charset="0"/>
                        </a:rPr>
                        <a:t>B+</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8.2 to 8.5%.</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7184912"/>
                  </a:ext>
                </a:extLst>
              </a:tr>
              <a:tr h="167410">
                <a:tc>
                  <a:txBody>
                    <a:bodyPr/>
                    <a:lstStyle/>
                    <a:p>
                      <a:pPr algn="l"/>
                      <a:r>
                        <a:rPr lang="en-US" sz="900" b="0">
                          <a:solidFill>
                            <a:srgbClr val="00AB9F"/>
                          </a:solidFill>
                          <a:latin typeface="Arial Black" panose="020B0604020202020204" pitchFamily="34" charset="0"/>
                        </a:rPr>
                        <a:t>B</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8.6 to 8.9%.</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939803"/>
                  </a:ext>
                </a:extLst>
              </a:tr>
              <a:tr h="167410">
                <a:tc>
                  <a:txBody>
                    <a:bodyPr/>
                    <a:lstStyle/>
                    <a:p>
                      <a:pPr algn="l"/>
                      <a:r>
                        <a:rPr lang="en-US" sz="900" b="0">
                          <a:solidFill>
                            <a:srgbClr val="00AB9F"/>
                          </a:solidFill>
                          <a:latin typeface="Arial Black" panose="020B0604020202020204" pitchFamily="34" charset="0"/>
                        </a:rPr>
                        <a:t>B-</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9.0 to 9.2%.</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1313536"/>
                  </a:ext>
                </a:extLst>
              </a:tr>
              <a:tr h="167410">
                <a:tc>
                  <a:txBody>
                    <a:bodyPr/>
                    <a:lstStyle/>
                    <a:p>
                      <a:pPr algn="l"/>
                      <a:r>
                        <a:rPr lang="en-US" sz="900" b="0">
                          <a:solidFill>
                            <a:srgbClr val="B0BCFF"/>
                          </a:solidFill>
                          <a:latin typeface="Arial Black" panose="020B0604020202020204" pitchFamily="34" charset="0"/>
                        </a:rPr>
                        <a:t>C+</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9.3 to 9.6%</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3982772"/>
                  </a:ext>
                </a:extLst>
              </a:tr>
              <a:tr h="167410">
                <a:tc>
                  <a:txBody>
                    <a:bodyPr/>
                    <a:lstStyle/>
                    <a:p>
                      <a:pPr algn="l"/>
                      <a:r>
                        <a:rPr lang="en-US" sz="900" b="0">
                          <a:solidFill>
                            <a:srgbClr val="B0BCFF"/>
                          </a:solidFill>
                          <a:latin typeface="Arial Black" panose="020B0604020202020204" pitchFamily="34" charset="0"/>
                        </a:rPr>
                        <a:t>C</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9.7 to 10.0%</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630962"/>
                  </a:ext>
                </a:extLst>
              </a:tr>
              <a:tr h="167410">
                <a:tc>
                  <a:txBody>
                    <a:bodyPr/>
                    <a:lstStyle/>
                    <a:p>
                      <a:pPr algn="l"/>
                      <a:r>
                        <a:rPr lang="en-US" sz="900" b="0">
                          <a:solidFill>
                            <a:srgbClr val="B0BCFF"/>
                          </a:solidFill>
                          <a:latin typeface="Arial Black" panose="020B0604020202020204" pitchFamily="34" charset="0"/>
                        </a:rPr>
                        <a:t>C-</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10.1 to 10.3%</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4418950"/>
                  </a:ext>
                </a:extLst>
              </a:tr>
              <a:tr h="167410">
                <a:tc>
                  <a:txBody>
                    <a:bodyPr/>
                    <a:lstStyle/>
                    <a:p>
                      <a:pPr algn="l"/>
                      <a:r>
                        <a:rPr lang="en-US" sz="900" b="0">
                          <a:solidFill>
                            <a:srgbClr val="FFC000"/>
                          </a:solidFill>
                          <a:latin typeface="Arial Black" panose="020B0604020202020204" pitchFamily="34" charset="0"/>
                        </a:rPr>
                        <a:t>D+</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10.4 to 10.7%.</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8951856"/>
                  </a:ext>
                </a:extLst>
              </a:tr>
              <a:tr h="167410">
                <a:tc>
                  <a:txBody>
                    <a:bodyPr/>
                    <a:lstStyle/>
                    <a:p>
                      <a:pPr algn="l"/>
                      <a:r>
                        <a:rPr lang="en-US" sz="900" b="0">
                          <a:solidFill>
                            <a:srgbClr val="FFC000"/>
                          </a:solidFill>
                          <a:latin typeface="Arial Black" panose="020B0604020202020204" pitchFamily="34" charset="0"/>
                        </a:rPr>
                        <a:t>D</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10.8 to 11.1%.</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5409380"/>
                  </a:ext>
                </a:extLst>
              </a:tr>
              <a:tr h="167410">
                <a:tc>
                  <a:txBody>
                    <a:bodyPr/>
                    <a:lstStyle/>
                    <a:p>
                      <a:pPr algn="l"/>
                      <a:r>
                        <a:rPr lang="en-US" sz="900" b="0">
                          <a:solidFill>
                            <a:srgbClr val="FFC000"/>
                          </a:solidFill>
                          <a:latin typeface="Arial Black" panose="020B0604020202020204" pitchFamily="34" charset="0"/>
                        </a:rPr>
                        <a:t>D-</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of 11.2 to 11.4%.</a:t>
                      </a:r>
                    </a:p>
                  </a:txBody>
                  <a:tcPr marL="4572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1426656"/>
                  </a:ext>
                </a:extLst>
              </a:tr>
              <a:tr h="167410">
                <a:tc>
                  <a:txBody>
                    <a:bodyPr/>
                    <a:lstStyle/>
                    <a:p>
                      <a:pPr algn="l"/>
                      <a:r>
                        <a:rPr lang="en-US" sz="900" b="0">
                          <a:solidFill>
                            <a:srgbClr val="FF5C70"/>
                          </a:solidFill>
                          <a:latin typeface="Arial Black" panose="020B0604020202020204" pitchFamily="34" charset="0"/>
                        </a:rPr>
                        <a:t>F</a:t>
                      </a:r>
                    </a:p>
                  </a:txBody>
                  <a:tcPr marL="54864" marR="0" marT="0" marB="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02944" rtl="0" eaLnBrk="1" fontAlgn="auto" latinLnBrk="0" hangingPunct="1">
                        <a:lnSpc>
                          <a:spcPct val="100000"/>
                        </a:lnSpc>
                        <a:spcBef>
                          <a:spcPct val="0"/>
                        </a:spcBef>
                        <a:spcAft>
                          <a:spcPct val="0"/>
                        </a:spcAft>
                        <a:buClrTx/>
                        <a:buSzTx/>
                        <a:buFontTx/>
                        <a:buNone/>
                        <a:defRPr/>
                      </a:pPr>
                      <a:r>
                        <a:rPr lang="en-US" sz="500" kern="1200">
                          <a:solidFill>
                            <a:srgbClr val="000000"/>
                          </a:solidFill>
                          <a:effectLst/>
                          <a:latin typeface="Arial" panose="020B0604020202020204" pitchFamily="34" charset="0"/>
                          <a:ea typeface="+mn-ea"/>
                          <a:cs typeface="Arial" panose="020B0604020202020204" pitchFamily="34" charset="0"/>
                        </a:rPr>
                        <a:t>Preterm birth rate greater than or equal to 11.5%.</a:t>
                      </a:r>
                    </a:p>
                  </a:txBody>
                  <a:tcPr marL="45720" marR="0" anchor="ctr">
                    <a:lnL w="12700" cap="flat" cmpd="sng" algn="ctr">
                      <a:solidFill>
                        <a:srgbClr val="92929B"/>
                      </a:solidFill>
                      <a:prstDash val="solid"/>
                      <a:round/>
                      <a:headEnd type="none" w="med" len="med"/>
                      <a:tailEnd type="none" w="med" len="med"/>
                    </a:lnL>
                    <a:lnR w="12700" cap="flat" cmpd="sng" algn="ctr">
                      <a:solidFill>
                        <a:srgbClr val="92929B"/>
                      </a:solidFill>
                      <a:prstDash val="solid"/>
                      <a:round/>
                      <a:headEnd type="none" w="med" len="med"/>
                      <a:tailEnd type="none" w="med" len="med"/>
                    </a:lnR>
                    <a:lnT w="12700" cap="flat" cmpd="sng" algn="ctr">
                      <a:solidFill>
                        <a:srgbClr val="92929B"/>
                      </a:solidFill>
                      <a:prstDash val="solid"/>
                      <a:round/>
                      <a:headEnd type="none" w="med" len="med"/>
                      <a:tailEnd type="none" w="med" len="med"/>
                    </a:lnT>
                    <a:lnB w="12700" cap="flat" cmpd="sng" algn="ctr">
                      <a:solidFill>
                        <a:srgbClr val="92929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1230630"/>
                  </a:ext>
                </a:extLst>
              </a:tr>
            </a:tbl>
          </a:graphicData>
        </a:graphic>
      </p:graphicFrame>
      <p:sp>
        <p:nvSpPr>
          <p:cNvPr id="3" name="Footer Placeholder 4">
            <a:extLst>
              <a:ext uri="{FF2B5EF4-FFF2-40B4-BE49-F238E27FC236}">
                <a16:creationId xmlns:a16="http://schemas.microsoft.com/office/drawing/2014/main" id="{C0309403-C06D-4C70-B220-4F7C5CCF85DC}"/>
              </a:ext>
            </a:extLst>
          </p:cNvPr>
          <p:cNvSpPr txBox="1">
            <a:spLocks noSelect="1" noTextEdit="1"/>
          </p:cNvSpPr>
          <p:nvPr/>
        </p:nvSpPr>
        <p:spPr>
          <a:xfrm>
            <a:off x="1687286" y="6347019"/>
            <a:ext cx="6449007"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Preterm is less than 37 weeks gestation based on obstetric estimate. </a:t>
            </a:r>
          </a:p>
          <a:p>
            <a:pPr algn="l"/>
            <a:r>
              <a:rPr lang="en-US">
                <a:solidFill>
                  <a:srgbClr val="92929B"/>
                </a:solidFill>
                <a:latin typeface="Arial" panose="020B0604020202020204" pitchFamily="34" charset="0"/>
                <a:cs typeface="Arial" panose="020B0604020202020204" pitchFamily="34" charset="0"/>
              </a:rPr>
              <a:t>Source: National Center for Health Statistics, 2019 final natality data.</a:t>
            </a:r>
          </a:p>
        </p:txBody>
      </p:sp>
      <p:sp>
        <p:nvSpPr>
          <p:cNvPr id="14" name="TextBox 13">
            <a:extLst>
              <a:ext uri="{FF2B5EF4-FFF2-40B4-BE49-F238E27FC236}">
                <a16:creationId xmlns:a16="http://schemas.microsoft.com/office/drawing/2014/main" id="{B038A5EE-14BF-F340-9326-BCBC2806455B}"/>
              </a:ext>
            </a:extLst>
          </p:cNvPr>
          <p:cNvSpPr txBox="1">
            <a:spLocks noSelect="1" noTextEdit="1"/>
          </p:cNvSpPr>
          <p:nvPr/>
        </p:nvSpPr>
        <p:spPr>
          <a:xfrm>
            <a:off x="9984827" y="1891236"/>
            <a:ext cx="1072219" cy="246221"/>
          </a:xfrm>
          <a:prstGeom prst="rect">
            <a:avLst/>
          </a:prstGeom>
          <a:noFill/>
          <a:ln>
            <a:noFill/>
          </a:ln>
        </p:spPr>
        <p:txBody>
          <a:bodyPr wrap="square" lIns="0" tIns="0" rIns="0" bIns="0" rtlCol="0">
            <a:spAutoFit/>
          </a:bodyPr>
          <a:lstStyle/>
          <a:p>
            <a:pPr algn="ctr"/>
            <a:r>
              <a:rPr lang="en-US" sz="800">
                <a:solidFill>
                  <a:srgbClr val="000000"/>
                </a:solidFill>
                <a:latin typeface="Arial" panose="020B0604020202020204" pitchFamily="34" charset="0"/>
                <a:cs typeface="Arial" panose="020B0604020202020204" pitchFamily="34" charset="0"/>
              </a:rPr>
              <a:t>Grade for national preterm birth rate</a:t>
            </a:r>
          </a:p>
        </p:txBody>
      </p:sp>
      <p:pic>
        <p:nvPicPr>
          <p:cNvPr id="6" name="Picture 5" descr="A picture containing map&#10;&#10;Description automatically generated">
            <a:extLst>
              <a:ext uri="{FF2B5EF4-FFF2-40B4-BE49-F238E27FC236}">
                <a16:creationId xmlns:a16="http://schemas.microsoft.com/office/drawing/2014/main" id="{56CAAD1C-9007-1F44-BC57-F6B7AF765369}"/>
              </a:ext>
            </a:extLst>
          </p:cNvPr>
          <p:cNvPicPr>
            <a:picLocks noChangeAspect="1"/>
          </p:cNvPicPr>
          <p:nvPr/>
        </p:nvPicPr>
        <p:blipFill>
          <a:blip r:embed="rId2"/>
          <a:stretch>
            <a:fillRect/>
          </a:stretch>
        </p:blipFill>
        <p:spPr>
          <a:xfrm>
            <a:off x="9860237" y="2160314"/>
            <a:ext cx="1384300" cy="939800"/>
          </a:xfrm>
          <a:prstGeom prst="rect">
            <a:avLst/>
          </a:prstGeom>
        </p:spPr>
      </p:pic>
      <p:pic>
        <p:nvPicPr>
          <p:cNvPr id="8" name="Picture 7" descr="Map&#10;&#10;Description automatically generated">
            <a:extLst>
              <a:ext uri="{FF2B5EF4-FFF2-40B4-BE49-F238E27FC236}">
                <a16:creationId xmlns:a16="http://schemas.microsoft.com/office/drawing/2014/main" id="{2ABF13EF-6897-3544-8AE7-7DF7AED984A1}"/>
              </a:ext>
            </a:extLst>
          </p:cNvPr>
          <p:cNvPicPr>
            <a:picLocks noChangeAspect="1"/>
          </p:cNvPicPr>
          <p:nvPr/>
        </p:nvPicPr>
        <p:blipFill>
          <a:blip r:embed="rId3"/>
          <a:stretch>
            <a:fillRect/>
          </a:stretch>
        </p:blipFill>
        <p:spPr>
          <a:xfrm>
            <a:off x="599089" y="1237805"/>
            <a:ext cx="9595944" cy="5058914"/>
          </a:xfrm>
          <a:prstGeom prst="rect">
            <a:avLst/>
          </a:prstGeom>
        </p:spPr>
      </p:pic>
    </p:spTree>
    <p:extLst>
      <p:ext uri="{BB962C8B-B14F-4D97-AF65-F5344CB8AC3E}">
        <p14:creationId xmlns:p14="http://schemas.microsoft.com/office/powerpoint/2010/main" val="67422343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FBCA-D368-7540-BFF9-B9E98942B826}"/>
              </a:ext>
            </a:extLst>
          </p:cNvPr>
          <p:cNvSpPr>
            <a:spLocks noGrp="1"/>
          </p:cNvSpPr>
          <p:nvPr>
            <p:ph type="title"/>
          </p:nvPr>
        </p:nvSpPr>
        <p:spPr>
          <a:xfrm>
            <a:off x="575094" y="0"/>
            <a:ext cx="10515600" cy="1325563"/>
          </a:xfrm>
        </p:spPr>
        <p:txBody>
          <a:bodyPr/>
          <a:lstStyle/>
          <a:p>
            <a:r>
              <a:rPr lang="en-US" b="1" dirty="0">
                <a:solidFill>
                  <a:srgbClr val="C00000"/>
                </a:solidFill>
                <a:latin typeface="+mn-lt"/>
              </a:rPr>
              <a:t>Why NOW?  BECAUSE…</a:t>
            </a:r>
          </a:p>
        </p:txBody>
      </p:sp>
      <p:sp>
        <p:nvSpPr>
          <p:cNvPr id="3" name="TextBox 2">
            <a:extLst>
              <a:ext uri="{FF2B5EF4-FFF2-40B4-BE49-F238E27FC236}">
                <a16:creationId xmlns:a16="http://schemas.microsoft.com/office/drawing/2014/main" id="{AC9BDCD0-A17B-E942-BBDE-CD7A9F82FC10}"/>
              </a:ext>
            </a:extLst>
          </p:cNvPr>
          <p:cNvSpPr txBox="1"/>
          <p:nvPr/>
        </p:nvSpPr>
        <p:spPr>
          <a:xfrm>
            <a:off x="885645" y="1325563"/>
            <a:ext cx="11041811"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The well being of our Mothers and Babies should </a:t>
            </a:r>
            <a:r>
              <a:rPr lang="en-US" sz="2800" b="1" dirty="0">
                <a:solidFill>
                  <a:srgbClr val="C00000"/>
                </a:solidFill>
              </a:rPr>
              <a:t>ALWAYS</a:t>
            </a:r>
            <a:r>
              <a:rPr lang="en-US" sz="2800" b="1" dirty="0"/>
              <a:t> be one of our top priorities</a:t>
            </a:r>
          </a:p>
          <a:p>
            <a:pPr marL="457200" indent="-457200">
              <a:buFont typeface="Arial" panose="020B0604020202020204" pitchFamily="34" charset="0"/>
              <a:buChar char="•"/>
            </a:pPr>
            <a:r>
              <a:rPr lang="en-US" sz="2800" b="1" dirty="0"/>
              <a:t>This racial disparity in the opportunity to survive the 1</a:t>
            </a:r>
            <a:r>
              <a:rPr lang="en-US" sz="2800" b="1" baseline="30000" dirty="0"/>
              <a:t>st</a:t>
            </a:r>
            <a:r>
              <a:rPr lang="en-US" sz="2800" b="1" dirty="0"/>
              <a:t> year of life is the most urgent MCH challenge and it has been allowed to persist in Ohio for far too long</a:t>
            </a:r>
          </a:p>
          <a:p>
            <a:pPr marL="1371600" lvl="2" indent="-457200">
              <a:buFont typeface="Courier New" panose="02070309020205020404" pitchFamily="49" charset="0"/>
              <a:buChar char="o"/>
            </a:pPr>
            <a:r>
              <a:rPr lang="en-US" sz="2800" b="1" dirty="0"/>
              <a:t>Ohio is shamefully one of the worst States in the Nation for a Black baby to be born…and it has been this way for decades</a:t>
            </a:r>
          </a:p>
          <a:p>
            <a:pPr marL="457200" indent="-457200">
              <a:buFont typeface="Arial" panose="020B0604020202020204" pitchFamily="34" charset="0"/>
              <a:buChar char="•"/>
            </a:pPr>
            <a:r>
              <a:rPr lang="en-US" sz="2800" b="1" dirty="0"/>
              <a:t>As far as I know, Ohio has never established a prospective Healthy People IMR or EQUITY plan…to achieve HP goals for all groups by the goal date</a:t>
            </a:r>
          </a:p>
          <a:p>
            <a:pPr marL="457200" indent="-457200">
              <a:buFont typeface="Arial" panose="020B0604020202020204" pitchFamily="34" charset="0"/>
              <a:buChar char="•"/>
            </a:pPr>
            <a:r>
              <a:rPr lang="en-US" sz="2800" b="1" dirty="0">
                <a:solidFill>
                  <a:srgbClr val="C00000"/>
                </a:solidFill>
              </a:rPr>
              <a:t>NOW is the time</a:t>
            </a:r>
          </a:p>
        </p:txBody>
      </p:sp>
    </p:spTree>
    <p:extLst>
      <p:ext uri="{BB962C8B-B14F-4D97-AF65-F5344CB8AC3E}">
        <p14:creationId xmlns:p14="http://schemas.microsoft.com/office/powerpoint/2010/main" val="2328193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FBCA-D368-7540-BFF9-B9E98942B826}"/>
              </a:ext>
            </a:extLst>
          </p:cNvPr>
          <p:cNvSpPr>
            <a:spLocks noGrp="1"/>
          </p:cNvSpPr>
          <p:nvPr>
            <p:ph type="title"/>
          </p:nvPr>
        </p:nvSpPr>
        <p:spPr>
          <a:xfrm>
            <a:off x="276223" y="-249896"/>
            <a:ext cx="11639549" cy="1325563"/>
          </a:xfrm>
        </p:spPr>
        <p:txBody>
          <a:bodyPr>
            <a:normAutofit/>
          </a:bodyPr>
          <a:lstStyle/>
          <a:p>
            <a:pPr algn="ctr"/>
            <a:r>
              <a:rPr lang="en-US" sz="4000" b="1" dirty="0">
                <a:solidFill>
                  <a:srgbClr val="C00000"/>
                </a:solidFill>
                <a:latin typeface="+mn-lt"/>
              </a:rPr>
              <a:t>Do we have any assets to help us achieve this goal?</a:t>
            </a:r>
          </a:p>
        </p:txBody>
      </p:sp>
      <p:sp>
        <p:nvSpPr>
          <p:cNvPr id="3" name="TextBox 2">
            <a:extLst>
              <a:ext uri="{FF2B5EF4-FFF2-40B4-BE49-F238E27FC236}">
                <a16:creationId xmlns:a16="http://schemas.microsoft.com/office/drawing/2014/main" id="{AC9BDCD0-A17B-E942-BBDE-CD7A9F82FC10}"/>
              </a:ext>
            </a:extLst>
          </p:cNvPr>
          <p:cNvSpPr txBox="1"/>
          <p:nvPr/>
        </p:nvSpPr>
        <p:spPr>
          <a:xfrm>
            <a:off x="1150189" y="569774"/>
            <a:ext cx="11041811" cy="680186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Senate Bill 332</a:t>
            </a:r>
          </a:p>
          <a:p>
            <a:pPr marL="457200" indent="-457200">
              <a:buFont typeface="Arial" panose="020B0604020202020204" pitchFamily="34" charset="0"/>
              <a:buChar char="•"/>
            </a:pPr>
            <a:r>
              <a:rPr lang="en-US" sz="2800" b="1" dirty="0"/>
              <a:t>Governor DeWine’s commitment to children</a:t>
            </a:r>
          </a:p>
          <a:p>
            <a:pPr marL="1371600" lvl="2" indent="-457200">
              <a:buFont typeface="Courier New" panose="02070309020205020404" pitchFamily="49" charset="0"/>
              <a:buChar char="o"/>
            </a:pPr>
            <a:r>
              <a:rPr lang="en-US" b="1" dirty="0"/>
              <a:t>Including significant increase in home visiting</a:t>
            </a:r>
          </a:p>
          <a:p>
            <a:pPr marL="457200" indent="-457200">
              <a:buFont typeface="Arial" panose="020B0604020202020204" pitchFamily="34" charset="0"/>
              <a:buChar char="•"/>
            </a:pPr>
            <a:r>
              <a:rPr lang="en-US" sz="2800" b="1" dirty="0"/>
              <a:t>Ohio Commission on Minority Health</a:t>
            </a:r>
          </a:p>
          <a:p>
            <a:pPr marL="457200" indent="-457200">
              <a:buFont typeface="Arial" panose="020B0604020202020204" pitchFamily="34" charset="0"/>
              <a:buChar char="•"/>
            </a:pPr>
            <a:r>
              <a:rPr lang="en-US" sz="2800" b="1" dirty="0"/>
              <a:t>Ohio Institute for Equity in Birth Outcomes (OEI)</a:t>
            </a:r>
          </a:p>
          <a:p>
            <a:pPr marL="457200" indent="-457200">
              <a:buFont typeface="Arial" panose="020B0604020202020204" pitchFamily="34" charset="0"/>
              <a:buChar char="•"/>
            </a:pPr>
            <a:r>
              <a:rPr lang="en-US" sz="2800" b="1" dirty="0"/>
              <a:t>Ohio Collaborative to Prevent Infant Mortality (OCPIM)</a:t>
            </a:r>
          </a:p>
          <a:p>
            <a:pPr marL="1371600" lvl="2" indent="-457200">
              <a:buFont typeface="Courier New" panose="02070309020205020404" pitchFamily="49" charset="0"/>
              <a:buChar char="o"/>
            </a:pPr>
            <a:r>
              <a:rPr lang="en-US" b="1" dirty="0"/>
              <a:t>Your advocacy will be ESSENTIAL if this is to happen </a:t>
            </a:r>
          </a:p>
          <a:p>
            <a:pPr marL="457200" indent="-457200">
              <a:buFont typeface="Arial" panose="020B0604020202020204" pitchFamily="34" charset="0"/>
              <a:buChar char="•"/>
            </a:pPr>
            <a:r>
              <a:rPr lang="en-US" sz="2800" b="1" dirty="0"/>
              <a:t>Ohio Commission on Infant Mortality</a:t>
            </a:r>
          </a:p>
          <a:p>
            <a:pPr marL="457200" indent="-457200">
              <a:buFont typeface="Arial" panose="020B0604020202020204" pitchFamily="34" charset="0"/>
              <a:buChar char="•"/>
            </a:pPr>
            <a:r>
              <a:rPr lang="en-US" sz="2800" b="1" dirty="0"/>
              <a:t>Federal Government’s commitment to eliminate racial disparities in birth outcomes, including substantial recent investments in Ohio</a:t>
            </a:r>
          </a:p>
          <a:p>
            <a:pPr marL="914400" lvl="1" indent="-457200">
              <a:buFont typeface="Courier New" panose="02070309020205020404" pitchFamily="49" charset="0"/>
              <a:buChar char="o"/>
            </a:pPr>
            <a:r>
              <a:rPr lang="en-US" sz="2800" b="1" dirty="0"/>
              <a:t>Healthy Start (</a:t>
            </a:r>
            <a:r>
              <a:rPr lang="en-US" b="1" dirty="0"/>
              <a:t>Ohio has 5 Healthy Start sites) </a:t>
            </a:r>
            <a:r>
              <a:rPr lang="en-US" sz="2800" b="1" dirty="0"/>
              <a:t>and substantial investments toward improving Maternal Morbidity and Mortality</a:t>
            </a:r>
          </a:p>
          <a:p>
            <a:pPr marL="457200" indent="-457200">
              <a:buFont typeface="Arial" panose="020B0604020202020204" pitchFamily="34" charset="0"/>
              <a:buChar char="•"/>
            </a:pPr>
            <a:r>
              <a:rPr lang="en-US" sz="2800" b="1" dirty="0"/>
              <a:t>HPIO’s template for addressing SDOH to improve infant mortality</a:t>
            </a:r>
          </a:p>
          <a:p>
            <a:pPr marL="1371600" lvl="2" indent="-457200">
              <a:buFont typeface="Courier New" panose="02070309020205020404" pitchFamily="49" charset="0"/>
              <a:buChar char="o"/>
            </a:pPr>
            <a:r>
              <a:rPr lang="en-US" dirty="0">
                <a:hlinkClick r:id="rId2"/>
              </a:rPr>
              <a:t>https://www.healthpolicyohio.org/wp-content/uploads/2018/01/SDOIM_ExecutiveSummary_posted.pdf</a:t>
            </a:r>
            <a:endParaRPr lang="en-US" sz="2800" b="1" dirty="0"/>
          </a:p>
          <a:p>
            <a:pPr marL="457200" indent="-457200">
              <a:buFont typeface="Arial" panose="020B0604020202020204" pitchFamily="34" charset="0"/>
              <a:buChar char="•"/>
            </a:pPr>
            <a:r>
              <a:rPr lang="en-US" sz="2800" b="1" dirty="0"/>
              <a:t>Nationally: a social movement for Social Justice, to achieve EQUITY</a:t>
            </a:r>
          </a:p>
          <a:p>
            <a:pPr marL="457200" indent="-457200">
              <a:buFont typeface="Arial" panose="020B0604020202020204" pitchFamily="34" charset="0"/>
              <a:buChar char="•"/>
            </a:pPr>
            <a:endParaRPr lang="en-US" sz="2800" b="1" dirty="0"/>
          </a:p>
        </p:txBody>
      </p:sp>
    </p:spTree>
    <p:extLst>
      <p:ext uri="{BB962C8B-B14F-4D97-AF65-F5344CB8AC3E}">
        <p14:creationId xmlns:p14="http://schemas.microsoft.com/office/powerpoint/2010/main" val="1605129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0CF1-CFB9-5643-BE64-A74F28C4019A}"/>
              </a:ext>
            </a:extLst>
          </p:cNvPr>
          <p:cNvSpPr>
            <a:spLocks noGrp="1"/>
          </p:cNvSpPr>
          <p:nvPr>
            <p:ph type="title"/>
          </p:nvPr>
        </p:nvSpPr>
        <p:spPr>
          <a:xfrm>
            <a:off x="0" y="0"/>
            <a:ext cx="6920345" cy="1041023"/>
          </a:xfrm>
        </p:spPr>
        <p:txBody>
          <a:bodyPr/>
          <a:lstStyle/>
          <a:p>
            <a:r>
              <a:rPr lang="en-US" b="1" dirty="0">
                <a:solidFill>
                  <a:srgbClr val="C00000"/>
                </a:solidFill>
                <a:latin typeface="+mn-lt"/>
              </a:rPr>
              <a:t>Ohio SHIP: 2020-2022</a:t>
            </a:r>
          </a:p>
        </p:txBody>
      </p:sp>
      <p:sp>
        <p:nvSpPr>
          <p:cNvPr id="3" name="TextBox 2">
            <a:extLst>
              <a:ext uri="{FF2B5EF4-FFF2-40B4-BE49-F238E27FC236}">
                <a16:creationId xmlns:a16="http://schemas.microsoft.com/office/drawing/2014/main" id="{19ED2DE4-AD3B-E54F-971E-9269B3357563}"/>
              </a:ext>
            </a:extLst>
          </p:cNvPr>
          <p:cNvSpPr txBox="1"/>
          <p:nvPr/>
        </p:nvSpPr>
        <p:spPr>
          <a:xfrm>
            <a:off x="186070" y="1041023"/>
            <a:ext cx="6734275" cy="5632311"/>
          </a:xfrm>
          <a:prstGeom prst="rect">
            <a:avLst/>
          </a:prstGeom>
          <a:noFill/>
        </p:spPr>
        <p:txBody>
          <a:bodyPr wrap="square" rtlCol="0">
            <a:spAutoFit/>
          </a:bodyPr>
          <a:lstStyle/>
          <a:p>
            <a:r>
              <a:rPr lang="en-US" sz="2400" dirty="0"/>
              <a:t>The SHIP is a tool to strengthen state and local efforts to improve health, well-being and economic vitality in Ohio.  The SHIP’s main components are: Six priorities including three factors and three health outcomes</a:t>
            </a:r>
          </a:p>
          <a:p>
            <a:pPr marL="742950" lvl="1" indent="-285750">
              <a:buFont typeface="Arial" panose="020B0604020202020204" pitchFamily="34" charset="0"/>
              <a:buChar char="•"/>
            </a:pPr>
            <a:r>
              <a:rPr lang="en-US" sz="2400" dirty="0"/>
              <a:t>Thirty-seven measurable objectives</a:t>
            </a:r>
          </a:p>
          <a:p>
            <a:pPr marL="742950" lvl="1" indent="-285750">
              <a:buFont typeface="Arial" panose="020B0604020202020204" pitchFamily="34" charset="0"/>
              <a:buChar char="•"/>
            </a:pPr>
            <a:r>
              <a:rPr lang="en-US" sz="2400" dirty="0"/>
              <a:t>A menu of evidence-informed strategies</a:t>
            </a:r>
          </a:p>
          <a:p>
            <a:pPr marL="742950" lvl="1" indent="-285750">
              <a:buFont typeface="Arial" panose="020B0604020202020204" pitchFamily="34" charset="0"/>
              <a:buChar char="•"/>
            </a:pPr>
            <a:r>
              <a:rPr lang="en-US" sz="2400" dirty="0"/>
              <a:t>An evaluation plan to track and report progress</a:t>
            </a:r>
          </a:p>
          <a:p>
            <a:pPr lvl="1"/>
            <a:endParaRPr lang="en-US" sz="2400" dirty="0"/>
          </a:p>
          <a:p>
            <a:r>
              <a:rPr lang="en-US" sz="2400" dirty="0"/>
              <a:t>With the long-term goal of ensuring all Ohioans achieve their full health potential, </a:t>
            </a:r>
            <a:r>
              <a:rPr lang="en-US" sz="2400" b="1" dirty="0">
                <a:solidFill>
                  <a:srgbClr val="C00000"/>
                </a:solidFill>
              </a:rPr>
              <a:t>the SHIP takes a comprehensive approach to achieving EQUITY</a:t>
            </a:r>
            <a:r>
              <a:rPr lang="en-US" sz="2400" dirty="0"/>
              <a:t> and addressing the many factors that shape our health, including housing, poverty, education and trauma.</a:t>
            </a:r>
          </a:p>
        </p:txBody>
      </p:sp>
      <p:sp>
        <p:nvSpPr>
          <p:cNvPr id="4" name="TextBox 3">
            <a:extLst>
              <a:ext uri="{FF2B5EF4-FFF2-40B4-BE49-F238E27FC236}">
                <a16:creationId xmlns:a16="http://schemas.microsoft.com/office/drawing/2014/main" id="{FA8B315D-5E19-3143-A270-63371FF4ECAD}"/>
              </a:ext>
            </a:extLst>
          </p:cNvPr>
          <p:cNvSpPr txBox="1"/>
          <p:nvPr/>
        </p:nvSpPr>
        <p:spPr>
          <a:xfrm>
            <a:off x="7412474" y="6519445"/>
            <a:ext cx="4631781" cy="307777"/>
          </a:xfrm>
          <a:prstGeom prst="rect">
            <a:avLst/>
          </a:prstGeom>
          <a:noFill/>
        </p:spPr>
        <p:txBody>
          <a:bodyPr wrap="none" rtlCol="0">
            <a:spAutoFit/>
          </a:bodyPr>
          <a:lstStyle/>
          <a:p>
            <a:r>
              <a:rPr lang="en-US" sz="1400" dirty="0"/>
              <a:t>https://</a:t>
            </a:r>
            <a:r>
              <a:rPr lang="en-US" sz="1400" dirty="0" err="1"/>
              <a:t>odh.ohio.gov</a:t>
            </a:r>
            <a:r>
              <a:rPr lang="en-US" sz="1400" dirty="0"/>
              <a:t>/</a:t>
            </a:r>
            <a:r>
              <a:rPr lang="en-US" sz="1400" dirty="0" err="1"/>
              <a:t>wps</a:t>
            </a:r>
            <a:r>
              <a:rPr lang="en-US" sz="1400" dirty="0"/>
              <a:t>/portal/</a:t>
            </a:r>
            <a:r>
              <a:rPr lang="en-US" sz="1400" dirty="0" err="1"/>
              <a:t>gov</a:t>
            </a:r>
            <a:r>
              <a:rPr lang="en-US" sz="1400" dirty="0"/>
              <a:t>/</a:t>
            </a:r>
            <a:r>
              <a:rPr lang="en-US" sz="1400" dirty="0" err="1"/>
              <a:t>odh</a:t>
            </a:r>
            <a:r>
              <a:rPr lang="en-US" sz="1400" dirty="0"/>
              <a:t>/about-us/</a:t>
            </a:r>
            <a:r>
              <a:rPr lang="en-US" sz="1400" dirty="0" err="1"/>
              <a:t>sha</a:t>
            </a:r>
            <a:r>
              <a:rPr lang="en-US" sz="1400" dirty="0"/>
              <a:t>-ship</a:t>
            </a:r>
          </a:p>
        </p:txBody>
      </p:sp>
      <p:pic>
        <p:nvPicPr>
          <p:cNvPr id="6" name="Picture 5">
            <a:extLst>
              <a:ext uri="{FF2B5EF4-FFF2-40B4-BE49-F238E27FC236}">
                <a16:creationId xmlns:a16="http://schemas.microsoft.com/office/drawing/2014/main" id="{9CC997E0-C445-8843-B8E1-6B81579329F6}"/>
              </a:ext>
            </a:extLst>
          </p:cNvPr>
          <p:cNvPicPr>
            <a:picLocks noChangeAspect="1"/>
          </p:cNvPicPr>
          <p:nvPr/>
        </p:nvPicPr>
        <p:blipFill>
          <a:blip r:embed="rId2"/>
          <a:stretch>
            <a:fillRect/>
          </a:stretch>
        </p:blipFill>
        <p:spPr>
          <a:xfrm>
            <a:off x="7232072" y="214745"/>
            <a:ext cx="4648200" cy="6096000"/>
          </a:xfrm>
          <a:prstGeom prst="rect">
            <a:avLst/>
          </a:prstGeom>
        </p:spPr>
      </p:pic>
    </p:spTree>
    <p:extLst>
      <p:ext uri="{BB962C8B-B14F-4D97-AF65-F5344CB8AC3E}">
        <p14:creationId xmlns:p14="http://schemas.microsoft.com/office/powerpoint/2010/main" val="3638732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6F1E962-FBD3-4774-A9C7-6AA30A443E4D}"/>
              </a:ext>
            </a:extLst>
          </p:cNvPr>
          <p:cNvGrpSpPr/>
          <p:nvPr/>
        </p:nvGrpSpPr>
        <p:grpSpPr>
          <a:xfrm>
            <a:off x="1339656" y="1799298"/>
            <a:ext cx="9512688" cy="4271241"/>
            <a:chOff x="2129643" y="780153"/>
            <a:chExt cx="7333953" cy="3292979"/>
          </a:xfrm>
        </p:grpSpPr>
        <p:pic>
          <p:nvPicPr>
            <p:cNvPr id="4" name="Picture 3">
              <a:extLst>
                <a:ext uri="{FF2B5EF4-FFF2-40B4-BE49-F238E27FC236}">
                  <a16:creationId xmlns:a16="http://schemas.microsoft.com/office/drawing/2014/main" id="{65AB2557-3664-41A9-8210-2F870D6E3566}"/>
                </a:ext>
              </a:extLst>
            </p:cNvPr>
            <p:cNvPicPr>
              <a:picLocks noChangeAspect="1"/>
            </p:cNvPicPr>
            <p:nvPr/>
          </p:nvPicPr>
          <p:blipFill rotWithShape="1">
            <a:blip r:embed="rId2"/>
            <a:srcRect b="88901"/>
            <a:stretch/>
          </p:blipFill>
          <p:spPr>
            <a:xfrm>
              <a:off x="2129643" y="780153"/>
              <a:ext cx="7333953" cy="613641"/>
            </a:xfrm>
            <a:prstGeom prst="rect">
              <a:avLst/>
            </a:prstGeom>
          </p:spPr>
        </p:pic>
        <p:pic>
          <p:nvPicPr>
            <p:cNvPr id="6" name="Picture 5">
              <a:extLst>
                <a:ext uri="{FF2B5EF4-FFF2-40B4-BE49-F238E27FC236}">
                  <a16:creationId xmlns:a16="http://schemas.microsoft.com/office/drawing/2014/main" id="{CD67A90D-367F-45CD-B847-9217B1327736}"/>
                </a:ext>
              </a:extLst>
            </p:cNvPr>
            <p:cNvPicPr>
              <a:picLocks noChangeAspect="1"/>
            </p:cNvPicPr>
            <p:nvPr/>
          </p:nvPicPr>
          <p:blipFill rotWithShape="1">
            <a:blip r:embed="rId2"/>
            <a:srcRect t="51537"/>
            <a:stretch/>
          </p:blipFill>
          <p:spPr>
            <a:xfrm>
              <a:off x="2129643" y="1393794"/>
              <a:ext cx="7333953" cy="2679338"/>
            </a:xfrm>
            <a:prstGeom prst="rect">
              <a:avLst/>
            </a:prstGeom>
          </p:spPr>
        </p:pic>
      </p:grpSp>
      <p:sp>
        <p:nvSpPr>
          <p:cNvPr id="8" name="TextBox 7">
            <a:extLst>
              <a:ext uri="{FF2B5EF4-FFF2-40B4-BE49-F238E27FC236}">
                <a16:creationId xmlns:a16="http://schemas.microsoft.com/office/drawing/2014/main" id="{CE2836DA-C593-4FA0-8C58-9FECF4CC97CA}"/>
              </a:ext>
            </a:extLst>
          </p:cNvPr>
          <p:cNvSpPr txBox="1"/>
          <p:nvPr/>
        </p:nvSpPr>
        <p:spPr>
          <a:xfrm>
            <a:off x="1225119" y="6214368"/>
            <a:ext cx="10493405" cy="246221"/>
          </a:xfrm>
          <a:prstGeom prst="rect">
            <a:avLst/>
          </a:prstGeom>
          <a:noFill/>
        </p:spPr>
        <p:txBody>
          <a:bodyPr wrap="square" rtlCol="0">
            <a:spAutoFit/>
          </a:bodyPr>
          <a:lstStyle/>
          <a:p>
            <a:r>
              <a:rPr lang="en-US" sz="1000" dirty="0">
                <a:latin typeface="Century Gothic" panose="020B0502020202020204" pitchFamily="34" charset="0"/>
              </a:rPr>
              <a:t>*County typology from the Ohio Medicaid Assessment Survey. See Appendix C for map of county types. Target source: ODH</a:t>
            </a:r>
          </a:p>
        </p:txBody>
      </p:sp>
      <p:sp>
        <p:nvSpPr>
          <p:cNvPr id="9" name="TextBox 8">
            <a:extLst>
              <a:ext uri="{FF2B5EF4-FFF2-40B4-BE49-F238E27FC236}">
                <a16:creationId xmlns:a16="http://schemas.microsoft.com/office/drawing/2014/main" id="{8AA85D19-0E5B-4C50-8BC8-146D2F79E679}"/>
              </a:ext>
            </a:extLst>
          </p:cNvPr>
          <p:cNvSpPr txBox="1"/>
          <p:nvPr/>
        </p:nvSpPr>
        <p:spPr>
          <a:xfrm>
            <a:off x="1339656" y="79575"/>
            <a:ext cx="11496583" cy="1415772"/>
          </a:xfrm>
          <a:prstGeom prst="rect">
            <a:avLst/>
          </a:prstGeom>
          <a:noFill/>
        </p:spPr>
        <p:txBody>
          <a:bodyPr wrap="square" rtlCol="0">
            <a:spAutoFit/>
          </a:bodyPr>
          <a:lstStyle/>
          <a:p>
            <a:r>
              <a:rPr lang="en-US" sz="3200" b="1" dirty="0">
                <a:solidFill>
                  <a:srgbClr val="085C1F"/>
                </a:solidFill>
                <a:latin typeface="Century Gothic" panose="020B0502020202020204" pitchFamily="34" charset="0"/>
              </a:rPr>
              <a:t>2020-2022 State Health Improvement Plan </a:t>
            </a:r>
            <a:br>
              <a:rPr lang="en-US" sz="3200" b="1" dirty="0">
                <a:solidFill>
                  <a:srgbClr val="085C1F"/>
                </a:solidFill>
                <a:latin typeface="Century Gothic" panose="020B0502020202020204" pitchFamily="34" charset="0"/>
              </a:rPr>
            </a:br>
            <a:r>
              <a:rPr lang="en-US" sz="5400" b="1" dirty="0">
                <a:latin typeface="Century Gothic" panose="020B0502020202020204" pitchFamily="34" charset="0"/>
              </a:rPr>
              <a:t>Targets for infant mortality</a:t>
            </a:r>
            <a:endParaRPr lang="en-US" sz="4400" b="1" dirty="0">
              <a:latin typeface="Century Gothic" panose="020B0502020202020204" pitchFamily="34" charset="0"/>
            </a:endParaRPr>
          </a:p>
        </p:txBody>
      </p:sp>
    </p:spTree>
    <p:extLst>
      <p:ext uri="{BB962C8B-B14F-4D97-AF65-F5344CB8AC3E}">
        <p14:creationId xmlns:p14="http://schemas.microsoft.com/office/powerpoint/2010/main" val="1009675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28C-1199-AF48-9EDC-85E3BEFE68FD}"/>
              </a:ext>
            </a:extLst>
          </p:cNvPr>
          <p:cNvSpPr>
            <a:spLocks noGrp="1"/>
          </p:cNvSpPr>
          <p:nvPr>
            <p:ph type="title"/>
          </p:nvPr>
        </p:nvSpPr>
        <p:spPr>
          <a:xfrm>
            <a:off x="738809" y="2193925"/>
            <a:ext cx="10515600" cy="1325563"/>
          </a:xfrm>
        </p:spPr>
        <p:txBody>
          <a:bodyPr/>
          <a:lstStyle/>
          <a:p>
            <a:pPr algn="ctr"/>
            <a:r>
              <a:rPr lang="en-US" b="1" dirty="0">
                <a:solidFill>
                  <a:srgbClr val="C00000"/>
                </a:solidFill>
                <a:latin typeface="+mn-lt"/>
              </a:rPr>
              <a:t>So…what’s our “ask”?  </a:t>
            </a:r>
            <a:br>
              <a:rPr lang="en-US" b="1" dirty="0">
                <a:solidFill>
                  <a:srgbClr val="C00000"/>
                </a:solidFill>
                <a:latin typeface="+mn-lt"/>
              </a:rPr>
            </a:br>
            <a:r>
              <a:rPr lang="en-US" b="1" dirty="0">
                <a:solidFill>
                  <a:srgbClr val="C00000"/>
                </a:solidFill>
                <a:latin typeface="+mn-lt"/>
              </a:rPr>
              <a:t>What are we asking Ohio to do?</a:t>
            </a:r>
          </a:p>
        </p:txBody>
      </p:sp>
    </p:spTree>
    <p:extLst>
      <p:ext uri="{BB962C8B-B14F-4D97-AF65-F5344CB8AC3E}">
        <p14:creationId xmlns:p14="http://schemas.microsoft.com/office/powerpoint/2010/main" val="1365824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74AA-8C00-C84B-AF2A-AC856716CE72}"/>
              </a:ext>
            </a:extLst>
          </p:cNvPr>
          <p:cNvSpPr>
            <a:spLocks noGrp="1"/>
          </p:cNvSpPr>
          <p:nvPr>
            <p:ph type="title"/>
          </p:nvPr>
        </p:nvSpPr>
        <p:spPr/>
        <p:txBody>
          <a:bodyPr/>
          <a:lstStyle/>
          <a:p>
            <a:r>
              <a:rPr lang="en-US" b="1" dirty="0">
                <a:solidFill>
                  <a:srgbClr val="C00000"/>
                </a:solidFill>
                <a:latin typeface="+mn-lt"/>
              </a:rPr>
              <a:t>Develop a plan…</a:t>
            </a:r>
          </a:p>
        </p:txBody>
      </p:sp>
      <p:sp>
        <p:nvSpPr>
          <p:cNvPr id="3" name="TextBox 2">
            <a:extLst>
              <a:ext uri="{FF2B5EF4-FFF2-40B4-BE49-F238E27FC236}">
                <a16:creationId xmlns:a16="http://schemas.microsoft.com/office/drawing/2014/main" id="{00F67D4B-8431-374C-A868-F6017CFBA373}"/>
              </a:ext>
            </a:extLst>
          </p:cNvPr>
          <p:cNvSpPr txBox="1"/>
          <p:nvPr/>
        </p:nvSpPr>
        <p:spPr>
          <a:xfrm>
            <a:off x="1201494" y="1877028"/>
            <a:ext cx="9243391" cy="2739211"/>
          </a:xfrm>
          <a:prstGeom prst="rect">
            <a:avLst/>
          </a:prstGeom>
          <a:noFill/>
        </p:spPr>
        <p:txBody>
          <a:bodyPr wrap="square" rtlCol="0">
            <a:spAutoFit/>
          </a:bodyPr>
          <a:lstStyle/>
          <a:p>
            <a:r>
              <a:rPr lang="en-US" sz="2400" b="1" dirty="0"/>
              <a:t>OWN our results and our State’s status as one of the worst places in the Nation for an African American baby to be born…and DO SOMETHING ABOUT IT!</a:t>
            </a:r>
          </a:p>
          <a:p>
            <a:endParaRPr lang="en-US" sz="2400" b="1" dirty="0"/>
          </a:p>
          <a:p>
            <a:r>
              <a:rPr lang="en-US" sz="2800" b="1" dirty="0">
                <a:solidFill>
                  <a:srgbClr val="C00000"/>
                </a:solidFill>
              </a:rPr>
              <a:t>DEVELOP A PLAN</a:t>
            </a:r>
            <a:r>
              <a:rPr lang="en-US" sz="2400" b="1" dirty="0"/>
              <a:t>: </a:t>
            </a:r>
          </a:p>
          <a:p>
            <a:pPr marL="742950" lvl="1" indent="-285750">
              <a:buFont typeface="Arial" panose="020B0604020202020204" pitchFamily="34" charset="0"/>
              <a:buChar char="•"/>
            </a:pPr>
            <a:r>
              <a:rPr lang="en-US" sz="2400" b="1" dirty="0"/>
              <a:t>At the City, County and State level that aims to eliminate the racial gap in the opportunity to survive the 1</a:t>
            </a:r>
            <a:r>
              <a:rPr lang="en-US" sz="2400" b="1" baseline="30000" dirty="0"/>
              <a:t>st</a:t>
            </a:r>
            <a:r>
              <a:rPr lang="en-US" sz="2400" b="1" dirty="0"/>
              <a:t> year of life</a:t>
            </a:r>
          </a:p>
        </p:txBody>
      </p:sp>
    </p:spTree>
    <p:extLst>
      <p:ext uri="{BB962C8B-B14F-4D97-AF65-F5344CB8AC3E}">
        <p14:creationId xmlns:p14="http://schemas.microsoft.com/office/powerpoint/2010/main" val="1893147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26FDA-567D-2E4C-B841-225E0F70AB72}"/>
              </a:ext>
            </a:extLst>
          </p:cNvPr>
          <p:cNvPicPr>
            <a:picLocks noChangeAspect="1"/>
          </p:cNvPicPr>
          <p:nvPr/>
        </p:nvPicPr>
        <p:blipFill>
          <a:blip r:embed="rId2"/>
          <a:stretch>
            <a:fillRect/>
          </a:stretch>
        </p:blipFill>
        <p:spPr>
          <a:xfrm>
            <a:off x="0" y="0"/>
            <a:ext cx="5322627" cy="6858000"/>
          </a:xfrm>
          <a:prstGeom prst="rect">
            <a:avLst/>
          </a:prstGeom>
        </p:spPr>
      </p:pic>
      <p:sp>
        <p:nvSpPr>
          <p:cNvPr id="4" name="TextBox 3">
            <a:extLst>
              <a:ext uri="{FF2B5EF4-FFF2-40B4-BE49-F238E27FC236}">
                <a16:creationId xmlns:a16="http://schemas.microsoft.com/office/drawing/2014/main" id="{F58420BE-0980-3746-B546-EB992C56EC8D}"/>
              </a:ext>
            </a:extLst>
          </p:cNvPr>
          <p:cNvSpPr txBox="1"/>
          <p:nvPr/>
        </p:nvSpPr>
        <p:spPr>
          <a:xfrm>
            <a:off x="6309360" y="305068"/>
            <a:ext cx="5486400" cy="6247864"/>
          </a:xfrm>
          <a:prstGeom prst="rect">
            <a:avLst/>
          </a:prstGeom>
          <a:noFill/>
        </p:spPr>
        <p:txBody>
          <a:bodyPr wrap="square" rtlCol="0">
            <a:spAutoFit/>
          </a:bodyPr>
          <a:lstStyle/>
          <a:p>
            <a:r>
              <a:rPr lang="en-US" sz="2400" b="1" dirty="0">
                <a:solidFill>
                  <a:srgbClr val="C00000"/>
                </a:solidFill>
              </a:rPr>
              <a:t>Strategic Focus Areas:</a:t>
            </a:r>
          </a:p>
          <a:p>
            <a:endParaRPr lang="en-US" dirty="0"/>
          </a:p>
          <a:p>
            <a:pPr marL="800100" lvl="1" indent="-342900">
              <a:buFont typeface="+mj-lt"/>
              <a:buAutoNum type="arabicPeriod"/>
            </a:pPr>
            <a:r>
              <a:rPr lang="en-US" sz="2000" b="1" dirty="0"/>
              <a:t>Improving Health Equity, Addressing the SDOH and Eliminating Racism</a:t>
            </a:r>
          </a:p>
          <a:p>
            <a:endParaRPr lang="en-US" sz="2000" b="1" dirty="0"/>
          </a:p>
          <a:p>
            <a:pPr marL="800100" lvl="1" indent="-342900">
              <a:buFont typeface="+mj-lt"/>
              <a:buAutoNum type="arabicPeriod" startAt="2"/>
            </a:pPr>
            <a:r>
              <a:rPr lang="en-US" sz="2000" b="1" dirty="0"/>
              <a:t>Promoting Optimal Women’s Health Before, During and After Pregnancy</a:t>
            </a:r>
          </a:p>
          <a:p>
            <a:endParaRPr lang="en-US" sz="2000" b="1" dirty="0"/>
          </a:p>
          <a:p>
            <a:pPr marL="800100" lvl="1" indent="-342900">
              <a:buFont typeface="+mj-lt"/>
              <a:buAutoNum type="arabicPeriod" startAt="3"/>
            </a:pPr>
            <a:r>
              <a:rPr lang="en-US" sz="2000" b="1" dirty="0"/>
              <a:t>Preventing Premature Births</a:t>
            </a:r>
          </a:p>
          <a:p>
            <a:pPr marL="342900" indent="-342900">
              <a:buFont typeface="+mj-lt"/>
              <a:buAutoNum type="arabicPeriod" startAt="3"/>
            </a:pPr>
            <a:endParaRPr lang="en-US" sz="2000" b="1" dirty="0"/>
          </a:p>
          <a:p>
            <a:pPr marL="914400" lvl="1" indent="-457200">
              <a:buFont typeface="+mj-lt"/>
              <a:buAutoNum type="arabicPeriod" startAt="4"/>
            </a:pPr>
            <a:r>
              <a:rPr lang="en-US" sz="2000" b="1" dirty="0"/>
              <a:t>Preventing Birth Defects</a:t>
            </a:r>
          </a:p>
          <a:p>
            <a:pPr marL="342900" indent="-342900">
              <a:buFont typeface="+mj-lt"/>
              <a:buAutoNum type="arabicPeriod" startAt="3"/>
            </a:pPr>
            <a:endParaRPr lang="en-US" sz="2000" b="1" dirty="0"/>
          </a:p>
          <a:p>
            <a:pPr marL="914400" lvl="1" indent="-457200">
              <a:buFont typeface="+mj-lt"/>
              <a:buAutoNum type="arabicPeriod" startAt="5"/>
            </a:pPr>
            <a:r>
              <a:rPr lang="en-US" sz="2000" b="1" dirty="0"/>
              <a:t>Promoting Optimal Infant Health</a:t>
            </a:r>
          </a:p>
          <a:p>
            <a:pPr marL="342900" indent="-342900">
              <a:buFont typeface="+mj-lt"/>
              <a:buAutoNum type="arabicPeriod" startAt="3"/>
            </a:pPr>
            <a:endParaRPr lang="en-US" sz="2000" b="1" dirty="0"/>
          </a:p>
          <a:p>
            <a:pPr marL="914400" lvl="1" indent="-457200">
              <a:buFont typeface="+mj-lt"/>
              <a:buAutoNum type="arabicPeriod" startAt="6"/>
            </a:pPr>
            <a:r>
              <a:rPr lang="en-US" sz="2000" b="1" dirty="0"/>
              <a:t>Reducing Smoking Before, During and After Pregnancy</a:t>
            </a:r>
          </a:p>
          <a:p>
            <a:pPr marL="342900" indent="-342900">
              <a:buFont typeface="+mj-lt"/>
              <a:buAutoNum type="arabicPeriod" startAt="3"/>
            </a:pPr>
            <a:endParaRPr lang="en-US" sz="2000" b="1" dirty="0"/>
          </a:p>
          <a:p>
            <a:pPr marL="914400" lvl="1" indent="-457200">
              <a:buFont typeface="+mj-lt"/>
              <a:buAutoNum type="arabicPeriod" startAt="7"/>
            </a:pPr>
            <a:r>
              <a:rPr lang="en-US" sz="2000" b="1" dirty="0"/>
              <a:t>Promoting Fatherhood Involvement in Maternal and Child Health</a:t>
            </a:r>
          </a:p>
          <a:p>
            <a:pPr marL="342900" indent="-342900">
              <a:buFont typeface="+mj-lt"/>
              <a:buAutoNum type="arabicPeriod" startAt="3"/>
            </a:pPr>
            <a:endParaRPr lang="en-US" dirty="0"/>
          </a:p>
        </p:txBody>
      </p:sp>
    </p:spTree>
    <p:extLst>
      <p:ext uri="{BB962C8B-B14F-4D97-AF65-F5344CB8AC3E}">
        <p14:creationId xmlns:p14="http://schemas.microsoft.com/office/powerpoint/2010/main" val="3042328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AB37F-F947-3443-ABED-7570DA04B986}"/>
              </a:ext>
            </a:extLst>
          </p:cNvPr>
          <p:cNvPicPr>
            <a:picLocks noChangeAspect="1"/>
          </p:cNvPicPr>
          <p:nvPr/>
        </p:nvPicPr>
        <p:blipFill>
          <a:blip r:embed="rId2"/>
          <a:stretch>
            <a:fillRect/>
          </a:stretch>
        </p:blipFill>
        <p:spPr>
          <a:xfrm>
            <a:off x="0" y="0"/>
            <a:ext cx="5302460" cy="6858000"/>
          </a:xfrm>
          <a:prstGeom prst="rect">
            <a:avLst/>
          </a:prstGeom>
        </p:spPr>
      </p:pic>
      <p:sp>
        <p:nvSpPr>
          <p:cNvPr id="4" name="TextBox 3">
            <a:extLst>
              <a:ext uri="{FF2B5EF4-FFF2-40B4-BE49-F238E27FC236}">
                <a16:creationId xmlns:a16="http://schemas.microsoft.com/office/drawing/2014/main" id="{3E5F34F5-E859-A543-B3B3-611FDBDC6A02}"/>
              </a:ext>
            </a:extLst>
          </p:cNvPr>
          <p:cNvSpPr txBox="1"/>
          <p:nvPr/>
        </p:nvSpPr>
        <p:spPr>
          <a:xfrm>
            <a:off x="5775960" y="2644170"/>
            <a:ext cx="5599482" cy="1569660"/>
          </a:xfrm>
          <a:prstGeom prst="rect">
            <a:avLst/>
          </a:prstGeom>
          <a:noFill/>
        </p:spPr>
        <p:txBody>
          <a:bodyPr wrap="none" rtlCol="0">
            <a:spAutoFit/>
          </a:bodyPr>
          <a:lstStyle/>
          <a:p>
            <a:pPr algn="ctr"/>
            <a:r>
              <a:rPr lang="en-US" sz="2400" b="1" dirty="0">
                <a:solidFill>
                  <a:srgbClr val="C00000"/>
                </a:solidFill>
              </a:rPr>
              <a:t>As a consequence of Senate Bill 332, HPIO </a:t>
            </a:r>
          </a:p>
          <a:p>
            <a:pPr algn="ctr"/>
            <a:r>
              <a:rPr lang="en-US" sz="2400" b="1" dirty="0">
                <a:solidFill>
                  <a:srgbClr val="C00000"/>
                </a:solidFill>
              </a:rPr>
              <a:t>conducted a study and provided us with a </a:t>
            </a:r>
          </a:p>
          <a:p>
            <a:pPr algn="ctr"/>
            <a:r>
              <a:rPr lang="en-US" sz="2400" b="1" dirty="0">
                <a:solidFill>
                  <a:srgbClr val="C00000"/>
                </a:solidFill>
              </a:rPr>
              <a:t>template to understand how SDOH </a:t>
            </a:r>
          </a:p>
          <a:p>
            <a:pPr algn="ctr"/>
            <a:r>
              <a:rPr lang="en-US" sz="2400" b="1" dirty="0">
                <a:solidFill>
                  <a:srgbClr val="C00000"/>
                </a:solidFill>
              </a:rPr>
              <a:t>influence infant mortality</a:t>
            </a:r>
          </a:p>
        </p:txBody>
      </p:sp>
    </p:spTree>
    <p:extLst>
      <p:ext uri="{BB962C8B-B14F-4D97-AF65-F5344CB8AC3E}">
        <p14:creationId xmlns:p14="http://schemas.microsoft.com/office/powerpoint/2010/main" val="2636297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24F8-68DD-6147-B17B-1D9B78B3BD25}"/>
              </a:ext>
            </a:extLst>
          </p:cNvPr>
          <p:cNvSpPr>
            <a:spLocks noGrp="1"/>
          </p:cNvSpPr>
          <p:nvPr>
            <p:ph type="title"/>
          </p:nvPr>
        </p:nvSpPr>
        <p:spPr>
          <a:xfrm>
            <a:off x="493426" y="41770"/>
            <a:ext cx="10515600" cy="1325563"/>
          </a:xfrm>
        </p:spPr>
        <p:txBody>
          <a:bodyPr/>
          <a:lstStyle/>
          <a:p>
            <a:r>
              <a:rPr lang="en-US" b="1" dirty="0">
                <a:solidFill>
                  <a:srgbClr val="C00000"/>
                </a:solidFill>
                <a:latin typeface="+mn-lt"/>
              </a:rPr>
              <a:t>Interventions to consider:</a:t>
            </a:r>
          </a:p>
        </p:txBody>
      </p:sp>
      <p:sp>
        <p:nvSpPr>
          <p:cNvPr id="3" name="TextBox 2">
            <a:extLst>
              <a:ext uri="{FF2B5EF4-FFF2-40B4-BE49-F238E27FC236}">
                <a16:creationId xmlns:a16="http://schemas.microsoft.com/office/drawing/2014/main" id="{699EC25A-92B1-A344-AD91-389FF75C7F1B}"/>
              </a:ext>
            </a:extLst>
          </p:cNvPr>
          <p:cNvSpPr txBox="1"/>
          <p:nvPr/>
        </p:nvSpPr>
        <p:spPr>
          <a:xfrm>
            <a:off x="742481" y="987285"/>
            <a:ext cx="5844057" cy="6186309"/>
          </a:xfrm>
          <a:prstGeom prst="rect">
            <a:avLst/>
          </a:prstGeom>
          <a:noFill/>
        </p:spPr>
        <p:txBody>
          <a:bodyPr wrap="square" rtlCol="0">
            <a:spAutoFit/>
          </a:bodyPr>
          <a:lstStyle/>
          <a:p>
            <a:pPr marL="285750" indent="-285750">
              <a:buFont typeface="Arial" panose="020B0604020202020204" pitchFamily="34" charset="0"/>
              <a:buChar char="•"/>
            </a:pPr>
            <a:r>
              <a:rPr lang="en-US" b="1" dirty="0"/>
              <a:t>Is it time for this Commission to champion another Senate Bill?</a:t>
            </a:r>
          </a:p>
          <a:p>
            <a:pPr marL="285750" indent="-285750">
              <a:buFont typeface="Arial" panose="020B0604020202020204" pitchFamily="34" charset="0"/>
              <a:buChar char="•"/>
            </a:pPr>
            <a:r>
              <a:rPr lang="en-US" b="1" dirty="0" err="1"/>
              <a:t>SDOH</a:t>
            </a:r>
            <a:r>
              <a:rPr lang="en-US" b="1" dirty="0"/>
              <a:t> – test and then scale (ex. stable housing)</a:t>
            </a:r>
          </a:p>
          <a:p>
            <a:pPr marL="285750" indent="-285750">
              <a:buFont typeface="Arial" panose="020B0604020202020204" pitchFamily="34" charset="0"/>
              <a:buChar char="•"/>
            </a:pPr>
            <a:r>
              <a:rPr lang="en-US" b="1" dirty="0"/>
              <a:t>Maintain Medicaid Expansion</a:t>
            </a:r>
          </a:p>
          <a:p>
            <a:pPr marL="285750" indent="-285750">
              <a:buFont typeface="Arial" panose="020B0604020202020204" pitchFamily="34" charset="0"/>
              <a:buChar char="•"/>
            </a:pPr>
            <a:r>
              <a:rPr lang="en-US" b="1" dirty="0"/>
              <a:t>Postpartum Medicaid Coverage – 12 months for all women</a:t>
            </a:r>
          </a:p>
          <a:p>
            <a:pPr marL="285750" indent="-285750">
              <a:buFont typeface="Arial" panose="020B0604020202020204" pitchFamily="34" charset="0"/>
              <a:buChar char="•"/>
            </a:pPr>
            <a:r>
              <a:rPr lang="en-US" b="1" dirty="0"/>
              <a:t>Minimum Wage increase?</a:t>
            </a:r>
          </a:p>
          <a:p>
            <a:pPr marL="285750" indent="-285750">
              <a:buFont typeface="Arial" panose="020B0604020202020204" pitchFamily="34" charset="0"/>
              <a:buChar char="•"/>
            </a:pPr>
            <a:r>
              <a:rPr lang="en-US" b="1" dirty="0"/>
              <a:t>Clinical Providers of Color</a:t>
            </a:r>
          </a:p>
          <a:p>
            <a:pPr marL="285750" indent="-285750">
              <a:buFont typeface="Arial" panose="020B0604020202020204" pitchFamily="34" charset="0"/>
              <a:buChar char="•"/>
            </a:pPr>
            <a:r>
              <a:rPr lang="en-US" b="1" dirty="0"/>
              <a:t>More training (implicit bias) &amp; tracking re health care bias</a:t>
            </a:r>
          </a:p>
          <a:p>
            <a:pPr marL="285750" indent="-285750">
              <a:buFont typeface="Arial" panose="020B0604020202020204" pitchFamily="34" charset="0"/>
              <a:buChar char="•"/>
            </a:pPr>
            <a:r>
              <a:rPr lang="en-US" b="1" dirty="0"/>
              <a:t>Paid Family Leave</a:t>
            </a:r>
          </a:p>
          <a:p>
            <a:pPr marL="285750" indent="-285750">
              <a:buFont typeface="Arial" panose="020B0604020202020204" pitchFamily="34" charset="0"/>
              <a:buChar char="•"/>
            </a:pPr>
            <a:r>
              <a:rPr lang="en-US" b="1" dirty="0"/>
              <a:t>Baby Bonds?</a:t>
            </a:r>
          </a:p>
          <a:p>
            <a:pPr marL="285750" indent="-285750">
              <a:buFont typeface="Arial" panose="020B0604020202020204" pitchFamily="34" charset="0"/>
              <a:buChar char="•"/>
            </a:pPr>
            <a:r>
              <a:rPr lang="en-US" b="1" dirty="0"/>
              <a:t>Reparations?</a:t>
            </a:r>
          </a:p>
          <a:p>
            <a:pPr marL="285750" indent="-285750">
              <a:buFont typeface="Arial" panose="020B0604020202020204" pitchFamily="34" charset="0"/>
              <a:buChar char="•"/>
            </a:pPr>
            <a:r>
              <a:rPr lang="en-US" b="1" dirty="0"/>
              <a:t>More Certified Doulas, More Group Prenatal Care</a:t>
            </a:r>
          </a:p>
          <a:p>
            <a:pPr marL="285750" indent="-285750">
              <a:buFont typeface="Arial" panose="020B0604020202020204" pitchFamily="34" charset="0"/>
              <a:buChar char="•"/>
            </a:pPr>
            <a:r>
              <a:rPr lang="en-US" b="1" dirty="0"/>
              <a:t>Earned Income Tax Credit</a:t>
            </a:r>
          </a:p>
          <a:p>
            <a:pPr marL="285750" indent="-285750">
              <a:buFont typeface="Arial" panose="020B0604020202020204" pitchFamily="34" charset="0"/>
              <a:buChar char="•"/>
            </a:pPr>
            <a:r>
              <a:rPr lang="en-US" b="1" dirty="0"/>
              <a:t>Change workplace policies to be more maternal friendly</a:t>
            </a:r>
          </a:p>
          <a:p>
            <a:pPr marL="285750" indent="-285750">
              <a:buFont typeface="Arial" panose="020B0604020202020204" pitchFamily="34" charset="0"/>
              <a:buChar char="•"/>
            </a:pPr>
            <a:r>
              <a:rPr lang="en-US" b="1" dirty="0"/>
              <a:t>Eliminate Racism: embrace RAPHC movement</a:t>
            </a:r>
          </a:p>
          <a:p>
            <a:pPr marL="285750" indent="-285750">
              <a:buFont typeface="Arial" panose="020B0604020202020204" pitchFamily="34" charset="0"/>
              <a:buChar char="•"/>
            </a:pPr>
            <a:r>
              <a:rPr lang="en-US" b="1" dirty="0"/>
              <a:t>More robust Statewide Safe Sleep and Breastfeeding campaign</a:t>
            </a:r>
          </a:p>
          <a:p>
            <a:pPr marL="285750" indent="-285750">
              <a:buFont typeface="Arial" panose="020B0604020202020204" pitchFamily="34" charset="0"/>
              <a:buChar char="•"/>
            </a:pPr>
            <a:r>
              <a:rPr lang="en-US" b="1" dirty="0"/>
              <a:t>Willingness to “course correct” when we fall behind our goals</a:t>
            </a:r>
          </a:p>
          <a:p>
            <a:pPr marL="285750" indent="-285750">
              <a:buFont typeface="Arial" panose="020B0604020202020204" pitchFamily="34" charset="0"/>
              <a:buChar char="•"/>
            </a:pPr>
            <a:endParaRPr lang="en-US" b="1" dirty="0"/>
          </a:p>
        </p:txBody>
      </p:sp>
      <p:sp>
        <p:nvSpPr>
          <p:cNvPr id="4" name="TextBox 3">
            <a:extLst>
              <a:ext uri="{FF2B5EF4-FFF2-40B4-BE49-F238E27FC236}">
                <a16:creationId xmlns:a16="http://schemas.microsoft.com/office/drawing/2014/main" id="{0DCBE28D-D8D0-0946-BEDF-39636813D680}"/>
              </a:ext>
            </a:extLst>
          </p:cNvPr>
          <p:cNvSpPr txBox="1"/>
          <p:nvPr/>
        </p:nvSpPr>
        <p:spPr>
          <a:xfrm>
            <a:off x="7360560" y="1124445"/>
            <a:ext cx="4512353"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Empower OCPIM</a:t>
            </a:r>
          </a:p>
          <a:p>
            <a:pPr marL="285750" indent="-285750">
              <a:buFont typeface="Arial" panose="020B0604020202020204" pitchFamily="34" charset="0"/>
              <a:buChar char="•"/>
            </a:pPr>
            <a:r>
              <a:rPr lang="en-US" b="1" dirty="0"/>
              <a:t>OEI:</a:t>
            </a:r>
          </a:p>
          <a:p>
            <a:pPr marL="742950" lvl="1" indent="-285750">
              <a:buFont typeface="Courier New" panose="02070309020205020404" pitchFamily="49" charset="0"/>
              <a:buChar char="o"/>
            </a:pPr>
            <a:r>
              <a:rPr lang="en-US" b="1" dirty="0"/>
              <a:t>Better funding</a:t>
            </a:r>
          </a:p>
          <a:p>
            <a:pPr marL="742950" lvl="1" indent="-285750">
              <a:buFont typeface="Courier New" panose="02070309020205020404" pitchFamily="49" charset="0"/>
              <a:buChar char="o"/>
            </a:pPr>
            <a:r>
              <a:rPr lang="en-US" b="1" dirty="0"/>
              <a:t>More robust Evaluation of local influence on improving IMR</a:t>
            </a:r>
          </a:p>
          <a:p>
            <a:pPr marL="285750" indent="-285750">
              <a:buFont typeface="Arial" panose="020B0604020202020204" pitchFamily="34" charset="0"/>
              <a:buChar char="•"/>
            </a:pPr>
            <a:r>
              <a:rPr lang="en-US" b="1" dirty="0"/>
              <a:t>HPIO Reports.  Why aren’t we following their recommendations? </a:t>
            </a:r>
          </a:p>
          <a:p>
            <a:pPr marL="742950" lvl="1" indent="-285750">
              <a:buFont typeface="Courier New" panose="02070309020205020404" pitchFamily="49" charset="0"/>
              <a:buChar char="o"/>
            </a:pPr>
            <a:r>
              <a:rPr lang="en-US" b="1" dirty="0"/>
              <a:t>SDOH and IMR</a:t>
            </a:r>
          </a:p>
          <a:p>
            <a:pPr marL="742950" lvl="1" indent="-285750">
              <a:buFont typeface="Courier New" panose="02070309020205020404" pitchFamily="49" charset="0"/>
              <a:buChar char="o"/>
            </a:pPr>
            <a:r>
              <a:rPr lang="en-US" b="1" dirty="0"/>
              <a:t>Racial Equity </a:t>
            </a:r>
          </a:p>
          <a:p>
            <a:pPr marL="285750" indent="-285750">
              <a:buFont typeface="Arial" panose="020B0604020202020204" pitchFamily="34" charset="0"/>
              <a:buChar char="•"/>
            </a:pPr>
            <a:r>
              <a:rPr lang="en-US" b="1" dirty="0"/>
              <a:t>Engage MCH organizations:</a:t>
            </a:r>
          </a:p>
          <a:p>
            <a:pPr marL="742950" lvl="1" indent="-285750">
              <a:buFont typeface="Courier New" panose="02070309020205020404" pitchFamily="49" charset="0"/>
              <a:buChar char="o"/>
            </a:pPr>
            <a:r>
              <a:rPr lang="en-US" b="1" dirty="0"/>
              <a:t>March of Dimes</a:t>
            </a:r>
          </a:p>
          <a:p>
            <a:pPr marL="742950" lvl="1" indent="-285750">
              <a:buFont typeface="Courier New" panose="02070309020205020404" pitchFamily="49" charset="0"/>
              <a:buChar char="o"/>
            </a:pPr>
            <a:r>
              <a:rPr lang="en-US" b="1" dirty="0"/>
              <a:t>Ohio Chapters of:</a:t>
            </a:r>
          </a:p>
          <a:p>
            <a:pPr marL="1200150" lvl="2" indent="-285750">
              <a:buFont typeface="Courier New" panose="02070309020205020404" pitchFamily="49" charset="0"/>
              <a:buChar char="o"/>
            </a:pPr>
            <a:r>
              <a:rPr lang="en-US" b="1" dirty="0"/>
              <a:t>American Academy of Pediatrics</a:t>
            </a:r>
          </a:p>
          <a:p>
            <a:pPr marL="1200150" lvl="2" indent="-285750">
              <a:buFont typeface="Courier New" panose="02070309020205020404" pitchFamily="49" charset="0"/>
              <a:buChar char="o"/>
            </a:pPr>
            <a:r>
              <a:rPr lang="en-US" b="1" dirty="0"/>
              <a:t>American Congress of Ob/</a:t>
            </a:r>
            <a:r>
              <a:rPr lang="en-US" b="1" dirty="0" err="1"/>
              <a:t>Gyn</a:t>
            </a:r>
            <a:endParaRPr lang="en-US" b="1" dirty="0"/>
          </a:p>
          <a:p>
            <a:pPr marL="1200150" lvl="2" indent="-285750">
              <a:buFont typeface="Courier New" panose="02070309020205020404" pitchFamily="49" charset="0"/>
              <a:buChar char="o"/>
            </a:pPr>
            <a:r>
              <a:rPr lang="en-US" b="1" dirty="0"/>
              <a:t>AWHONN</a:t>
            </a:r>
          </a:p>
          <a:p>
            <a:pPr marL="285750" indent="-285750">
              <a:buFont typeface="Arial" panose="020B0604020202020204" pitchFamily="34" charset="0"/>
              <a:buChar char="•"/>
            </a:pPr>
            <a:r>
              <a:rPr lang="en-US" b="1" dirty="0"/>
              <a:t>Increase engagement of OHA</a:t>
            </a:r>
          </a:p>
        </p:txBody>
      </p:sp>
    </p:spTree>
    <p:extLst>
      <p:ext uri="{BB962C8B-B14F-4D97-AF65-F5344CB8AC3E}">
        <p14:creationId xmlns:p14="http://schemas.microsoft.com/office/powerpoint/2010/main" val="773513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a:extLst>
              <a:ext uri="{FF2B5EF4-FFF2-40B4-BE49-F238E27FC236}">
                <a16:creationId xmlns:a16="http://schemas.microsoft.com/office/drawing/2014/main" id="{720C4FCD-292C-864F-8A1C-CD9E66F3A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107" y="374493"/>
            <a:ext cx="8410337" cy="649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3" descr="megaphone_protest_300_clr_10738.gif">
            <a:extLst>
              <a:ext uri="{FF2B5EF4-FFF2-40B4-BE49-F238E27FC236}">
                <a16:creationId xmlns:a16="http://schemas.microsoft.com/office/drawing/2014/main" id="{809C1E22-4CDB-2E49-B151-07CBD27B49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6216" y="320521"/>
            <a:ext cx="11588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4" descr="megaphone_protest_300_clr_10738.gif">
            <a:extLst>
              <a:ext uri="{FF2B5EF4-FFF2-40B4-BE49-F238E27FC236}">
                <a16:creationId xmlns:a16="http://schemas.microsoft.com/office/drawing/2014/main" id="{06E90B31-6695-AA41-82F2-DFF4CAFC3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6583" y="4500404"/>
            <a:ext cx="1003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descr="megaphone_protest_300_clr_10738.gif">
            <a:extLst>
              <a:ext uri="{FF2B5EF4-FFF2-40B4-BE49-F238E27FC236}">
                <a16:creationId xmlns:a16="http://schemas.microsoft.com/office/drawing/2014/main" id="{069FFA23-0FDB-EB4D-AEA9-9D38F75574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0175" y="3509872"/>
            <a:ext cx="10731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6" descr="megaphone_protest_300_clr_10738.gif">
            <a:extLst>
              <a:ext uri="{FF2B5EF4-FFF2-40B4-BE49-F238E27FC236}">
                <a16:creationId xmlns:a16="http://schemas.microsoft.com/office/drawing/2014/main" id="{4753DC5B-EE5A-1F43-A8AB-08A9C533B1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989" y="2336103"/>
            <a:ext cx="119221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7" descr="shout_from_roof_800_clr_2270.png">
            <a:extLst>
              <a:ext uri="{FF2B5EF4-FFF2-40B4-BE49-F238E27FC236}">
                <a16:creationId xmlns:a16="http://schemas.microsoft.com/office/drawing/2014/main" id="{B9405186-BF09-544D-AC1C-A555B1F377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6385" y="3161001"/>
            <a:ext cx="14827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8" descr="megaphone_protest_300_clr_10738.gif">
            <a:extLst>
              <a:ext uri="{FF2B5EF4-FFF2-40B4-BE49-F238E27FC236}">
                <a16:creationId xmlns:a16="http://schemas.microsoft.com/office/drawing/2014/main" id="{C5DA2066-A467-0B4F-996B-2C6A3CB314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7263" y="2196755"/>
            <a:ext cx="722312"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9" descr="megaphone_protest_300_clr_10738.gif">
            <a:extLst>
              <a:ext uri="{FF2B5EF4-FFF2-40B4-BE49-F238E27FC236}">
                <a16:creationId xmlns:a16="http://schemas.microsoft.com/office/drawing/2014/main" id="{C18B25C9-C398-F346-B12D-742A6D0F8C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7522" y="3240817"/>
            <a:ext cx="7905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10" descr="megaphone_protest_300_clr_10738.gif">
            <a:extLst>
              <a:ext uri="{FF2B5EF4-FFF2-40B4-BE49-F238E27FC236}">
                <a16:creationId xmlns:a16="http://schemas.microsoft.com/office/drawing/2014/main" id="{57F6B560-98D5-4149-A80E-84D3C81000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8527" y="2137578"/>
            <a:ext cx="87312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1" descr="megaphone_protest_300_clr_10738.gif">
            <a:extLst>
              <a:ext uri="{FF2B5EF4-FFF2-40B4-BE49-F238E27FC236}">
                <a16:creationId xmlns:a16="http://schemas.microsoft.com/office/drawing/2014/main" id="{ACCA2465-4CDB-9B4E-B1FD-8F364FBF00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438" y="4529932"/>
            <a:ext cx="10636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2" descr="megaphone_protest_300_clr_10738.gif">
            <a:extLst>
              <a:ext uri="{FF2B5EF4-FFF2-40B4-BE49-F238E27FC236}">
                <a16:creationId xmlns:a16="http://schemas.microsoft.com/office/drawing/2014/main" id="{8183EC06-EB51-0345-B157-BAA583575A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6927" y="1376368"/>
            <a:ext cx="100965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3" descr="megaphone_protest_300_clr_10738.gif">
            <a:extLst>
              <a:ext uri="{FF2B5EF4-FFF2-40B4-BE49-F238E27FC236}">
                <a16:creationId xmlns:a16="http://schemas.microsoft.com/office/drawing/2014/main" id="{D48B67EC-B615-E549-9164-609A1E0466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8050" y="704944"/>
            <a:ext cx="9144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4" descr="megaphone_protest_300_clr_10738.gif">
            <a:extLst>
              <a:ext uri="{FF2B5EF4-FFF2-40B4-BE49-F238E27FC236}">
                <a16:creationId xmlns:a16="http://schemas.microsoft.com/office/drawing/2014/main" id="{AC82D42D-538B-8A4C-A60C-1259FDBB6A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7556" y="2028447"/>
            <a:ext cx="105568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Picture 15" descr="megaphone_protest_300_clr_10738.gif">
            <a:extLst>
              <a:ext uri="{FF2B5EF4-FFF2-40B4-BE49-F238E27FC236}">
                <a16:creationId xmlns:a16="http://schemas.microsoft.com/office/drawing/2014/main" id="{CBB8DF92-A51C-7D4F-878F-C9C8FD21B4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43" y="3620941"/>
            <a:ext cx="966787"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Picture 16" descr="megaphone_protest_300_clr_10738.gif">
            <a:extLst>
              <a:ext uri="{FF2B5EF4-FFF2-40B4-BE49-F238E27FC236}">
                <a16:creationId xmlns:a16="http://schemas.microsoft.com/office/drawing/2014/main" id="{4A24DEC8-D7CC-6A47-B879-C0C2D3E16B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0770" y="1178123"/>
            <a:ext cx="10160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2" name="Picture 17" descr="megaphone_protest_300_clr_10738.gif">
            <a:extLst>
              <a:ext uri="{FF2B5EF4-FFF2-40B4-BE49-F238E27FC236}">
                <a16:creationId xmlns:a16="http://schemas.microsoft.com/office/drawing/2014/main" id="{924FDE8D-13FD-0E44-9025-59295F87F2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6646" y="3209699"/>
            <a:ext cx="10334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18" descr="megaphone_protest_300_clr_10738.gif">
            <a:extLst>
              <a:ext uri="{FF2B5EF4-FFF2-40B4-BE49-F238E27FC236}">
                <a16:creationId xmlns:a16="http://schemas.microsoft.com/office/drawing/2014/main" id="{1E893F41-5834-654F-AE8A-8721C534C6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8809" y="2217647"/>
            <a:ext cx="121761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4" name="Picture 19" descr="megaphone_protest_300_clr_10738.gif">
            <a:extLst>
              <a:ext uri="{FF2B5EF4-FFF2-40B4-BE49-F238E27FC236}">
                <a16:creationId xmlns:a16="http://schemas.microsoft.com/office/drawing/2014/main" id="{16873F5A-896F-E44C-ADF4-150C4C33AE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7641" y="1203008"/>
            <a:ext cx="94456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5" name="Picture 20" descr="megaphone_protest_300_clr_10738.gif">
            <a:extLst>
              <a:ext uri="{FF2B5EF4-FFF2-40B4-BE49-F238E27FC236}">
                <a16:creationId xmlns:a16="http://schemas.microsoft.com/office/drawing/2014/main" id="{1DFA4C88-0D47-104C-8A0F-B38BD11579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331" y="619607"/>
            <a:ext cx="9779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6" name="Picture 21" descr="megaphone_protest_300_clr_10738.gif">
            <a:extLst>
              <a:ext uri="{FF2B5EF4-FFF2-40B4-BE49-F238E27FC236}">
                <a16:creationId xmlns:a16="http://schemas.microsoft.com/office/drawing/2014/main" id="{6649C4EF-AE53-064F-AC51-593A5F937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7671" y="4440871"/>
            <a:ext cx="7556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8" name="Picture 23" descr="megaphone_protest_300_clr_10738.gif">
            <a:extLst>
              <a:ext uri="{FF2B5EF4-FFF2-40B4-BE49-F238E27FC236}">
                <a16:creationId xmlns:a16="http://schemas.microsoft.com/office/drawing/2014/main" id="{B734ED40-56C3-C94A-9558-46F00542CF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6315" y="2279344"/>
            <a:ext cx="571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9" name="Picture 24" descr="megaphone_protest_300_clr_10738.gif">
            <a:extLst>
              <a:ext uri="{FF2B5EF4-FFF2-40B4-BE49-F238E27FC236}">
                <a16:creationId xmlns:a16="http://schemas.microsoft.com/office/drawing/2014/main" id="{079867C7-A329-4D48-9E4C-4CFE09E668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8939" y="5475628"/>
            <a:ext cx="6746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3772F0B3-8D88-DF42-B4EF-CC29637007ED}"/>
              </a:ext>
            </a:extLst>
          </p:cNvPr>
          <p:cNvSpPr txBox="1"/>
          <p:nvPr/>
        </p:nvSpPr>
        <p:spPr>
          <a:xfrm>
            <a:off x="7730023" y="571327"/>
            <a:ext cx="4264876" cy="6370975"/>
          </a:xfrm>
          <a:prstGeom prst="rect">
            <a:avLst/>
          </a:prstGeom>
          <a:noFill/>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a:solidFill>
                  <a:srgbClr val="C00000"/>
                </a:solidFill>
              </a:rPr>
              <a:t>Every Baby Matters…</a:t>
            </a:r>
          </a:p>
          <a:p>
            <a:pPr lvl="1" eaLnBrk="1" hangingPunct="1">
              <a:buFont typeface="Arial" panose="020B0604020202020204" pitchFamily="34" charset="0"/>
              <a:buChar char="•"/>
            </a:pPr>
            <a:r>
              <a:rPr lang="en-US" altLang="en-US" sz="1800" dirty="0"/>
              <a:t>White, Black, Brown, or Yellow</a:t>
            </a:r>
          </a:p>
          <a:p>
            <a:pPr lvl="1" eaLnBrk="1" hangingPunct="1">
              <a:buFont typeface="Arial" panose="020B0604020202020204" pitchFamily="34" charset="0"/>
              <a:buChar char="•"/>
            </a:pPr>
            <a:r>
              <a:rPr lang="en-US" altLang="en-US" sz="1800" dirty="0"/>
              <a:t>Rich or Poor</a:t>
            </a:r>
          </a:p>
          <a:p>
            <a:pPr lvl="1" eaLnBrk="1" hangingPunct="1">
              <a:buFont typeface="Arial" panose="020B0604020202020204" pitchFamily="34" charset="0"/>
              <a:buChar char="•"/>
            </a:pPr>
            <a:r>
              <a:rPr lang="en-US" altLang="en-US" sz="1800" dirty="0"/>
              <a:t>Rural or Urban</a:t>
            </a:r>
          </a:p>
          <a:p>
            <a:pPr lvl="1" eaLnBrk="1" hangingPunct="1">
              <a:buFont typeface="Arial" panose="020B0604020202020204" pitchFamily="34" charset="0"/>
              <a:buChar char="•"/>
            </a:pPr>
            <a:r>
              <a:rPr lang="en-US" altLang="en-US" sz="1800" dirty="0"/>
              <a:t>From the North, South, East or West</a:t>
            </a:r>
          </a:p>
          <a:p>
            <a:pPr lvl="1" eaLnBrk="1" hangingPunct="1">
              <a:buFont typeface="Arial" panose="020B0604020202020204" pitchFamily="34" charset="0"/>
              <a:buChar char="•"/>
            </a:pPr>
            <a:r>
              <a:rPr lang="en-US" altLang="en-US" sz="1800" dirty="0"/>
              <a:t>Republican or Democrat</a:t>
            </a:r>
          </a:p>
          <a:p>
            <a:pPr lvl="1" eaLnBrk="1" hangingPunct="1">
              <a:buFont typeface="Arial" panose="020B0604020202020204" pitchFamily="34" charset="0"/>
              <a:buChar char="•"/>
            </a:pPr>
            <a:r>
              <a:rPr lang="en-US" altLang="en-US" sz="1800" dirty="0"/>
              <a:t>From a family that is “Right-to-Life” or “Pro-Choice”</a:t>
            </a:r>
          </a:p>
          <a:p>
            <a:pPr lvl="1" eaLnBrk="1" hangingPunct="1">
              <a:buFont typeface="Arial" panose="020B0604020202020204" pitchFamily="34" charset="0"/>
              <a:buChar char="•"/>
            </a:pPr>
            <a:r>
              <a:rPr lang="en-US" altLang="en-US" sz="1800" dirty="0"/>
              <a:t>Citizen or Immigrant</a:t>
            </a:r>
          </a:p>
          <a:p>
            <a:pPr lvl="1" eaLnBrk="1" hangingPunct="1">
              <a:buFont typeface="Arial" panose="020B0604020202020204" pitchFamily="34" charset="0"/>
              <a:buChar char="•"/>
            </a:pPr>
            <a:r>
              <a:rPr lang="en-US" altLang="en-US" sz="1800" dirty="0"/>
              <a:t>Teen or Older Mom</a:t>
            </a:r>
          </a:p>
          <a:p>
            <a:pPr lvl="1" eaLnBrk="1" hangingPunct="1">
              <a:buFont typeface="Arial" panose="020B0604020202020204" pitchFamily="34" charset="0"/>
              <a:buChar char="•"/>
            </a:pPr>
            <a:r>
              <a:rPr lang="en-US" altLang="en-US" sz="1800" dirty="0"/>
              <a:t>Whether or not Mom uses drugs, drinks Alcohol, or smokes cigarettes</a:t>
            </a:r>
          </a:p>
          <a:p>
            <a:pPr lvl="1" eaLnBrk="1" hangingPunct="1">
              <a:buFont typeface="Arial" panose="020B0604020202020204" pitchFamily="34" charset="0"/>
              <a:buChar char="•"/>
            </a:pPr>
            <a:r>
              <a:rPr lang="en-US" altLang="en-US" sz="1800" dirty="0"/>
              <a:t>College graduate or not, our position should be that…</a:t>
            </a:r>
          </a:p>
          <a:p>
            <a:pPr eaLnBrk="1" hangingPunct="1"/>
            <a:r>
              <a:rPr lang="en-US" altLang="en-US" b="1" dirty="0">
                <a:solidFill>
                  <a:srgbClr val="C00000"/>
                </a:solidFill>
              </a:rPr>
              <a:t>Any baby who takes his or her first breath within the borders of this State is our responsibility</a:t>
            </a:r>
          </a:p>
          <a:p>
            <a:pPr eaLnBrk="1" hangingPunct="1"/>
            <a:r>
              <a:rPr lang="en-US" altLang="en-US" b="1" dirty="0">
                <a:solidFill>
                  <a:srgbClr val="C00000"/>
                </a:solidFill>
              </a:rPr>
              <a:t>and we can and must do better!</a:t>
            </a:r>
          </a:p>
          <a:p>
            <a:pPr eaLnBrk="1" hangingPunct="1">
              <a:buFont typeface="Arial" panose="020B0604020202020204" pitchFamily="34" charset="0"/>
              <a:buChar char="•"/>
            </a:pPr>
            <a:endParaRPr lang="en-US" altLang="en-US" sz="1800" dirty="0"/>
          </a:p>
          <a:p>
            <a:pPr eaLnBrk="1" hangingPunct="1">
              <a:buFont typeface="Arial" panose="020B0604020202020204" pitchFamily="34" charset="0"/>
              <a:buChar char="•"/>
            </a:pPr>
            <a:endParaRPr lang="en-US" altLang="en-US" sz="1800" dirty="0"/>
          </a:p>
        </p:txBody>
      </p:sp>
      <p:sp>
        <p:nvSpPr>
          <p:cNvPr id="2" name="TextBox 1">
            <a:extLst>
              <a:ext uri="{FF2B5EF4-FFF2-40B4-BE49-F238E27FC236}">
                <a16:creationId xmlns:a16="http://schemas.microsoft.com/office/drawing/2014/main" id="{6EF9C24E-E9B9-B547-8B97-28D952E33C26}"/>
              </a:ext>
            </a:extLst>
          </p:cNvPr>
          <p:cNvSpPr txBox="1"/>
          <p:nvPr/>
        </p:nvSpPr>
        <p:spPr>
          <a:xfrm>
            <a:off x="11324455" y="6565352"/>
            <a:ext cx="867545" cy="307777"/>
          </a:xfrm>
          <a:prstGeom prst="rect">
            <a:avLst/>
          </a:prstGeom>
          <a:noFill/>
        </p:spPr>
        <p:txBody>
          <a:bodyPr wrap="none" rtlCol="0">
            <a:spAutoFit/>
          </a:bodyPr>
          <a:lstStyle/>
          <a:p>
            <a:r>
              <a:rPr lang="en-US" sz="1400" dirty="0"/>
              <a:t>art </a:t>
            </a:r>
            <a:r>
              <a:rPr lang="en-US" sz="1400" dirty="0" err="1"/>
              <a:t>james</a:t>
            </a:r>
            <a:endParaRPr lang="en-US" sz="1400" dirty="0"/>
          </a:p>
        </p:txBody>
      </p:sp>
      <p:sp>
        <p:nvSpPr>
          <p:cNvPr id="3" name="TextBox 2">
            <a:extLst>
              <a:ext uri="{FF2B5EF4-FFF2-40B4-BE49-F238E27FC236}">
                <a16:creationId xmlns:a16="http://schemas.microsoft.com/office/drawing/2014/main" id="{76A82465-503F-2448-92C4-9454E76FB9CF}"/>
              </a:ext>
            </a:extLst>
          </p:cNvPr>
          <p:cNvSpPr txBox="1"/>
          <p:nvPr/>
        </p:nvSpPr>
        <p:spPr>
          <a:xfrm>
            <a:off x="0" y="75876"/>
            <a:ext cx="3404330" cy="523220"/>
          </a:xfrm>
          <a:prstGeom prst="rect">
            <a:avLst/>
          </a:prstGeom>
          <a:noFill/>
        </p:spPr>
        <p:txBody>
          <a:bodyPr wrap="none" rtlCol="0">
            <a:spAutoFit/>
          </a:bodyPr>
          <a:lstStyle/>
          <a:p>
            <a:r>
              <a:rPr lang="en-US" sz="2800" b="1" dirty="0">
                <a:solidFill>
                  <a:srgbClr val="C00000"/>
                </a:solidFill>
              </a:rPr>
              <a:t>Advocacy is Essential:</a:t>
            </a:r>
          </a:p>
        </p:txBody>
      </p:sp>
    </p:spTree>
    <p:extLst>
      <p:ext uri="{BB962C8B-B14F-4D97-AF65-F5344CB8AC3E}">
        <p14:creationId xmlns:p14="http://schemas.microsoft.com/office/powerpoint/2010/main" val="422131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xtHeader"/>
          <p:cNvSpPr>
            <a:spLocks noGrp="1" noSelect="1" noTextEdit="1"/>
          </p:cNvSpPr>
          <p:nvPr>
            <p:ph type="title"/>
          </p:nvPr>
        </p:nvSpPr>
        <p:spPr>
          <a:xfrm>
            <a:off x="0" y="150522"/>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10" name="txtMODURL"/>
          <p:cNvSpPr txBox="1">
            <a:spLocks noGrp="1" noSelect="1" noTextEdit="1"/>
          </p:cNvSpPr>
          <p:nvPr>
            <p:ph type="dt" sz="half" idx="38"/>
          </p:nvPr>
        </p:nvSpPr>
        <p:spPr>
          <a:xfrm>
            <a:off x="9463587" y="6415802"/>
            <a:ext cx="2510992" cy="246221"/>
          </a:xfrm>
          <a:prstGeom prst="rect">
            <a:avLst/>
          </a:prstGeom>
          <a:noFill/>
        </p:spPr>
        <p:txBody>
          <a:bodyPr wrap="square" rtlCol="0">
            <a:spAutoFit/>
          </a:body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pic>
        <p:nvPicPr>
          <p:cNvPr id="3" name="picReportCard1">
            <a:extLst>
              <a:ext uri="{FF2B5EF4-FFF2-40B4-BE49-F238E27FC236}">
                <a16:creationId xmlns:a16="http://schemas.microsoft.com/office/drawing/2014/main" id="{4CA14F75-EAA0-46FD-9DEB-B62AABB62F59}"/>
              </a:ext>
            </a:extLst>
          </p:cNvPr>
          <p:cNvPicPr>
            <a:picLocks noSelect="1" noChangeAspect="1"/>
          </p:cNvPicPr>
          <p:nvPr/>
        </p:nvPicPr>
        <p:blipFill>
          <a:blip r:embed="rId2"/>
          <a:stretch>
            <a:fillRect/>
          </a:stretch>
        </p:blipFill>
        <p:spPr>
          <a:xfrm>
            <a:off x="1677222" y="831831"/>
            <a:ext cx="3994116" cy="5194338"/>
          </a:xfrm>
          <a:prstGeom prst="rect">
            <a:avLst/>
          </a:prstGeom>
        </p:spPr>
      </p:pic>
      <p:pic>
        <p:nvPicPr>
          <p:cNvPr id="6" name="picReportCard2">
            <a:extLst>
              <a:ext uri="{FF2B5EF4-FFF2-40B4-BE49-F238E27FC236}">
                <a16:creationId xmlns:a16="http://schemas.microsoft.com/office/drawing/2014/main" id="{285A7E26-C145-4C64-AE7A-162223505CDC}"/>
              </a:ext>
            </a:extLst>
          </p:cNvPr>
          <p:cNvPicPr>
            <a:picLocks noSelect="1" noChangeAspect="1"/>
          </p:cNvPicPr>
          <p:nvPr/>
        </p:nvPicPr>
        <p:blipFill>
          <a:blip r:embed="rId3"/>
          <a:stretch>
            <a:fillRect/>
          </a:stretch>
        </p:blipFill>
        <p:spPr>
          <a:xfrm>
            <a:off x="6163539" y="825301"/>
            <a:ext cx="4351239" cy="5200868"/>
          </a:xfrm>
          <a:prstGeom prst="rect">
            <a:avLst/>
          </a:prstGeom>
        </p:spPr>
      </p:pic>
    </p:spTree>
    <p:extLst>
      <p:ext uri="{BB962C8B-B14F-4D97-AF65-F5344CB8AC3E}">
        <p14:creationId xmlns:p14="http://schemas.microsoft.com/office/powerpoint/2010/main" val="2201656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D9F1-60E6-FB4F-B882-256B15A53D56}"/>
              </a:ext>
            </a:extLst>
          </p:cNvPr>
          <p:cNvSpPr>
            <a:spLocks noGrp="1"/>
          </p:cNvSpPr>
          <p:nvPr>
            <p:ph type="title"/>
          </p:nvPr>
        </p:nvSpPr>
        <p:spPr>
          <a:xfrm>
            <a:off x="1093033" y="2598659"/>
            <a:ext cx="10515600" cy="1325563"/>
          </a:xfrm>
        </p:spPr>
        <p:txBody>
          <a:bodyPr/>
          <a:lstStyle/>
          <a:p>
            <a:r>
              <a:rPr lang="en-US" b="1" dirty="0">
                <a:latin typeface="+mn-lt"/>
              </a:rPr>
              <a:t>We know that we will not be able to save every baby….but</a:t>
            </a:r>
          </a:p>
        </p:txBody>
      </p:sp>
    </p:spTree>
    <p:extLst>
      <p:ext uri="{BB962C8B-B14F-4D97-AF65-F5344CB8AC3E}">
        <p14:creationId xmlns:p14="http://schemas.microsoft.com/office/powerpoint/2010/main" val="3440238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352743" y="659933"/>
            <a:ext cx="11719560" cy="57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800" dirty="0"/>
          </a:p>
          <a:p>
            <a:endParaRPr lang="en-US" sz="800" dirty="0"/>
          </a:p>
          <a:p>
            <a:pPr>
              <a:spcAft>
                <a:spcPts val="1600"/>
              </a:spcAft>
            </a:pPr>
            <a:r>
              <a:rPr lang="en-US" sz="2000" dirty="0"/>
              <a:t>I awoke early, as I often did, just before sunrise to walk by the ocean's edge. As I moved through the misty dawn, I focused on a faint, far away motion. I saw a youth, bending and reaching and flailing arms, dancing on the beach, no doubt in celebration of the perfect day soon to begin.</a:t>
            </a:r>
          </a:p>
          <a:p>
            <a:pPr>
              <a:spcAft>
                <a:spcPts val="1600"/>
              </a:spcAft>
            </a:pPr>
            <a:r>
              <a:rPr lang="en-US" sz="2000" dirty="0"/>
              <a:t>As I approached, I sadly realized that the youth was bending to sift through the debris left by the night's tide, stopping now and then to pick up a starfish and then standing, to heave it back into the sea. I asked the youth the purpose of the effort. "The tide has washed the starfish onto the beach and they cannot return to the sea by themselves," the youth replied. "When the sun rises, they will die, unless I throw them back to the sea."</a:t>
            </a:r>
          </a:p>
          <a:p>
            <a:pPr>
              <a:spcAft>
                <a:spcPts val="1600"/>
              </a:spcAft>
            </a:pPr>
            <a:r>
              <a:rPr lang="en-US" sz="2000" dirty="0"/>
              <a:t>As the youth explained, I surveyed the vast expanse of beach, stretching in both directions beyond my sight. Starfish littered the shore in numbers beyond calculation. The hopelessness of the youth's plan became clear to me and I countered, "But there are more starfish on this beach than you can ever save before the sun is up. Surely you cannot expect to make a difference."</a:t>
            </a:r>
          </a:p>
          <a:p>
            <a:pPr>
              <a:spcAft>
                <a:spcPts val="1600"/>
              </a:spcAft>
            </a:pPr>
            <a:r>
              <a:rPr lang="en-US" sz="2000" dirty="0"/>
              <a:t>The youth paused briefly to consider my words, bent to pick up a starfish and threw it as far as possible.  Turning to me he simply said, "I made a difference to that one."</a:t>
            </a:r>
          </a:p>
          <a:p>
            <a:r>
              <a:rPr lang="en-US" sz="2000" dirty="0"/>
              <a:t>I spent the rest of the morning helping the boy throw starfish in to the sea.</a:t>
            </a:r>
          </a:p>
        </p:txBody>
      </p:sp>
      <p:pic>
        <p:nvPicPr>
          <p:cNvPr id="41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7440" y="5553840"/>
            <a:ext cx="2074863"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BCF770A-874A-7847-9852-5435347BD665}"/>
              </a:ext>
            </a:extLst>
          </p:cNvPr>
          <p:cNvSpPr txBox="1"/>
          <p:nvPr/>
        </p:nvSpPr>
        <p:spPr>
          <a:xfrm>
            <a:off x="2422732" y="182880"/>
            <a:ext cx="7574708" cy="1077218"/>
          </a:xfrm>
          <a:prstGeom prst="rect">
            <a:avLst/>
          </a:prstGeom>
          <a:noFill/>
        </p:spPr>
        <p:txBody>
          <a:bodyPr wrap="square" rtlCol="0">
            <a:spAutoFit/>
          </a:bodyPr>
          <a:lstStyle/>
          <a:p>
            <a:pPr algn="ctr"/>
            <a:r>
              <a:rPr lang="en-US" sz="3200" b="1" dirty="0">
                <a:solidFill>
                  <a:srgbClr val="C00000"/>
                </a:solidFill>
              </a:rPr>
              <a:t>Boy &amp; Starfish – Making a Difference</a:t>
            </a:r>
          </a:p>
          <a:p>
            <a:endParaRPr lang="en-US" sz="3200" dirty="0">
              <a:solidFill>
                <a:srgbClr val="C00000"/>
              </a:solidFill>
            </a:endParaRPr>
          </a:p>
        </p:txBody>
      </p:sp>
      <p:sp>
        <p:nvSpPr>
          <p:cNvPr id="4" name="TextBox 3">
            <a:extLst>
              <a:ext uri="{FF2B5EF4-FFF2-40B4-BE49-F238E27FC236}">
                <a16:creationId xmlns:a16="http://schemas.microsoft.com/office/drawing/2014/main" id="{6B5031E7-1D57-064E-AE8B-A5085A78961B}"/>
              </a:ext>
            </a:extLst>
          </p:cNvPr>
          <p:cNvSpPr txBox="1"/>
          <p:nvPr/>
        </p:nvSpPr>
        <p:spPr>
          <a:xfrm>
            <a:off x="286271" y="6524130"/>
            <a:ext cx="3297121" cy="523220"/>
          </a:xfrm>
          <a:prstGeom prst="rect">
            <a:avLst/>
          </a:prstGeom>
          <a:noFill/>
        </p:spPr>
        <p:txBody>
          <a:bodyPr wrap="none" rtlCol="0">
            <a:spAutoFit/>
          </a:bodyPr>
          <a:lstStyle/>
          <a:p>
            <a:r>
              <a:rPr lang="en-US" sz="1400" dirty="0"/>
              <a:t>Source: Based on the story by Loren Eisley</a:t>
            </a:r>
          </a:p>
          <a:p>
            <a:endParaRPr lang="en-US" sz="1400" dirty="0"/>
          </a:p>
        </p:txBody>
      </p:sp>
    </p:spTree>
    <p:extLst>
      <p:ext uri="{BB962C8B-B14F-4D97-AF65-F5344CB8AC3E}">
        <p14:creationId xmlns:p14="http://schemas.microsoft.com/office/powerpoint/2010/main" val="2460633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423E9D-1720-D941-8514-EE1B1E04D1F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C909E89-517C-3443-987C-A10F717C8A8E}"/>
              </a:ext>
            </a:extLst>
          </p:cNvPr>
          <p:cNvSpPr txBox="1"/>
          <p:nvPr/>
        </p:nvSpPr>
        <p:spPr>
          <a:xfrm>
            <a:off x="9638361" y="5221763"/>
            <a:ext cx="1730923" cy="523220"/>
          </a:xfrm>
          <a:prstGeom prst="rect">
            <a:avLst/>
          </a:prstGeom>
          <a:noFill/>
        </p:spPr>
        <p:txBody>
          <a:bodyPr wrap="none" rtlCol="0">
            <a:spAutoFit/>
          </a:bodyPr>
          <a:lstStyle/>
          <a:p>
            <a:r>
              <a:rPr lang="en-US" sz="2800" b="1" dirty="0">
                <a:solidFill>
                  <a:schemeClr val="bg1"/>
                </a:solidFill>
              </a:rPr>
              <a:t>Thank you</a:t>
            </a:r>
          </a:p>
        </p:txBody>
      </p:sp>
    </p:spTree>
    <p:extLst>
      <p:ext uri="{BB962C8B-B14F-4D97-AF65-F5344CB8AC3E}">
        <p14:creationId xmlns:p14="http://schemas.microsoft.com/office/powerpoint/2010/main" val="199301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descr="PretermBirth"/>
          <p:cNvGraphicFramePr>
            <a:graphicFrameLocks noDrilldown="1" noSelect="1" noResize="1"/>
          </p:cNvGraphicFramePr>
          <p:nvPr/>
        </p:nvGraphicFramePr>
        <p:xfrm>
          <a:off x="5864031" y="2450802"/>
          <a:ext cx="5644400" cy="2339160"/>
        </p:xfrm>
        <a:graphic>
          <a:graphicData uri="http://schemas.openxmlformats.org/drawingml/2006/chart">
            <c:chart xmlns:c="http://schemas.openxmlformats.org/drawingml/2006/chart" xmlns:r="http://schemas.openxmlformats.org/officeDocument/2006/relationships" r:id="rId2"/>
          </a:graphicData>
        </a:graphic>
      </p:graphicFrame>
      <p:sp>
        <p:nvSpPr>
          <p:cNvPr id="40" name="txtPlhStateName"/>
          <p:cNvSpPr txBox="1">
            <a:spLocks noSelect="1" noTextEdit="1"/>
          </p:cNvSpPr>
          <p:nvPr/>
        </p:nvSpPr>
        <p:spPr>
          <a:xfrm>
            <a:off x="672352" y="2017983"/>
            <a:ext cx="11519648" cy="520775"/>
          </a:xfrm>
          <a:prstGeom prst="rect">
            <a:avLst/>
          </a:prstGeom>
          <a:solidFill>
            <a:schemeClr val="bg1"/>
          </a:solidFill>
        </p:spPr>
        <p:txBody>
          <a:bodyPr anchor="ctr">
            <a:noAutofit/>
          </a:bodyPr>
          <a:lstStyle>
            <a:lvl1pPr marL="0" indent="0" algn="ctr" defTabSz="914400" rtl="0" eaLnBrk="1" latinLnBrk="0" hangingPunct="1">
              <a:lnSpc>
                <a:spcPct val="70000"/>
              </a:lnSpc>
              <a:spcBef>
                <a:spcPts val="1000"/>
              </a:spcBef>
              <a:buFont typeface="Arial" panose="020B0604020202020204" pitchFamily="34" charset="0"/>
              <a:buNone/>
              <a:defRPr sz="3900" kern="1200" baseline="0">
                <a:solidFill>
                  <a:schemeClr val="bg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30000"/>
              </a:lnSpc>
            </a:pPr>
            <a:r>
              <a:rPr lang="en-GB" sz="2800">
                <a:solidFill>
                  <a:schemeClr val="tx1"/>
                </a:solidFill>
                <a:latin typeface="Arial Black" panose="020B0604020202020204" pitchFamily="34" charset="0"/>
              </a:rPr>
              <a:t>OHIO</a:t>
            </a:r>
          </a:p>
        </p:txBody>
      </p:sp>
      <p:sp>
        <p:nvSpPr>
          <p:cNvPr id="41" name="txtPlhRate"/>
          <p:cNvSpPr txBox="1">
            <a:spLocks noSelect="1" noTextEdit="1"/>
          </p:cNvSpPr>
          <p:nvPr/>
        </p:nvSpPr>
        <p:spPr>
          <a:xfrm>
            <a:off x="3460358" y="4045359"/>
            <a:ext cx="2134601" cy="722922"/>
          </a:xfrm>
          <a:prstGeom prst="rect">
            <a:avLst/>
          </a:prstGeom>
          <a:solidFill>
            <a:schemeClr val="bg1"/>
          </a:solidFill>
        </p:spPr>
        <p:txBody>
          <a:bodyPr wrap="none" anchor="ct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200000"/>
              </a:lnSpc>
            </a:pPr>
            <a:r>
              <a:rPr lang="en-GB" sz="4400">
                <a:solidFill>
                  <a:schemeClr val="tx1"/>
                </a:solidFill>
                <a:latin typeface="Arial Black" panose="020B0604020202020204" pitchFamily="34" charset="0"/>
              </a:rPr>
              <a:t>10.5%</a:t>
            </a:r>
          </a:p>
        </p:txBody>
      </p:sp>
      <p:sp>
        <p:nvSpPr>
          <p:cNvPr id="42" name="txtPlhRateLabel"/>
          <p:cNvSpPr txBox="1">
            <a:spLocks noSelect="1" noTextEdit="1"/>
          </p:cNvSpPr>
          <p:nvPr/>
        </p:nvSpPr>
        <p:spPr>
          <a:xfrm>
            <a:off x="3419477" y="2940502"/>
            <a:ext cx="2287057" cy="615965"/>
          </a:xfrm>
          <a:prstGeom prst="rect">
            <a:avLst/>
          </a:prstGeom>
        </p:spPr>
        <p:txBody>
          <a:bodyPr wrap="square" lIns="90000" rIns="90000" anchor="t"/>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solidFill>
                <a:latin typeface="Avenir LT 65 Medium" panose="020B06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a:solidFill>
                  <a:schemeClr val="tx1"/>
                </a:solidFill>
                <a:latin typeface="Arial Black" panose="020B0604020202020204" pitchFamily="34" charset="0"/>
              </a:rPr>
              <a:t>PRETERM </a:t>
            </a:r>
            <a:br>
              <a:rPr lang="en-GB" sz="2400">
                <a:solidFill>
                  <a:schemeClr val="tx1"/>
                </a:solidFill>
                <a:latin typeface="Arial Black" panose="020B0604020202020204" pitchFamily="34" charset="0"/>
              </a:rPr>
            </a:br>
            <a:r>
              <a:rPr lang="en-GB" sz="2400">
                <a:solidFill>
                  <a:schemeClr val="tx1"/>
                </a:solidFill>
                <a:latin typeface="Arial Black" panose="020B0604020202020204" pitchFamily="34" charset="0"/>
              </a:rPr>
              <a:t>BIRTH RATE</a:t>
            </a:r>
          </a:p>
        </p:txBody>
      </p:sp>
      <p:sp>
        <p:nvSpPr>
          <p:cNvPr id="43" name="txtPlhGrade"/>
          <p:cNvSpPr txBox="1">
            <a:spLocks noSelect="1" noTextEdit="1"/>
          </p:cNvSpPr>
          <p:nvPr/>
        </p:nvSpPr>
        <p:spPr>
          <a:xfrm>
            <a:off x="406265" y="3639432"/>
            <a:ext cx="2641106" cy="1504076"/>
          </a:xfrm>
          <a:prstGeom prst="rect">
            <a:avLst/>
          </a:prstGeom>
          <a:solidFill>
            <a:schemeClr val="bg1"/>
          </a:solidFill>
        </p:spPr>
        <p:txBody>
          <a:bodyPr tIns="1224000" bIns="0" anchor="b">
            <a:noAutofit/>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Journal"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0">
                <a:solidFill>
                  <a:srgbClr val="FFD748"/>
                </a:solidFill>
                <a:latin typeface="Arial Black" panose="020B0604020202020204" pitchFamily="34" charset="0"/>
              </a:rPr>
              <a:t>D+</a:t>
            </a:r>
            <a:endParaRPr lang="en-GB" sz="9600" b="0">
              <a:solidFill>
                <a:schemeClr val="tx1"/>
              </a:solidFill>
              <a:latin typeface="Arial Black" panose="020B0604020202020204" pitchFamily="34" charset="0"/>
            </a:endParaRPr>
          </a:p>
        </p:txBody>
      </p:sp>
      <p:sp>
        <p:nvSpPr>
          <p:cNvPr id="44" name="txtPlhGradeLabel"/>
          <p:cNvSpPr txBox="1">
            <a:spLocks noSelect="1" noTextEdit="1"/>
          </p:cNvSpPr>
          <p:nvPr/>
        </p:nvSpPr>
        <p:spPr>
          <a:xfrm>
            <a:off x="672351" y="2940502"/>
            <a:ext cx="2749638" cy="61596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solidFill>
                <a:latin typeface="Avenir LT 65 Medium" panose="020B06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a:solidFill>
                  <a:schemeClr val="tx1"/>
                </a:solidFill>
                <a:latin typeface="Arial Black" panose="020B0604020202020204" pitchFamily="34" charset="0"/>
              </a:rPr>
              <a:t>PRETERM BIRTH GRADE</a:t>
            </a:r>
          </a:p>
        </p:txBody>
      </p:sp>
      <p:sp>
        <p:nvSpPr>
          <p:cNvPr id="45" name="txtPlhReportDesc"/>
          <p:cNvSpPr txBox="1">
            <a:spLocks noSelect="1" noTextEdit="1"/>
          </p:cNvSpPr>
          <p:nvPr/>
        </p:nvSpPr>
        <p:spPr>
          <a:xfrm>
            <a:off x="1569232" y="808323"/>
            <a:ext cx="9053536" cy="1071526"/>
          </a:xfrm>
          <a:prstGeom prst="rect">
            <a:avLst/>
          </a:prstGeom>
          <a:solidFill>
            <a:schemeClr val="bg1"/>
          </a:solidFill>
        </p:spPr>
        <p:txBody>
          <a:bodyPr lIns="0" tIns="0" rIns="0"/>
          <a:lstStyle>
            <a:lvl1pPr marL="0" marR="0" indent="0" algn="ctr" defTabSz="457200" rtl="0" eaLnBrk="1" fontAlgn="auto" latinLnBrk="0" hangingPunct="1">
              <a:lnSpc>
                <a:spcPct val="100000"/>
              </a:lnSpc>
              <a:spcBef>
                <a:spcPct val="20000"/>
              </a:spcBef>
              <a:spcAft>
                <a:spcPct val="0"/>
              </a:spcAft>
              <a:buClrTx/>
              <a:buSzTx/>
              <a:buFont typeface="Arial"/>
              <a:buNone/>
              <a:defRPr sz="1000" kern="1200" baseline="0">
                <a:solidFill>
                  <a:srgbClr val="6D6E7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92"/>
              </a:spcBef>
            </a:pPr>
            <a:r>
              <a:rPr lang="en-US" sz="1050">
                <a:solidFill>
                  <a:srgbClr val="000000"/>
                </a:solidFill>
                <a:latin typeface="Arial" panose="020B0604020202020204" pitchFamily="34" charset="0"/>
                <a:cs typeface="Arial" panose="020B0604020202020204" pitchFamily="34" charset="0"/>
              </a:rPr>
              <a:t>In the 2020 Report Card we highlight the latest key indicators to describe and improve maternal and infant health in the United States (U.S.). Preterm birth and its complications are the second largest contributor to infant death in the U.S., and preterm birth rates have been increasing for five years. Prematurity grades are assigned by comparing the 2019 preterm birth grade to March of Dimes’ goal of 8.1 percent by 2020.</a:t>
            </a:r>
          </a:p>
          <a:p>
            <a:pPr>
              <a:spcBef>
                <a:spcPts val="592"/>
              </a:spcBef>
            </a:pPr>
            <a:r>
              <a:rPr lang="en-US" sz="1050">
                <a:solidFill>
                  <a:srgbClr val="000000"/>
                </a:solidFill>
                <a:latin typeface="Arial" panose="020B0604020202020204" pitchFamily="34" charset="0"/>
                <a:cs typeface="Arial" panose="020B0604020202020204" pitchFamily="34" charset="0"/>
              </a:rPr>
              <a:t>Rates of maternal death and morbidity continue to be unacceptably high in the U.S. Maternal morbidity, social determinants of health, availability </a:t>
            </a:r>
            <a:br>
              <a:rPr lang="en-US" sz="1050">
                <a:solidFill>
                  <a:srgbClr val="000000"/>
                </a:solidFill>
                <a:latin typeface="Arial" panose="020B0604020202020204" pitchFamily="34" charset="0"/>
                <a:cs typeface="Arial" panose="020B0604020202020204" pitchFamily="34" charset="0"/>
              </a:rPr>
            </a:br>
            <a:r>
              <a:rPr lang="en-US" sz="1050">
                <a:solidFill>
                  <a:srgbClr val="000000"/>
                </a:solidFill>
                <a:latin typeface="Arial" panose="020B0604020202020204" pitchFamily="34" charset="0"/>
                <a:cs typeface="Arial" panose="020B0604020202020204" pitchFamily="34" charset="0"/>
              </a:rPr>
              <a:t>of state level health insurance policy and the availability of surveillance and research data affect the health and survival of both mom and baby. </a:t>
            </a:r>
            <a:br>
              <a:rPr lang="en-US" sz="1050">
                <a:solidFill>
                  <a:srgbClr val="000000"/>
                </a:solidFill>
                <a:latin typeface="Arial" panose="020B0604020202020204" pitchFamily="34" charset="0"/>
                <a:cs typeface="Arial" panose="020B0604020202020204" pitchFamily="34" charset="0"/>
              </a:rPr>
            </a:br>
            <a:r>
              <a:rPr lang="en-US" sz="1050">
                <a:solidFill>
                  <a:srgbClr val="000000"/>
                </a:solidFill>
                <a:latin typeface="Arial" panose="020B0604020202020204" pitchFamily="34" charset="0"/>
                <a:cs typeface="Arial" panose="020B0604020202020204" pitchFamily="34" charset="0"/>
              </a:rPr>
              <a:t>While we currently do not have enough to grade states on maternal health status or policies, all of these factors are highlighted within our report.</a:t>
            </a:r>
          </a:p>
        </p:txBody>
      </p:sp>
      <p:sp>
        <p:nvSpPr>
          <p:cNvPr id="49" name="Text Placeholder 4"/>
          <p:cNvSpPr txBox="1">
            <a:spLocks noSelect="1" noTextEdit="1"/>
          </p:cNvSpPr>
          <p:nvPr/>
        </p:nvSpPr>
        <p:spPr>
          <a:xfrm rot="16200000">
            <a:off x="5076773" y="3723338"/>
            <a:ext cx="1776681" cy="314045"/>
          </a:xfrm>
          <a:prstGeom prst="rect">
            <a:avLst/>
          </a:prstGeom>
        </p:spPr>
        <p:txBody>
          <a:bodyPr wrap="square" lIns="87353" rIns="87353" anchor="ctr">
            <a:normAutofit fontScale="92500" lnSpcReduction="20000"/>
          </a:bodyPr>
          <a:lstStyle>
            <a:lvl1pPr marL="0" indent="0" algn="ctr" defTabSz="457200" rtl="0" eaLnBrk="1" latinLnBrk="0" hangingPunct="1">
              <a:spcBef>
                <a:spcPct val="20000"/>
              </a:spcBef>
              <a:buFont typeface="Arial"/>
              <a:buNone/>
              <a:defRPr sz="1100" kern="1200" baseline="0">
                <a:solidFill>
                  <a:schemeClr val="bg1"/>
                </a:solidFill>
                <a:latin typeface="Avenir LT 65 Medium" panose="020B0603020000020003"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sz="1000">
                <a:solidFill>
                  <a:schemeClr val="tx2"/>
                </a:solidFill>
                <a:latin typeface="Arial Black" panose="020B0604020202020204" pitchFamily="34" charset="0"/>
              </a:rPr>
              <a:t>Percentage of live births that are preterm</a:t>
            </a:r>
          </a:p>
        </p:txBody>
      </p:sp>
      <p:sp>
        <p:nvSpPr>
          <p:cNvPr id="51" name="TextBox 50"/>
          <p:cNvSpPr txBox="1">
            <a:spLocks noSelect="1" noTextEdit="1"/>
          </p:cNvSpPr>
          <p:nvPr/>
        </p:nvSpPr>
        <p:spPr>
          <a:xfrm>
            <a:off x="6042116" y="4891480"/>
            <a:ext cx="589667" cy="184666"/>
          </a:xfrm>
          <a:prstGeom prst="rect">
            <a:avLst/>
          </a:prstGeom>
          <a:noFill/>
        </p:spPr>
        <p:txBody>
          <a:bodyPr wrap="square" lIns="0" tIns="0" rIns="0" bIns="0" rtlCol="0">
            <a:spAutoFit/>
          </a:bodyPr>
          <a:lstStyle/>
          <a:p>
            <a:pPr algn="r"/>
            <a:r>
              <a:rPr lang="en-US" sz="1200">
                <a:solidFill>
                  <a:srgbClr val="0F1934"/>
                </a:solidFill>
                <a:latin typeface="Arial Black" panose="020B0604020202020204" pitchFamily="34" charset="0"/>
                <a:ea typeface="Graphik" charset="0"/>
                <a:cs typeface="Graphik" charset="0"/>
              </a:rPr>
              <a:t>2009</a:t>
            </a:r>
          </a:p>
        </p:txBody>
      </p:sp>
      <p:sp>
        <p:nvSpPr>
          <p:cNvPr id="52" name="TextBox 51"/>
          <p:cNvSpPr txBox="1">
            <a:spLocks noSelect="1" noTextEdit="1"/>
          </p:cNvSpPr>
          <p:nvPr/>
        </p:nvSpPr>
        <p:spPr>
          <a:xfrm>
            <a:off x="10713787" y="4891480"/>
            <a:ext cx="654492" cy="184666"/>
          </a:xfrm>
          <a:prstGeom prst="rect">
            <a:avLst/>
          </a:prstGeom>
          <a:noFill/>
        </p:spPr>
        <p:txBody>
          <a:bodyPr wrap="square" lIns="0" tIns="0" rIns="0" bIns="0" rtlCol="0">
            <a:spAutoFit/>
          </a:bodyPr>
          <a:lstStyle/>
          <a:p>
            <a:pPr algn="r"/>
            <a:r>
              <a:rPr lang="en-US" sz="1200">
                <a:solidFill>
                  <a:srgbClr val="0F1934"/>
                </a:solidFill>
                <a:latin typeface="Arial Black" panose="020B0604020202020204" pitchFamily="34" charset="0"/>
                <a:ea typeface="Graphik" charset="0"/>
                <a:cs typeface="Graphik" charset="0"/>
              </a:rPr>
              <a:t>2019</a:t>
            </a:r>
          </a:p>
        </p:txBody>
      </p:sp>
      <p:cxnSp>
        <p:nvCxnSpPr>
          <p:cNvPr id="53" name="Straight Connector 52"/>
          <p:cNvCxnSpPr/>
          <p:nvPr/>
        </p:nvCxnSpPr>
        <p:spPr>
          <a:xfrm>
            <a:off x="6207840" y="4832844"/>
            <a:ext cx="5125159" cy="0"/>
          </a:xfrm>
          <a:prstGeom prst="line">
            <a:avLst/>
          </a:prstGeom>
          <a:ln w="635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txtHeader"/>
          <p:cNvSpPr>
            <a:spLocks noGrp="1" noSelect="1" noTextEdit="1"/>
          </p:cNvSpPr>
          <p:nvPr>
            <p:ph type="title"/>
          </p:nvPr>
        </p:nvSpPr>
        <p:spPr>
          <a:xfrm>
            <a:off x="0" y="150522"/>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23" name="txtMODURL"/>
          <p:cNvSpPr txBox="1">
            <a:spLocks noSelect="1" noTextEdit="1"/>
          </p:cNvSpPr>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grpSp>
        <p:nvGrpSpPr>
          <p:cNvPr id="11" name="Group 10">
            <a:extLst>
              <a:ext uri="{FF2B5EF4-FFF2-40B4-BE49-F238E27FC236}">
                <a16:creationId xmlns:a16="http://schemas.microsoft.com/office/drawing/2014/main" id="{F17A47A9-990E-B84F-A660-BA007E5E06E9}"/>
              </a:ext>
            </a:extLst>
          </p:cNvPr>
          <p:cNvGrpSpPr/>
          <p:nvPr/>
        </p:nvGrpSpPr>
        <p:grpSpPr>
          <a:xfrm>
            <a:off x="672351" y="5235353"/>
            <a:ext cx="8300313" cy="764344"/>
            <a:chOff x="672351" y="5235353"/>
            <a:chExt cx="8300313" cy="764344"/>
          </a:xfrm>
        </p:grpSpPr>
        <p:sp>
          <p:nvSpPr>
            <p:cNvPr id="4" name="Rectangle 3">
              <a:extLst>
                <a:ext uri="{FF2B5EF4-FFF2-40B4-BE49-F238E27FC236}">
                  <a16:creationId xmlns:a16="http://schemas.microsoft.com/office/drawing/2014/main" id="{13F63F1C-18BD-204B-B91F-B6DF3A29A51E}"/>
                </a:ext>
              </a:extLst>
            </p:cNvPr>
            <p:cNvSpPr/>
            <p:nvPr/>
          </p:nvSpPr>
          <p:spPr>
            <a:xfrm>
              <a:off x="762000" y="5497554"/>
              <a:ext cx="8210664" cy="488990"/>
            </a:xfrm>
            <a:prstGeom prst="rect">
              <a:avLst/>
            </a:prstGeom>
            <a:noFill/>
            <a:ln w="6350">
              <a:solidFill>
                <a:srgbClr val="929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85788E-859D-3941-A7F9-48592BA62A56}"/>
                </a:ext>
              </a:extLst>
            </p:cNvPr>
            <p:cNvSpPr txBox="1"/>
            <p:nvPr/>
          </p:nvSpPr>
          <p:spPr>
            <a:xfrm>
              <a:off x="672351" y="5235353"/>
              <a:ext cx="1273469" cy="246221"/>
            </a:xfrm>
            <a:prstGeom prst="rect">
              <a:avLst/>
            </a:prstGeom>
            <a:noFill/>
          </p:spPr>
          <p:txBody>
            <a:bodyPr wrap="square" rtlCol="0">
              <a:spAutoFit/>
            </a:bodyPr>
            <a:lstStyle/>
            <a:p>
              <a:r>
                <a:rPr lang="en-US" sz="1000" b="1">
                  <a:solidFill>
                    <a:srgbClr val="0F1934"/>
                  </a:solidFill>
                  <a:latin typeface="Arial" panose="020B0604020202020204" pitchFamily="34" charset="0"/>
                  <a:cs typeface="Arial" panose="020B0604020202020204" pitchFamily="34" charset="0"/>
                </a:rPr>
                <a:t>Grade and Range</a:t>
              </a:r>
            </a:p>
          </p:txBody>
        </p:sp>
        <p:grpSp>
          <p:nvGrpSpPr>
            <p:cNvPr id="10" name="Group 9">
              <a:extLst>
                <a:ext uri="{FF2B5EF4-FFF2-40B4-BE49-F238E27FC236}">
                  <a16:creationId xmlns:a16="http://schemas.microsoft.com/office/drawing/2014/main" id="{19791721-E0FF-BE4B-9F78-0B6B44FC04CA}"/>
                </a:ext>
              </a:extLst>
            </p:cNvPr>
            <p:cNvGrpSpPr/>
            <p:nvPr/>
          </p:nvGrpSpPr>
          <p:grpSpPr>
            <a:xfrm>
              <a:off x="842671" y="5496587"/>
              <a:ext cx="607994" cy="503110"/>
              <a:chOff x="842671" y="5625645"/>
              <a:chExt cx="607994" cy="503110"/>
            </a:xfrm>
          </p:grpSpPr>
          <p:sp>
            <p:nvSpPr>
              <p:cNvPr id="7" name="Rectangle 6">
                <a:extLst>
                  <a:ext uri="{FF2B5EF4-FFF2-40B4-BE49-F238E27FC236}">
                    <a16:creationId xmlns:a16="http://schemas.microsoft.com/office/drawing/2014/main" id="{A5104020-E26A-AB44-B933-E4C98F74BB48}"/>
                  </a:ext>
                </a:extLst>
              </p:cNvPr>
              <p:cNvSpPr/>
              <p:nvPr/>
            </p:nvSpPr>
            <p:spPr>
              <a:xfrm>
                <a:off x="1029008" y="5800006"/>
                <a:ext cx="235320" cy="127688"/>
              </a:xfrm>
              <a:prstGeom prst="rect">
                <a:avLst/>
              </a:prstGeom>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BC364A-C1B9-784C-9584-C476554880C4}"/>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A</a:t>
                </a:r>
              </a:p>
            </p:txBody>
          </p:sp>
          <p:sp>
            <p:nvSpPr>
              <p:cNvPr id="26" name="TextBox 25">
                <a:extLst>
                  <a:ext uri="{FF2B5EF4-FFF2-40B4-BE49-F238E27FC236}">
                    <a16:creationId xmlns:a16="http://schemas.microsoft.com/office/drawing/2014/main" id="{C89FF0E1-2E21-9044-B3D8-54D41DCFDD22}"/>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7.8 – 8.1</a:t>
                </a:r>
              </a:p>
            </p:txBody>
          </p:sp>
        </p:grpSp>
        <p:grpSp>
          <p:nvGrpSpPr>
            <p:cNvPr id="32" name="Group 31">
              <a:extLst>
                <a:ext uri="{FF2B5EF4-FFF2-40B4-BE49-F238E27FC236}">
                  <a16:creationId xmlns:a16="http://schemas.microsoft.com/office/drawing/2014/main" id="{E50EF427-8755-FC40-97EF-6E0049D00C50}"/>
                </a:ext>
              </a:extLst>
            </p:cNvPr>
            <p:cNvGrpSpPr/>
            <p:nvPr/>
          </p:nvGrpSpPr>
          <p:grpSpPr>
            <a:xfrm>
              <a:off x="1577571" y="5496587"/>
              <a:ext cx="607994" cy="503110"/>
              <a:chOff x="842671" y="5625645"/>
              <a:chExt cx="607994" cy="503110"/>
            </a:xfrm>
          </p:grpSpPr>
          <p:sp>
            <p:nvSpPr>
              <p:cNvPr id="33" name="Rectangle 32">
                <a:extLst>
                  <a:ext uri="{FF2B5EF4-FFF2-40B4-BE49-F238E27FC236}">
                    <a16:creationId xmlns:a16="http://schemas.microsoft.com/office/drawing/2014/main" id="{9D739A4C-4066-D047-AC9C-210E978F4720}"/>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4ACBC9C-E044-0F4C-8633-ABFF6097F2C7}"/>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35" name="TextBox 34">
                <a:extLst>
                  <a:ext uri="{FF2B5EF4-FFF2-40B4-BE49-F238E27FC236}">
                    <a16:creationId xmlns:a16="http://schemas.microsoft.com/office/drawing/2014/main" id="{13E9F20F-824A-674D-8E01-FBB2A789336D}"/>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8.2 - 8.5</a:t>
                </a:r>
              </a:p>
            </p:txBody>
          </p:sp>
        </p:grpSp>
        <p:grpSp>
          <p:nvGrpSpPr>
            <p:cNvPr id="36" name="Group 35">
              <a:extLst>
                <a:ext uri="{FF2B5EF4-FFF2-40B4-BE49-F238E27FC236}">
                  <a16:creationId xmlns:a16="http://schemas.microsoft.com/office/drawing/2014/main" id="{197F60FF-BD30-504A-AF99-3E9841432E5C}"/>
                </a:ext>
              </a:extLst>
            </p:cNvPr>
            <p:cNvGrpSpPr/>
            <p:nvPr/>
          </p:nvGrpSpPr>
          <p:grpSpPr>
            <a:xfrm>
              <a:off x="2312471" y="5496587"/>
              <a:ext cx="607994" cy="503110"/>
              <a:chOff x="842671" y="5625645"/>
              <a:chExt cx="607994" cy="503110"/>
            </a:xfrm>
          </p:grpSpPr>
          <p:sp>
            <p:nvSpPr>
              <p:cNvPr id="37" name="Rectangle 36">
                <a:extLst>
                  <a:ext uri="{FF2B5EF4-FFF2-40B4-BE49-F238E27FC236}">
                    <a16:creationId xmlns:a16="http://schemas.microsoft.com/office/drawing/2014/main" id="{76139DB9-8627-054C-8AD6-503F1A5AC069}"/>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9088E55-E63C-4B44-8197-D931A37FC4B2}"/>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39" name="TextBox 38">
                <a:extLst>
                  <a:ext uri="{FF2B5EF4-FFF2-40B4-BE49-F238E27FC236}">
                    <a16:creationId xmlns:a16="http://schemas.microsoft.com/office/drawing/2014/main" id="{0D034CA0-AE48-1443-9151-DB9800A473DE}"/>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8.6 – 8.9</a:t>
                </a:r>
              </a:p>
            </p:txBody>
          </p:sp>
        </p:grpSp>
        <p:grpSp>
          <p:nvGrpSpPr>
            <p:cNvPr id="46" name="Group 45">
              <a:extLst>
                <a:ext uri="{FF2B5EF4-FFF2-40B4-BE49-F238E27FC236}">
                  <a16:creationId xmlns:a16="http://schemas.microsoft.com/office/drawing/2014/main" id="{BFC8DE36-F63E-7846-8797-F667FE7FAA3A}"/>
                </a:ext>
              </a:extLst>
            </p:cNvPr>
            <p:cNvGrpSpPr/>
            <p:nvPr/>
          </p:nvGrpSpPr>
          <p:grpSpPr>
            <a:xfrm>
              <a:off x="3047371" y="5496587"/>
              <a:ext cx="607994" cy="503110"/>
              <a:chOff x="842671" y="5625645"/>
              <a:chExt cx="607994" cy="503110"/>
            </a:xfrm>
          </p:grpSpPr>
          <p:sp>
            <p:nvSpPr>
              <p:cNvPr id="47" name="Rectangle 46">
                <a:extLst>
                  <a:ext uri="{FF2B5EF4-FFF2-40B4-BE49-F238E27FC236}">
                    <a16:creationId xmlns:a16="http://schemas.microsoft.com/office/drawing/2014/main" id="{B744FD4A-AB7D-0049-98BF-8BDF1AE1201E}"/>
                  </a:ext>
                </a:extLst>
              </p:cNvPr>
              <p:cNvSpPr/>
              <p:nvPr/>
            </p:nvSpPr>
            <p:spPr>
              <a:xfrm>
                <a:off x="1029008" y="5800006"/>
                <a:ext cx="235320" cy="127688"/>
              </a:xfrm>
              <a:prstGeom prst="rect">
                <a:avLst/>
              </a:prstGeom>
              <a:solidFill>
                <a:srgbClr val="00ACA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D6895590-99F4-FF40-B5DD-640EE973677B}"/>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B-</a:t>
                </a:r>
              </a:p>
            </p:txBody>
          </p:sp>
          <p:sp>
            <p:nvSpPr>
              <p:cNvPr id="54" name="TextBox 53">
                <a:extLst>
                  <a:ext uri="{FF2B5EF4-FFF2-40B4-BE49-F238E27FC236}">
                    <a16:creationId xmlns:a16="http://schemas.microsoft.com/office/drawing/2014/main" id="{11877CD4-FEDE-424B-8915-2ED6D8EA8270}"/>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9.0 – 9.2</a:t>
                </a:r>
              </a:p>
            </p:txBody>
          </p:sp>
        </p:grpSp>
        <p:grpSp>
          <p:nvGrpSpPr>
            <p:cNvPr id="55" name="Group 54">
              <a:extLst>
                <a:ext uri="{FF2B5EF4-FFF2-40B4-BE49-F238E27FC236}">
                  <a16:creationId xmlns:a16="http://schemas.microsoft.com/office/drawing/2014/main" id="{E5D155DD-8E60-5D44-9155-4AB060A4897C}"/>
                </a:ext>
              </a:extLst>
            </p:cNvPr>
            <p:cNvGrpSpPr/>
            <p:nvPr/>
          </p:nvGrpSpPr>
          <p:grpSpPr>
            <a:xfrm>
              <a:off x="3782271" y="5496587"/>
              <a:ext cx="607994" cy="503110"/>
              <a:chOff x="842671" y="5625645"/>
              <a:chExt cx="607994" cy="503110"/>
            </a:xfrm>
          </p:grpSpPr>
          <p:sp>
            <p:nvSpPr>
              <p:cNvPr id="56" name="Rectangle 55">
                <a:extLst>
                  <a:ext uri="{FF2B5EF4-FFF2-40B4-BE49-F238E27FC236}">
                    <a16:creationId xmlns:a16="http://schemas.microsoft.com/office/drawing/2014/main" id="{74285920-FBCB-C84E-B06B-4AABB1171D96}"/>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C355BEC-FAE3-AE4E-91BA-50D56663EB94}"/>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58" name="TextBox 57">
                <a:extLst>
                  <a:ext uri="{FF2B5EF4-FFF2-40B4-BE49-F238E27FC236}">
                    <a16:creationId xmlns:a16="http://schemas.microsoft.com/office/drawing/2014/main" id="{C750AE1F-3C35-D041-A151-C82AF50AB93E}"/>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9.3 – 9.6</a:t>
                </a:r>
              </a:p>
            </p:txBody>
          </p:sp>
        </p:grpSp>
        <p:grpSp>
          <p:nvGrpSpPr>
            <p:cNvPr id="59" name="Group 58">
              <a:extLst>
                <a:ext uri="{FF2B5EF4-FFF2-40B4-BE49-F238E27FC236}">
                  <a16:creationId xmlns:a16="http://schemas.microsoft.com/office/drawing/2014/main" id="{70870AB2-1B18-2E41-9897-7662D3B415D1}"/>
                </a:ext>
              </a:extLst>
            </p:cNvPr>
            <p:cNvGrpSpPr/>
            <p:nvPr/>
          </p:nvGrpSpPr>
          <p:grpSpPr>
            <a:xfrm>
              <a:off x="4517171" y="5496587"/>
              <a:ext cx="607994" cy="503110"/>
              <a:chOff x="842671" y="5625645"/>
              <a:chExt cx="607994" cy="503110"/>
            </a:xfrm>
          </p:grpSpPr>
          <p:sp>
            <p:nvSpPr>
              <p:cNvPr id="60" name="Rectangle 59">
                <a:extLst>
                  <a:ext uri="{FF2B5EF4-FFF2-40B4-BE49-F238E27FC236}">
                    <a16:creationId xmlns:a16="http://schemas.microsoft.com/office/drawing/2014/main" id="{9BF20022-EA56-A94F-A733-05A4FBA08869}"/>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0056093-DEC3-AE49-BB66-B4A9592A42D8}"/>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62" name="TextBox 61">
                <a:extLst>
                  <a:ext uri="{FF2B5EF4-FFF2-40B4-BE49-F238E27FC236}">
                    <a16:creationId xmlns:a16="http://schemas.microsoft.com/office/drawing/2014/main" id="{D15EB2FC-CE90-3B44-973A-1FA88BF475D2}"/>
                  </a:ext>
                </a:extLst>
              </p:cNvPr>
              <p:cNvSpPr txBox="1"/>
              <p:nvPr/>
            </p:nvSpPr>
            <p:spPr>
              <a:xfrm>
                <a:off x="842671" y="5913311"/>
                <a:ext cx="607994" cy="215444"/>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9.7 – 10.0</a:t>
                </a:r>
              </a:p>
            </p:txBody>
          </p:sp>
        </p:grpSp>
        <p:grpSp>
          <p:nvGrpSpPr>
            <p:cNvPr id="63" name="Group 62">
              <a:extLst>
                <a:ext uri="{FF2B5EF4-FFF2-40B4-BE49-F238E27FC236}">
                  <a16:creationId xmlns:a16="http://schemas.microsoft.com/office/drawing/2014/main" id="{6AB828E1-90CA-1F4E-BF14-6BE7FAC16A60}"/>
                </a:ext>
              </a:extLst>
            </p:cNvPr>
            <p:cNvGrpSpPr/>
            <p:nvPr/>
          </p:nvGrpSpPr>
          <p:grpSpPr>
            <a:xfrm>
              <a:off x="5214552" y="5496587"/>
              <a:ext cx="661989" cy="499263"/>
              <a:chOff x="805152" y="5625645"/>
              <a:chExt cx="661989" cy="499263"/>
            </a:xfrm>
          </p:grpSpPr>
          <p:sp>
            <p:nvSpPr>
              <p:cNvPr id="64" name="Rectangle 63">
                <a:extLst>
                  <a:ext uri="{FF2B5EF4-FFF2-40B4-BE49-F238E27FC236}">
                    <a16:creationId xmlns:a16="http://schemas.microsoft.com/office/drawing/2014/main" id="{58004BD0-F949-054E-AF0C-DC9333673C3D}"/>
                  </a:ext>
                </a:extLst>
              </p:cNvPr>
              <p:cNvSpPr/>
              <p:nvPr/>
            </p:nvSpPr>
            <p:spPr>
              <a:xfrm>
                <a:off x="1029008" y="5800006"/>
                <a:ext cx="235320" cy="127688"/>
              </a:xfrm>
              <a:prstGeom prst="rect">
                <a:avLst/>
              </a:prstGeom>
              <a:solidFill>
                <a:srgbClr val="B0BCFF"/>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243300DE-FEF4-574F-B850-22EF3E1BF713}"/>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C-</a:t>
                </a:r>
              </a:p>
            </p:txBody>
          </p:sp>
          <p:sp>
            <p:nvSpPr>
              <p:cNvPr id="66" name="TextBox 65">
                <a:extLst>
                  <a:ext uri="{FF2B5EF4-FFF2-40B4-BE49-F238E27FC236}">
                    <a16:creationId xmlns:a16="http://schemas.microsoft.com/office/drawing/2014/main" id="{746ABA1D-DC6D-AD42-8E14-2BB5DD5594C5}"/>
                  </a:ext>
                </a:extLst>
              </p:cNvPr>
              <p:cNvSpPr txBox="1"/>
              <p:nvPr/>
            </p:nvSpPr>
            <p:spPr>
              <a:xfrm>
                <a:off x="805152" y="5917159"/>
                <a:ext cx="661989"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10.1 – 10.3</a:t>
                </a:r>
              </a:p>
            </p:txBody>
          </p:sp>
        </p:grpSp>
        <p:grpSp>
          <p:nvGrpSpPr>
            <p:cNvPr id="67" name="Group 66">
              <a:extLst>
                <a:ext uri="{FF2B5EF4-FFF2-40B4-BE49-F238E27FC236}">
                  <a16:creationId xmlns:a16="http://schemas.microsoft.com/office/drawing/2014/main" id="{90100ACD-62C3-9E4E-A596-23F223B93189}"/>
                </a:ext>
              </a:extLst>
            </p:cNvPr>
            <p:cNvGrpSpPr/>
            <p:nvPr/>
          </p:nvGrpSpPr>
          <p:grpSpPr>
            <a:xfrm>
              <a:off x="5955957" y="5496587"/>
              <a:ext cx="663722" cy="499263"/>
              <a:chOff x="811657" y="5625645"/>
              <a:chExt cx="663722" cy="499263"/>
            </a:xfrm>
          </p:grpSpPr>
          <p:sp>
            <p:nvSpPr>
              <p:cNvPr id="68" name="Rectangle 67">
                <a:extLst>
                  <a:ext uri="{FF2B5EF4-FFF2-40B4-BE49-F238E27FC236}">
                    <a16:creationId xmlns:a16="http://schemas.microsoft.com/office/drawing/2014/main" id="{4E022566-AFD4-3B40-9C20-06FB1216B567}"/>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902C5BB-E33F-3E4C-88A9-9EFE0B69D3C1}"/>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70" name="TextBox 69">
                <a:extLst>
                  <a:ext uri="{FF2B5EF4-FFF2-40B4-BE49-F238E27FC236}">
                    <a16:creationId xmlns:a16="http://schemas.microsoft.com/office/drawing/2014/main" id="{24E8935F-3B0A-C840-979E-3F15C8FE057C}"/>
                  </a:ext>
                </a:extLst>
              </p:cNvPr>
              <p:cNvSpPr txBox="1"/>
              <p:nvPr/>
            </p:nvSpPr>
            <p:spPr>
              <a:xfrm>
                <a:off x="811657" y="5917159"/>
                <a:ext cx="663722"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10.4 – 10.7</a:t>
                </a:r>
              </a:p>
            </p:txBody>
          </p:sp>
        </p:grpSp>
        <p:grpSp>
          <p:nvGrpSpPr>
            <p:cNvPr id="71" name="Group 70">
              <a:extLst>
                <a:ext uri="{FF2B5EF4-FFF2-40B4-BE49-F238E27FC236}">
                  <a16:creationId xmlns:a16="http://schemas.microsoft.com/office/drawing/2014/main" id="{39FBC9BE-F8F8-F04C-A3C4-07E2D0CD0EBD}"/>
                </a:ext>
              </a:extLst>
            </p:cNvPr>
            <p:cNvGrpSpPr/>
            <p:nvPr/>
          </p:nvGrpSpPr>
          <p:grpSpPr>
            <a:xfrm>
              <a:off x="6664411" y="5496587"/>
              <a:ext cx="681930" cy="499263"/>
              <a:chOff x="785211" y="5625645"/>
              <a:chExt cx="681930" cy="499263"/>
            </a:xfrm>
          </p:grpSpPr>
          <p:sp>
            <p:nvSpPr>
              <p:cNvPr id="72" name="Rectangle 71">
                <a:extLst>
                  <a:ext uri="{FF2B5EF4-FFF2-40B4-BE49-F238E27FC236}">
                    <a16:creationId xmlns:a16="http://schemas.microsoft.com/office/drawing/2014/main" id="{12949F7A-8695-B44C-AB0A-6F3E0CCD76A3}"/>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13550266-67F0-C84C-B076-A4D676563FCB}"/>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74" name="TextBox 73">
                <a:extLst>
                  <a:ext uri="{FF2B5EF4-FFF2-40B4-BE49-F238E27FC236}">
                    <a16:creationId xmlns:a16="http://schemas.microsoft.com/office/drawing/2014/main" id="{A740BBE1-5D24-3F48-967C-CADCEF40293E}"/>
                  </a:ext>
                </a:extLst>
              </p:cNvPr>
              <p:cNvSpPr txBox="1"/>
              <p:nvPr/>
            </p:nvSpPr>
            <p:spPr>
              <a:xfrm>
                <a:off x="785211" y="5917159"/>
                <a:ext cx="681930"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10.8 – 11.1</a:t>
                </a:r>
              </a:p>
            </p:txBody>
          </p:sp>
        </p:grpSp>
        <p:grpSp>
          <p:nvGrpSpPr>
            <p:cNvPr id="79" name="Group 78">
              <a:extLst>
                <a:ext uri="{FF2B5EF4-FFF2-40B4-BE49-F238E27FC236}">
                  <a16:creationId xmlns:a16="http://schemas.microsoft.com/office/drawing/2014/main" id="{50D927AB-577F-8444-A402-4EA6B47FDD49}"/>
                </a:ext>
              </a:extLst>
            </p:cNvPr>
            <p:cNvGrpSpPr/>
            <p:nvPr/>
          </p:nvGrpSpPr>
          <p:grpSpPr>
            <a:xfrm>
              <a:off x="8106307" y="5496587"/>
              <a:ext cx="866357" cy="499263"/>
              <a:chOff x="757304" y="5625645"/>
              <a:chExt cx="866357" cy="499263"/>
            </a:xfrm>
          </p:grpSpPr>
          <p:sp>
            <p:nvSpPr>
              <p:cNvPr id="80" name="Rectangle 79">
                <a:extLst>
                  <a:ext uri="{FF2B5EF4-FFF2-40B4-BE49-F238E27FC236}">
                    <a16:creationId xmlns:a16="http://schemas.microsoft.com/office/drawing/2014/main" id="{47E3B9F7-4625-1748-846E-FCD2C6CD8D2E}"/>
                  </a:ext>
                </a:extLst>
              </p:cNvPr>
              <p:cNvSpPr/>
              <p:nvPr/>
            </p:nvSpPr>
            <p:spPr>
              <a:xfrm>
                <a:off x="1029008" y="5800006"/>
                <a:ext cx="235320" cy="127688"/>
              </a:xfrm>
              <a:prstGeom prst="rect">
                <a:avLst/>
              </a:prstGeom>
              <a:solidFill>
                <a:srgbClr val="FF5C7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D26DEFE3-E88E-B54C-8E73-5F792FD8A997}"/>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F</a:t>
                </a:r>
              </a:p>
            </p:txBody>
          </p:sp>
          <p:sp>
            <p:nvSpPr>
              <p:cNvPr id="82" name="TextBox 81">
                <a:extLst>
                  <a:ext uri="{FF2B5EF4-FFF2-40B4-BE49-F238E27FC236}">
                    <a16:creationId xmlns:a16="http://schemas.microsoft.com/office/drawing/2014/main" id="{D4CA5AE3-7A0E-0742-ABFD-4C14879BC20A}"/>
                  </a:ext>
                </a:extLst>
              </p:cNvPr>
              <p:cNvSpPr txBox="1"/>
              <p:nvPr/>
            </p:nvSpPr>
            <p:spPr>
              <a:xfrm>
                <a:off x="757304" y="5917159"/>
                <a:ext cx="866357"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11.5 or greater</a:t>
                </a:r>
              </a:p>
            </p:txBody>
          </p:sp>
        </p:grpSp>
        <p:grpSp>
          <p:nvGrpSpPr>
            <p:cNvPr id="75" name="Group 74">
              <a:extLst>
                <a:ext uri="{FF2B5EF4-FFF2-40B4-BE49-F238E27FC236}">
                  <a16:creationId xmlns:a16="http://schemas.microsoft.com/office/drawing/2014/main" id="{1677D730-B443-1A4C-B8BE-096A3630A382}"/>
                </a:ext>
              </a:extLst>
            </p:cNvPr>
            <p:cNvGrpSpPr/>
            <p:nvPr/>
          </p:nvGrpSpPr>
          <p:grpSpPr>
            <a:xfrm>
              <a:off x="7425757" y="5496587"/>
              <a:ext cx="663722" cy="499263"/>
              <a:chOff x="811657" y="5625645"/>
              <a:chExt cx="663722" cy="499263"/>
            </a:xfrm>
          </p:grpSpPr>
          <p:sp>
            <p:nvSpPr>
              <p:cNvPr id="76" name="Rectangle 75">
                <a:extLst>
                  <a:ext uri="{FF2B5EF4-FFF2-40B4-BE49-F238E27FC236}">
                    <a16:creationId xmlns:a16="http://schemas.microsoft.com/office/drawing/2014/main" id="{62E86D36-19A5-C049-B6C8-4809D1C5B0A4}"/>
                  </a:ext>
                </a:extLst>
              </p:cNvPr>
              <p:cNvSpPr/>
              <p:nvPr/>
            </p:nvSpPr>
            <p:spPr>
              <a:xfrm>
                <a:off x="1029008" y="5800006"/>
                <a:ext cx="235320" cy="127688"/>
              </a:xfrm>
              <a:prstGeom prst="rect">
                <a:avLst/>
              </a:prstGeom>
              <a:solidFill>
                <a:srgbClr val="FFC000"/>
              </a:solidFill>
              <a:ln w="6350">
                <a:solidFill>
                  <a:srgbClr val="0F19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ADA769B-D5AB-C54B-B8F8-7D7FA5A9D7A3}"/>
                  </a:ext>
                </a:extLst>
              </p:cNvPr>
              <p:cNvSpPr txBox="1"/>
              <p:nvPr/>
            </p:nvSpPr>
            <p:spPr>
              <a:xfrm>
                <a:off x="974125" y="5625645"/>
                <a:ext cx="345086" cy="215444"/>
              </a:xfrm>
              <a:prstGeom prst="rect">
                <a:avLst/>
              </a:prstGeom>
              <a:noFill/>
            </p:spPr>
            <p:txBody>
              <a:bodyPr wrap="square" rtlCol="0">
                <a:spAutoFit/>
              </a:bodyPr>
              <a:lstStyle/>
              <a:p>
                <a:pPr algn="ctr"/>
                <a:r>
                  <a:rPr lang="en-US" sz="800">
                    <a:solidFill>
                      <a:srgbClr val="0F1934"/>
                    </a:solidFill>
                    <a:latin typeface="Arial" panose="020B0604020202020204" pitchFamily="34" charset="0"/>
                    <a:cs typeface="Arial" panose="020B0604020202020204" pitchFamily="34" charset="0"/>
                  </a:rPr>
                  <a:t>D-</a:t>
                </a:r>
              </a:p>
            </p:txBody>
          </p:sp>
          <p:sp>
            <p:nvSpPr>
              <p:cNvPr id="78" name="TextBox 77">
                <a:extLst>
                  <a:ext uri="{FF2B5EF4-FFF2-40B4-BE49-F238E27FC236}">
                    <a16:creationId xmlns:a16="http://schemas.microsoft.com/office/drawing/2014/main" id="{ED071330-3485-F44D-924F-EFAB59C97E44}"/>
                  </a:ext>
                </a:extLst>
              </p:cNvPr>
              <p:cNvSpPr txBox="1"/>
              <p:nvPr/>
            </p:nvSpPr>
            <p:spPr>
              <a:xfrm>
                <a:off x="811657" y="5917159"/>
                <a:ext cx="663722" cy="207749"/>
              </a:xfrm>
              <a:prstGeom prst="rect">
                <a:avLst/>
              </a:prstGeom>
              <a:noFill/>
            </p:spPr>
            <p:txBody>
              <a:bodyPr wrap="square" rtlCol="0" anchor="ctr">
                <a:spAutoFit/>
              </a:bodyPr>
              <a:lstStyle/>
              <a:p>
                <a:pPr algn="ctr"/>
                <a:r>
                  <a:rPr lang="en-US" sz="750">
                    <a:solidFill>
                      <a:srgbClr val="0F1934"/>
                    </a:solidFill>
                    <a:latin typeface="Arial" panose="020B0604020202020204" pitchFamily="34" charset="0"/>
                    <a:cs typeface="Arial" panose="020B0604020202020204" pitchFamily="34" charset="0"/>
                  </a:rPr>
                  <a:t>11.2 – 11.4</a:t>
                </a:r>
              </a:p>
            </p:txBody>
          </p:sp>
        </p:grpSp>
      </p:grpSp>
      <p:cxnSp>
        <p:nvCxnSpPr>
          <p:cNvPr id="24" name="Straight Connector 23">
            <a:extLst>
              <a:ext uri="{FF2B5EF4-FFF2-40B4-BE49-F238E27FC236}">
                <a16:creationId xmlns:a16="http://schemas.microsoft.com/office/drawing/2014/main" id="{E07C8118-0395-7F4F-8900-EB88D18D2A14}"/>
              </a:ext>
            </a:extLst>
          </p:cNvPr>
          <p:cNvCxnSpPr/>
          <p:nvPr/>
        </p:nvCxnSpPr>
        <p:spPr>
          <a:xfrm>
            <a:off x="796315" y="2694059"/>
            <a:ext cx="10546563" cy="0"/>
          </a:xfrm>
          <a:prstGeom prst="line">
            <a:avLst/>
          </a:prstGeom>
          <a:ln w="6350">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Footer Placeholder 4">
            <a:extLst>
              <a:ext uri="{FF2B5EF4-FFF2-40B4-BE49-F238E27FC236}">
                <a16:creationId xmlns:a16="http://schemas.microsoft.com/office/drawing/2014/main" id="{1C70397D-AAE0-4D7E-982E-E2F3397C1220}"/>
              </a:ext>
            </a:extLst>
          </p:cNvPr>
          <p:cNvSpPr txBox="1">
            <a:spLocks noSelect="1" noTextEdit="1"/>
          </p:cNvSpPr>
          <p:nvPr/>
        </p:nvSpPr>
        <p:spPr>
          <a:xfrm>
            <a:off x="1687287" y="6347019"/>
            <a:ext cx="6134136"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Preterm is based on less than 37 weeks gestation based on obstetric estimate. </a:t>
            </a:r>
          </a:p>
          <a:p>
            <a:pPr algn="l"/>
            <a:r>
              <a:rPr lang="en-US">
                <a:solidFill>
                  <a:srgbClr val="92929B"/>
                </a:solidFill>
                <a:latin typeface="Arial" panose="020B0604020202020204" pitchFamily="34" charset="0"/>
                <a:cs typeface="Arial" panose="020B0604020202020204" pitchFamily="34" charset="0"/>
              </a:rPr>
              <a:t>Source: National Center for Health Statistics: final natality data 2009-2019</a:t>
            </a:r>
          </a:p>
        </p:txBody>
      </p:sp>
    </p:spTree>
    <p:extLst>
      <p:ext uri="{BB962C8B-B14F-4D97-AF65-F5344CB8AC3E}">
        <p14:creationId xmlns:p14="http://schemas.microsoft.com/office/powerpoint/2010/main" val="149828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xtRaceEthFootnote"/>
          <p:cNvSpPr txBox="1">
            <a:spLocks noSelect="1" noTextEdit="1"/>
          </p:cNvSpPr>
          <p:nvPr/>
        </p:nvSpPr>
        <p:spPr>
          <a:xfrm>
            <a:off x="8727301" y="2562940"/>
            <a:ext cx="2665931" cy="1311951"/>
          </a:xfrm>
          <a:prstGeom prst="rect">
            <a:avLst/>
          </a:prstGeom>
          <a:solidFill>
            <a:schemeClr val="bg1">
              <a:alpha val="30196"/>
            </a:schemeClr>
          </a:solidFill>
        </p:spPr>
        <p:txBody>
          <a:bodyPr wrap="square" anchor="ctr">
            <a:spAutoFit/>
          </a:bodyPr>
          <a:lstStyle>
            <a:lvl1pPr marL="0" marR="0" indent="0" algn="l" defTabSz="457200" rtl="0" eaLnBrk="1" fontAlgn="auto" latinLnBrk="0" hangingPunct="1">
              <a:lnSpc>
                <a:spcPct val="100000"/>
              </a:lnSpc>
              <a:spcBef>
                <a:spcPct val="20000"/>
              </a:spcBef>
              <a:spcAft>
                <a:spcPct val="0"/>
              </a:spcAft>
              <a:buClrTx/>
              <a:buSzTx/>
              <a:buFont typeface="Arial"/>
              <a:buNone/>
              <a:defRPr sz="1100" kern="1200">
                <a:solidFill>
                  <a:srgbClr val="6D6E71"/>
                </a:solidFill>
                <a:latin typeface="Avenir LT 55 Roman" panose="020B050302000002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600" b="1" i="1">
                <a:solidFill>
                  <a:srgbClr val="7029EC"/>
                </a:solidFill>
                <a:latin typeface="Georgia" panose="02040502050405020303" pitchFamily="18" charset="0"/>
              </a:rPr>
              <a:t>In Ohio, the preterm birth rate among Black women is 48%  higher than the rate among all other women.</a:t>
            </a:r>
          </a:p>
        </p:txBody>
      </p:sp>
      <p:graphicFrame>
        <p:nvGraphicFramePr>
          <p:cNvPr id="14" name="chrtRaceEth" descr="RaceEthChart"/>
          <p:cNvGraphicFramePr/>
          <p:nvPr/>
        </p:nvGraphicFramePr>
        <p:xfrm>
          <a:off x="400495" y="1597962"/>
          <a:ext cx="8423834" cy="38417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blRaceEth" descr="RaceEthDataLabels"/>
          <p:cNvGraphicFramePr>
            <a:graphicFrameLocks noGrp="1"/>
          </p:cNvGraphicFramePr>
          <p:nvPr/>
        </p:nvGraphicFramePr>
        <p:xfrm>
          <a:off x="1025257" y="2037650"/>
          <a:ext cx="2526671" cy="2576068"/>
        </p:xfrm>
        <a:graphic>
          <a:graphicData uri="http://schemas.openxmlformats.org/drawingml/2006/table">
            <a:tbl>
              <a:tblPr firstRow="1" bandRow="1">
                <a:tableStyleId>{2D5ABB26-0587-4C30-8999-92F81FD0307C}</a:tableStyleId>
              </a:tblPr>
              <a:tblGrid>
                <a:gridCol w="2526671">
                  <a:extLst>
                    <a:ext uri="{9D8B030D-6E8A-4147-A177-3AD203B41FA5}">
                      <a16:colId xmlns:a16="http://schemas.microsoft.com/office/drawing/2014/main" val="20000"/>
                    </a:ext>
                  </a:extLst>
                </a:gridCol>
              </a:tblGrid>
              <a:tr h="644017">
                <a:tc>
                  <a:txBody>
                    <a:bodyPr/>
                    <a:lstStyle/>
                    <a:p>
                      <a:r>
                        <a:rPr lang="en-US" sz="1200" b="0">
                          <a:solidFill>
                            <a:srgbClr val="FFFFFF"/>
                          </a:solidFill>
                          <a:latin typeface="Arial" panose="020B0604020202020204" pitchFamily="34" charset="0"/>
                          <a:cs typeface="Arial" panose="020B0604020202020204" pitchFamily="34" charset="0"/>
                        </a:rPr>
                        <a:t>Asian/Pacific Islander</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4017">
                <a:tc>
                  <a:txBody>
                    <a:bodyPr/>
                    <a:lstStyle/>
                    <a:p>
                      <a:r>
                        <a:rPr lang="en-US" sz="1200" b="0">
                          <a:solidFill>
                            <a:srgbClr val="FFFFFF"/>
                          </a:solidFill>
                          <a:latin typeface="Arial" panose="020B0604020202020204" pitchFamily="34" charset="0"/>
                          <a:cs typeface="Arial" panose="020B0604020202020204" pitchFamily="34" charset="0"/>
                        </a:rPr>
                        <a:t>Black</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44017">
                <a:tc>
                  <a:txBody>
                    <a:bodyPr/>
                    <a:lstStyle/>
                    <a:p>
                      <a:r>
                        <a:rPr lang="en-US" sz="1200" b="0">
                          <a:solidFill>
                            <a:srgbClr val="FFFFFF"/>
                          </a:solidFill>
                          <a:latin typeface="Arial" panose="020B0604020202020204" pitchFamily="34" charset="0"/>
                          <a:cs typeface="Arial" panose="020B0604020202020204" pitchFamily="34" charset="0"/>
                        </a:rPr>
                        <a:t>White</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44017">
                <a:tc>
                  <a:txBody>
                    <a:bodyPr/>
                    <a:lstStyle/>
                    <a:p>
                      <a:r>
                        <a:rPr lang="en-US" sz="1200" b="0">
                          <a:solidFill>
                            <a:srgbClr val="FFFFFF"/>
                          </a:solidFill>
                          <a:latin typeface="Arial" panose="020B0604020202020204" pitchFamily="34" charset="0"/>
                          <a:cs typeface="Arial" panose="020B0604020202020204" pitchFamily="34" charset="0"/>
                        </a:rPr>
                        <a:t>Hispanic</a:t>
                      </a:r>
                    </a:p>
                  </a:txBody>
                  <a:tcPr marL="88750" marR="88750" marT="44375" marB="4437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8" name="txtHeader"/>
          <p:cNvSpPr>
            <a:spLocks noGrp="1" noSelect="1" noTextEdit="1"/>
          </p:cNvSpPr>
          <p:nvPr>
            <p:ph type="title"/>
          </p:nvPr>
        </p:nvSpPr>
        <p:spPr>
          <a:xfrm>
            <a:off x="0" y="178611"/>
            <a:ext cx="12192000" cy="674781"/>
          </a:xfrm>
          <a:prstGeom prst="rect">
            <a:avLst/>
          </a:prstGeom>
          <a:solidFill>
            <a:schemeClr val="bg1"/>
          </a:solidFill>
          <a:ln w="9525" cap="flat" cmpd="sng" algn="ctr">
            <a:noFill/>
            <a:prstDash val="solid"/>
          </a:ln>
          <a:effectLst/>
        </p:spPr>
        <p:txBody>
          <a:bodyPr rtlCol="0" anchor="ctr">
            <a:normAutofit/>
          </a:bodyPr>
          <a:lstStyle/>
          <a:p>
            <a:pPr algn="ctr" defTabSz="457200" eaLnBrk="0" fontAlgn="base" hangingPunct="0">
              <a:spcAft>
                <a:spcPct val="0"/>
              </a:spcAft>
            </a:pPr>
            <a:r>
              <a:rPr lang="en-US" sz="3600" b="0">
                <a:solidFill>
                  <a:schemeClr val="tx1"/>
                </a:solidFill>
                <a:latin typeface="Arial Black" panose="020B0604020202020204" pitchFamily="34" charset="0"/>
                <a:cs typeface="Arial" panose="020B0604020202020204" pitchFamily="34" charset="0"/>
              </a:rPr>
              <a:t>2020 </a:t>
            </a:r>
            <a:r>
              <a:rPr lang="en-US" b="0">
                <a:solidFill>
                  <a:schemeClr val="tx1"/>
                </a:solidFill>
                <a:latin typeface="Arial Black" panose="020B0604020202020204" pitchFamily="34" charset="0"/>
                <a:cs typeface="Arial" panose="020B0604020202020204" pitchFamily="34" charset="0"/>
              </a:rPr>
              <a:t>MARCH OF DIMES REPORT CARD</a:t>
            </a:r>
            <a:endParaRPr lang="en-US" sz="3600" b="0" kern="0">
              <a:solidFill>
                <a:schemeClr val="tx1"/>
              </a:solidFill>
              <a:latin typeface="Arial Black" panose="020B0604020202020204" pitchFamily="34" charset="0"/>
              <a:cs typeface="Arial" panose="020B0604020202020204" pitchFamily="34" charset="0"/>
            </a:endParaRPr>
          </a:p>
        </p:txBody>
      </p:sp>
      <p:sp>
        <p:nvSpPr>
          <p:cNvPr id="9" name="txtMODURL"/>
          <p:cNvSpPr txBox="1">
            <a:spLocks noSelect="1" noTextEdit="1"/>
          </p:cNvSpPr>
          <p:nvPr/>
        </p:nvSpPr>
        <p:spPr>
          <a:xfrm>
            <a:off x="9552351" y="6415802"/>
            <a:ext cx="2510992" cy="246221"/>
          </a:xfrm>
          <a:prstGeom prst="rect">
            <a:avLst/>
          </a:prstGeom>
          <a:noFill/>
        </p:spPr>
        <p:txBody>
          <a:bodyPr vert="horz" wrap="square" lIns="91440" tIns="45720" rIns="91440" bIns="4572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rgbClr val="7029EC"/>
                </a:solidFill>
                <a:latin typeface="Arial" panose="020B0604020202020204" pitchFamily="34" charset="0"/>
                <a:ea typeface="Graphik" charset="0"/>
                <a:cs typeface="Arial" panose="020B0604020202020204" pitchFamily="34" charset="0"/>
              </a:rPr>
              <a:t>MARCHOFDIMES.ORG/REPORTCARD</a:t>
            </a:r>
          </a:p>
        </p:txBody>
      </p:sp>
      <p:sp>
        <p:nvSpPr>
          <p:cNvPr id="20" name="txtSectionHeader">
            <a:extLst>
              <a:ext uri="{FF2B5EF4-FFF2-40B4-BE49-F238E27FC236}">
                <a16:creationId xmlns:a16="http://schemas.microsoft.com/office/drawing/2014/main" id="{D67DAED5-63E5-614B-939F-F3B8A679D04E}"/>
              </a:ext>
            </a:extLst>
          </p:cNvPr>
          <p:cNvSpPr txBox="1">
            <a:spLocks noSelect="1" noTextEdit="1"/>
          </p:cNvSpPr>
          <p:nvPr/>
        </p:nvSpPr>
        <p:spPr>
          <a:xfrm>
            <a:off x="0" y="930889"/>
            <a:ext cx="12192000" cy="461665"/>
          </a:xfrm>
          <a:prstGeom prst="rect">
            <a:avLst/>
          </a:prstGeom>
          <a:noFill/>
        </p:spPr>
        <p:txBody>
          <a:bodyPr wrap="square" rtlCol="0">
            <a:spAutoFit/>
          </a:bodyPr>
          <a:lstStyle/>
          <a:p>
            <a:pPr lvl="0" algn="ctr" defTabSz="457200">
              <a:spcBef>
                <a:spcPct val="20000"/>
              </a:spcBef>
            </a:pPr>
            <a:r>
              <a:rPr lang="en-GB" sz="2400">
                <a:latin typeface="Arial Black" panose="020B0604020202020204" pitchFamily="34" charset="0"/>
              </a:rPr>
              <a:t>PRETERM BIRTH RATE BY RACE AND ETHNICITY</a:t>
            </a:r>
          </a:p>
        </p:txBody>
      </p:sp>
      <p:sp>
        <p:nvSpPr>
          <p:cNvPr id="2" name="Footer Placeholder 4">
            <a:extLst>
              <a:ext uri="{FF2B5EF4-FFF2-40B4-BE49-F238E27FC236}">
                <a16:creationId xmlns:a16="http://schemas.microsoft.com/office/drawing/2014/main" id="{CC986A62-21B6-4C77-A6A2-5059961E0D15}"/>
              </a:ext>
            </a:extLst>
          </p:cNvPr>
          <p:cNvSpPr txBox="1">
            <a:spLocks noSelect="1" noTextEdit="1"/>
          </p:cNvSpPr>
          <p:nvPr/>
        </p:nvSpPr>
        <p:spPr>
          <a:xfrm>
            <a:off x="1687286" y="6347019"/>
            <a:ext cx="6449007" cy="365125"/>
          </a:xfrm>
          <a:prstGeom prst="rect">
            <a:avLst/>
          </a:prstGeom>
        </p:spPr>
        <p:txBody>
          <a:bodyPr vert="horz" lIns="91440" tIns="45720" rIns="91440" bIns="4572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92929B"/>
                </a:solidFill>
                <a:latin typeface="Arial" panose="020B0604020202020204" pitchFamily="34" charset="0"/>
                <a:cs typeface="Arial" panose="020B0604020202020204" pitchFamily="34" charset="0"/>
              </a:rPr>
              <a:t>Preterm is less than 37 weeks gestation based on obstetric estimate. </a:t>
            </a:r>
          </a:p>
          <a:p>
            <a:pPr algn="l"/>
            <a:r>
              <a:rPr lang="en-US">
                <a:solidFill>
                  <a:srgbClr val="92929B"/>
                </a:solidFill>
                <a:latin typeface="Arial" panose="020B0604020202020204" pitchFamily="34" charset="0"/>
                <a:cs typeface="Arial" panose="020B0604020202020204" pitchFamily="34" charset="0"/>
              </a:rPr>
              <a:t>Race categories include only women of non-Hispanic ethnicity.</a:t>
            </a:r>
          </a:p>
          <a:p>
            <a:pPr algn="l"/>
            <a:r>
              <a:rPr lang="en-US">
                <a:solidFill>
                  <a:srgbClr val="92929B"/>
                </a:solidFill>
                <a:latin typeface="Arial" panose="020B0604020202020204" pitchFamily="34" charset="0"/>
                <a:cs typeface="Arial" panose="020B0604020202020204" pitchFamily="34" charset="0"/>
              </a:rPr>
              <a:t>Source: National Center for Health Statistics, final natality data 2016-2018</a:t>
            </a:r>
          </a:p>
        </p:txBody>
      </p:sp>
    </p:spTree>
    <p:extLst>
      <p:ext uri="{BB962C8B-B14F-4D97-AF65-F5344CB8AC3E}">
        <p14:creationId xmlns:p14="http://schemas.microsoft.com/office/powerpoint/2010/main" val="311395506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75518D"/>
    </a:dk1>
    <a:lt1>
      <a:sysClr val="window" lastClr="FFFFFF"/>
    </a:lt1>
    <a:dk2>
      <a:srgbClr val="1F497D"/>
    </a:dk2>
    <a:lt2>
      <a:srgbClr val="EEECE1"/>
    </a:lt2>
    <a:accent1>
      <a:srgbClr val="4592C1"/>
    </a:accent1>
    <a:accent2>
      <a:srgbClr val="FBE741"/>
    </a:accent2>
    <a:accent3>
      <a:srgbClr val="E57C23"/>
    </a:accent3>
    <a:accent4>
      <a:srgbClr val="CD1E21"/>
    </a:accent4>
    <a:accent5>
      <a:srgbClr val="59AB3A"/>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6B5D3C330EBD4F8DF8297713A4277A" ma:contentTypeVersion="12" ma:contentTypeDescription="Create a new document." ma:contentTypeScope="" ma:versionID="e346e61960ebb0e629e0e077a0e38231">
  <xsd:schema xmlns:xsd="http://www.w3.org/2001/XMLSchema" xmlns:xs="http://www.w3.org/2001/XMLSchema" xmlns:p="http://schemas.microsoft.com/office/2006/metadata/properties" xmlns:ns3="8cff0348-1c5b-4004-b51b-a5c52dbf6481" xmlns:ns4="2a09ea2c-2809-4df6-bc1e-b56571416674" targetNamespace="http://schemas.microsoft.com/office/2006/metadata/properties" ma:root="true" ma:fieldsID="7c3ddfe5fcc3bb5fc25136b420accb06" ns3:_="" ns4:_="">
    <xsd:import namespace="8cff0348-1c5b-4004-b51b-a5c52dbf6481"/>
    <xsd:import namespace="2a09ea2c-2809-4df6-bc1e-b565714166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ff0348-1c5b-4004-b51b-a5c52dbf64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09ea2c-2809-4df6-bc1e-b5657141667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5D1AF7-9182-4A85-A0FE-FAB803E5A1F5}">
  <ds:schemaRefs>
    <ds:schemaRef ds:uri="http://schemas.microsoft.com/sharepoint/v3/contenttype/forms"/>
  </ds:schemaRefs>
</ds:datastoreItem>
</file>

<file path=customXml/itemProps2.xml><?xml version="1.0" encoding="utf-8"?>
<ds:datastoreItem xmlns:ds="http://schemas.openxmlformats.org/officeDocument/2006/customXml" ds:itemID="{1BD3F6B2-9A93-4253-90D2-D71C65BAE90B}">
  <ds:schemaRefs>
    <ds:schemaRef ds:uri="2a09ea2c-2809-4df6-bc1e-b56571416674"/>
    <ds:schemaRef ds:uri="http://purl.org/dc/terms/"/>
    <ds:schemaRef ds:uri="http://schemas.openxmlformats.org/package/2006/metadata/core-properties"/>
    <ds:schemaRef ds:uri="http://purl.org/dc/dcmitype/"/>
    <ds:schemaRef ds:uri="http://schemas.microsoft.com/office/infopath/2007/PartnerControls"/>
    <ds:schemaRef ds:uri="8cff0348-1c5b-4004-b51b-a5c52dbf6481"/>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D8138080-5A7F-46EC-BF0F-CF1DE2B25D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ff0348-1c5b-4004-b51b-a5c52dbf6481"/>
    <ds:schemaRef ds:uri="2a09ea2c-2809-4df6-bc1e-b56571416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TotalTime>
  <Words>7002</Words>
  <Application>Microsoft Macintosh PowerPoint</Application>
  <PresentationFormat>Widescreen</PresentationFormat>
  <Paragraphs>777</Paragraphs>
  <Slides>72</Slides>
  <Notes>15</Notes>
  <HiddenSlides>0</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90" baseType="lpstr">
      <vt:lpstr>ＭＳ Ｐゴシック</vt:lpstr>
      <vt:lpstr>ヒラギノ角ゴ Pro W3</vt:lpstr>
      <vt:lpstr>Arial</vt:lpstr>
      <vt:lpstr>Arial Black</vt:lpstr>
      <vt:lpstr>Avenir LT 55 Roman</vt:lpstr>
      <vt:lpstr>Avenir LT 55 Roman</vt:lpstr>
      <vt:lpstr>Calibri</vt:lpstr>
      <vt:lpstr>Calibri Light</vt:lpstr>
      <vt:lpstr>Century Gothic</vt:lpstr>
      <vt:lpstr>Chalkboard</vt:lpstr>
      <vt:lpstr>Courier New</vt:lpstr>
      <vt:lpstr>Georgia</vt:lpstr>
      <vt:lpstr>Graphik</vt:lpstr>
      <vt:lpstr>Graphik Bold</vt:lpstr>
      <vt:lpstr>Times New Roman</vt:lpstr>
      <vt:lpstr>Wingdings</vt:lpstr>
      <vt:lpstr>Office Theme</vt:lpstr>
      <vt:lpstr>Worksheet</vt:lpstr>
      <vt:lpstr>A Call to Action for Ohio to SAVE ALL Ohio Mothers and Babies:</vt:lpstr>
      <vt:lpstr>PowerPoint Presentation</vt:lpstr>
      <vt:lpstr>PowerPoint Presentation</vt:lpstr>
      <vt:lpstr>PowerPoint Presentation</vt:lpstr>
      <vt:lpstr>NATIONAL Equity FRAMEWORK = COMMON AGENDA</vt:lpstr>
      <vt:lpstr>2020 MARCH OF DIMES REPORT CARD</vt:lpstr>
      <vt:lpstr>2020 MARCH OF DIMES REPORT CARD</vt:lpstr>
      <vt:lpstr>2020 MARCH OF DIMES REPORT CARD</vt:lpstr>
      <vt:lpstr>2020 MARCH OF DIMES REPORT CARD</vt:lpstr>
      <vt:lpstr>2020 MARCH OF DIMES REPORT CARD</vt:lpstr>
      <vt:lpstr>2020 MARCH OF DIMES REPORT CARD</vt:lpstr>
      <vt:lpstr>PowerPoint Presentation</vt:lpstr>
      <vt:lpstr>PowerPoint Presentation</vt:lpstr>
      <vt:lpstr>PRETERM BIRTH</vt:lpstr>
      <vt:lpstr>PowerPoint Presentation</vt:lpstr>
      <vt:lpstr>Ohio Birthing EQUITY by 2030.   Why we need to plan for it NOW!</vt:lpstr>
      <vt:lpstr>This presentation is a REQUEST…</vt:lpstr>
      <vt:lpstr>What other NATIONAL organizations are saying:</vt:lpstr>
      <vt:lpstr>PowerPoint Presentation</vt:lpstr>
      <vt:lpstr>PowerPoint Presentation</vt:lpstr>
      <vt:lpstr>PowerPoint Presentation</vt:lpstr>
      <vt:lpstr>What will it take to achieve national EQUITY in infant mortality rates by 2030?</vt:lpstr>
      <vt:lpstr>Healthy People 2030:  IMR Goal = 5</vt:lpstr>
      <vt:lpstr>Healthy People 2030: IMR Goal = 5</vt:lpstr>
      <vt:lpstr>Where Are We Now? USA IMRs: 2016-2018</vt:lpstr>
      <vt:lpstr>What Will It Take to Achieve Birth Equity in the USA?</vt:lpstr>
      <vt:lpstr>What’s the “Lift” at the State Level  to Achieve Black-White Equity?</vt:lpstr>
      <vt:lpstr>What’s the “Lift” at the County Level  to Achieve Black-White Equity?</vt:lpstr>
      <vt:lpstr>Why should this be important to Ohio?</vt:lpstr>
      <vt:lpstr>Ohio 2018 IMRs (and HP 2030 Goal)</vt:lpstr>
      <vt:lpstr>PowerPoint Presentation</vt:lpstr>
      <vt:lpstr>How has Ohio done relative to achieving prior Healthy People IMR Goals?</vt:lpstr>
      <vt:lpstr>PowerPoint Presentation</vt:lpstr>
      <vt:lpstr>PowerPoint Presentation</vt:lpstr>
      <vt:lpstr>Cuyahoga County, City of Cleveland example:</vt:lpstr>
      <vt:lpstr>PowerPoint Presentation</vt:lpstr>
      <vt:lpstr>PowerPoint Presentation</vt:lpstr>
      <vt:lpstr>PowerPoint Presentation</vt:lpstr>
      <vt:lpstr>PowerPoint Presentation</vt:lpstr>
      <vt:lpstr>PowerPoint Presentation</vt:lpstr>
      <vt:lpstr>African American infants in the USA die at a rate 2x that of White babies:</vt:lpstr>
      <vt:lpstr>African American infants in the Ohio die at a rate 3x that of White babies:</vt:lpstr>
      <vt:lpstr>African American infants in the Cuyahoga County die at a rate 4x that of White babies:</vt:lpstr>
      <vt:lpstr>African American infants in the City of Cleveland die at a rate 7x that of White babies:</vt:lpstr>
      <vt:lpstr>PowerPoint Presentation</vt:lpstr>
      <vt:lpstr>Erasing the Gap(s):</vt:lpstr>
      <vt:lpstr>PowerPoint Presentation</vt:lpstr>
      <vt:lpstr>PowerPoint Presentation</vt:lpstr>
      <vt:lpstr>PowerPoint Presentation</vt:lpstr>
      <vt:lpstr>Social justice is a matter of life and death. It affects the way people live, their consequent chance of illness, and their risk of premature death… </vt:lpstr>
      <vt:lpstr>PowerPoint Presentation</vt:lpstr>
      <vt:lpstr>What will it take to achieve HP 2030 goals in infant mortality rates in Ohio by 2030?</vt:lpstr>
      <vt:lpstr>PowerPoint Presentation</vt:lpstr>
      <vt:lpstr>PowerPoint Presentation</vt:lpstr>
      <vt:lpstr>What will it take to achieve EQUITY?</vt:lpstr>
      <vt:lpstr>PowerPoint Presentation</vt:lpstr>
      <vt:lpstr>PowerPoint Presentation</vt:lpstr>
      <vt:lpstr>These will be incredibly difficult goals to achieve…</vt:lpstr>
      <vt:lpstr>Why NOW?</vt:lpstr>
      <vt:lpstr>Why NOW?  BECAUSE…</vt:lpstr>
      <vt:lpstr>Do we have any assets to help us achieve this goal?</vt:lpstr>
      <vt:lpstr>Ohio SHIP: 2020-2022</vt:lpstr>
      <vt:lpstr>PowerPoint Presentation</vt:lpstr>
      <vt:lpstr>So…what’s our “ask”?   What are we asking Ohio to do?</vt:lpstr>
      <vt:lpstr>Develop a plan…</vt:lpstr>
      <vt:lpstr>PowerPoint Presentation</vt:lpstr>
      <vt:lpstr>PowerPoint Presentation</vt:lpstr>
      <vt:lpstr>Interventions to consider:</vt:lpstr>
      <vt:lpstr>PowerPoint Presentation</vt:lpstr>
      <vt:lpstr>We know that we will not be able to save every baby….but</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Call to Action for Ohio to SAVE ALL Ohio Mothers and Babies:</dc:title>
  <dc:creator>Microsoft Office User</dc:creator>
  <cp:lastModifiedBy>Microsoft Office User</cp:lastModifiedBy>
  <cp:revision>18</cp:revision>
  <dcterms:created xsi:type="dcterms:W3CDTF">2020-11-09T15:40:46Z</dcterms:created>
  <dcterms:modified xsi:type="dcterms:W3CDTF">2020-11-10T03:07:49Z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0x010100166B5D3C330EBD4F8DF8297713A4277A</vt:lpwstr>
  </property>
</Properties>
</file>